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1" r:id="rId3"/>
    <p:sldId id="262" r:id="rId4"/>
    <p:sldId id="263" r:id="rId5"/>
    <p:sldId id="256" r:id="rId6"/>
    <p:sldId id="257" r:id="rId7"/>
    <p:sldId id="258" r:id="rId8"/>
    <p:sldId id="259" r:id="rId9"/>
    <p:sldId id="260" r:id="rId10"/>
    <p:sldId id="265" r:id="rId11"/>
  </p:sldIdLst>
  <p:sldSz cx="12192000" cy="6858000"/>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F19299-F1C0-4DA3-A511-071F5A0C2872}" type="datetimeFigureOut">
              <a:rPr lang="en-US" smtClean="0"/>
              <a:t>7/15/2017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1178710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F19299-F1C0-4DA3-A511-071F5A0C2872}" type="datetimeFigureOut">
              <a:rPr lang="en-US" smtClean="0"/>
              <a:t>7/15/2017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222738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F19299-F1C0-4DA3-A511-071F5A0C2872}" type="datetimeFigureOut">
              <a:rPr lang="en-US" smtClean="0"/>
              <a:t>7/15/2017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241469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F19299-F1C0-4DA3-A511-071F5A0C2872}" type="datetimeFigureOut">
              <a:rPr lang="en-US" smtClean="0"/>
              <a:t>7/15/2017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1639867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19299-F1C0-4DA3-A511-071F5A0C2872}" type="datetimeFigureOut">
              <a:rPr lang="en-US" smtClean="0"/>
              <a:t>7/15/2017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2783059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F19299-F1C0-4DA3-A511-071F5A0C2872}" type="datetimeFigureOut">
              <a:rPr lang="en-US" smtClean="0"/>
              <a:t>7/15/2017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88114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F19299-F1C0-4DA3-A511-071F5A0C2872}" type="datetimeFigureOut">
              <a:rPr lang="en-US" smtClean="0"/>
              <a:t>7/15/2017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4154026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F19299-F1C0-4DA3-A511-071F5A0C2872}" type="datetimeFigureOut">
              <a:rPr lang="en-US" smtClean="0"/>
              <a:t>7/15/2017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3863783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19299-F1C0-4DA3-A511-071F5A0C2872}" type="datetimeFigureOut">
              <a:rPr lang="en-US" smtClean="0"/>
              <a:t>7/15/2017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3123050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F19299-F1C0-4DA3-A511-071F5A0C2872}" type="datetimeFigureOut">
              <a:rPr lang="en-US" smtClean="0"/>
              <a:t>7/15/2017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2207792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F19299-F1C0-4DA3-A511-071F5A0C2872}" type="datetimeFigureOut">
              <a:rPr lang="en-US" smtClean="0"/>
              <a:t>7/15/2017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32A5C-913F-4D7E-B0F4-A39E66A30ADC}" type="slidenum">
              <a:rPr lang="en-US" smtClean="0"/>
              <a:t>‹#›</a:t>
            </a:fld>
            <a:endParaRPr lang="en-US"/>
          </a:p>
        </p:txBody>
      </p:sp>
    </p:spTree>
    <p:extLst>
      <p:ext uri="{BB962C8B-B14F-4D97-AF65-F5344CB8AC3E}">
        <p14:creationId xmlns:p14="http://schemas.microsoft.com/office/powerpoint/2010/main" val="1102333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19299-F1C0-4DA3-A511-071F5A0C2872}" type="datetimeFigureOut">
              <a:rPr lang="en-US" smtClean="0"/>
              <a:t>7/15/2017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32A5C-913F-4D7E-B0F4-A39E66A30ADC}" type="slidenum">
              <a:rPr lang="en-US" smtClean="0"/>
              <a:t>‹#›</a:t>
            </a:fld>
            <a:endParaRPr lang="en-US"/>
          </a:p>
        </p:txBody>
      </p:sp>
    </p:spTree>
    <p:extLst>
      <p:ext uri="{BB962C8B-B14F-4D97-AF65-F5344CB8AC3E}">
        <p14:creationId xmlns:p14="http://schemas.microsoft.com/office/powerpoint/2010/main" val="483453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4457"/>
            <a:ext cx="10515600" cy="5712506"/>
          </a:xfrm>
        </p:spPr>
        <p:style>
          <a:lnRef idx="2">
            <a:schemeClr val="dk1"/>
          </a:lnRef>
          <a:fillRef idx="1">
            <a:schemeClr val="lt1"/>
          </a:fillRef>
          <a:effectRef idx="0">
            <a:schemeClr val="dk1"/>
          </a:effectRef>
          <a:fontRef idx="minor">
            <a:schemeClr val="dk1"/>
          </a:fontRef>
        </p:style>
        <p:txBody>
          <a:bodyPr>
            <a:noAutofit/>
          </a:bodyPr>
          <a:lstStyle/>
          <a:p>
            <a:pPr marL="0" indent="0" algn="ctr">
              <a:buNone/>
            </a:pPr>
            <a:r>
              <a:rPr lang="en-US" sz="8800" b="1" dirty="0" smtClean="0">
                <a:solidFill>
                  <a:srgbClr val="FF0000"/>
                </a:solidFill>
              </a:rPr>
              <a:t>Why We </a:t>
            </a:r>
          </a:p>
          <a:p>
            <a:pPr marL="0" indent="0" algn="ctr">
              <a:buNone/>
            </a:pPr>
            <a:r>
              <a:rPr lang="en-US" sz="8800" b="1" dirty="0" smtClean="0">
                <a:solidFill>
                  <a:srgbClr val="FF0000"/>
                </a:solidFill>
              </a:rPr>
              <a:t>Love To</a:t>
            </a:r>
          </a:p>
          <a:p>
            <a:pPr marL="0" indent="0" algn="ctr">
              <a:buNone/>
            </a:pPr>
            <a:r>
              <a:rPr lang="en-US" sz="8800" b="1" dirty="0" smtClean="0">
                <a:solidFill>
                  <a:srgbClr val="FF0000"/>
                </a:solidFill>
              </a:rPr>
              <a:t>Sing!!!!!</a:t>
            </a:r>
          </a:p>
          <a:p>
            <a:pPr marL="0" indent="0" algn="ctr">
              <a:buNone/>
            </a:pPr>
            <a:r>
              <a:rPr lang="en-US" sz="8800" b="1" dirty="0" smtClean="0">
                <a:solidFill>
                  <a:srgbClr val="FF0000"/>
                </a:solidFill>
              </a:rPr>
              <a:t>Ephesians 5: 19</a:t>
            </a:r>
          </a:p>
        </p:txBody>
      </p:sp>
    </p:spTree>
    <p:extLst>
      <p:ext uri="{BB962C8B-B14F-4D97-AF65-F5344CB8AC3E}">
        <p14:creationId xmlns:p14="http://schemas.microsoft.com/office/powerpoint/2010/main" val="3751242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07887"/>
            <a:ext cx="10515600" cy="5094514"/>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buNone/>
            </a:pPr>
            <a:r>
              <a:rPr lang="en-US" b="1" u="sng" dirty="0"/>
              <a:t>Hear The Gospel </a:t>
            </a:r>
            <a:r>
              <a:rPr lang="en-US" dirty="0"/>
              <a:t>– </a:t>
            </a:r>
            <a:r>
              <a:rPr lang="en-US" dirty="0">
                <a:solidFill>
                  <a:srgbClr val="FF0000"/>
                </a:solidFill>
              </a:rPr>
              <a:t>Romans 10: 17                                                                                                              </a:t>
            </a:r>
            <a:r>
              <a:rPr lang="en-US" dirty="0"/>
              <a:t>“Faith Comes by hearing and hearing by the word of God.”</a:t>
            </a:r>
          </a:p>
          <a:p>
            <a:pPr marL="0" indent="0">
              <a:buNone/>
            </a:pPr>
            <a:r>
              <a:rPr lang="en-US" b="1" u="sng" dirty="0"/>
              <a:t>Believe The Gospel </a:t>
            </a:r>
            <a:r>
              <a:rPr lang="en-US" dirty="0"/>
              <a:t>– </a:t>
            </a:r>
            <a:r>
              <a:rPr lang="en-US" dirty="0">
                <a:solidFill>
                  <a:srgbClr val="FF0000"/>
                </a:solidFill>
              </a:rPr>
              <a:t>Mark 16: 16                                                                               </a:t>
            </a:r>
          </a:p>
          <a:p>
            <a:pPr marL="0" indent="0">
              <a:buNone/>
            </a:pPr>
            <a:r>
              <a:rPr lang="en-US" dirty="0"/>
              <a:t> “   He that believeth and is baptized shall be saved, and he that believeth not shall be damned.”</a:t>
            </a:r>
          </a:p>
          <a:p>
            <a:pPr marL="0" indent="0">
              <a:buNone/>
            </a:pPr>
            <a:r>
              <a:rPr lang="en-US" b="1" u="sng" dirty="0"/>
              <a:t>Repent of Sins </a:t>
            </a:r>
            <a:r>
              <a:rPr lang="en-US" dirty="0"/>
              <a:t>– </a:t>
            </a:r>
            <a:r>
              <a:rPr lang="en-US" dirty="0">
                <a:solidFill>
                  <a:srgbClr val="FF0000"/>
                </a:solidFill>
              </a:rPr>
              <a:t>Luke 13: 3                                                                                                                      </a:t>
            </a:r>
            <a:r>
              <a:rPr lang="en-US" dirty="0"/>
              <a:t>“Repent or You will Perish</a:t>
            </a:r>
          </a:p>
          <a:p>
            <a:pPr marL="0" indent="0">
              <a:buNone/>
            </a:pPr>
            <a:r>
              <a:rPr lang="en-US" b="1" u="sng" dirty="0"/>
              <a:t>Confess Christ </a:t>
            </a:r>
            <a:r>
              <a:rPr lang="en-US" dirty="0"/>
              <a:t>– </a:t>
            </a:r>
            <a:r>
              <a:rPr lang="en-US" dirty="0">
                <a:solidFill>
                  <a:srgbClr val="FF0000"/>
                </a:solidFill>
              </a:rPr>
              <a:t>Romans 10: 9-10                                                                                                               </a:t>
            </a:r>
            <a:r>
              <a:rPr lang="en-US" dirty="0"/>
              <a:t>“That if thou shalt confess with thy mouth the Lord Jesus, and shalt believe in thine heart that God raised him from the dead, thou shall be saved.  For with the heart man believeth unto righteous; and with the mouth confession is made unto salvation.”</a:t>
            </a:r>
          </a:p>
          <a:p>
            <a:pPr marL="0" indent="0">
              <a:buNone/>
            </a:pPr>
            <a:r>
              <a:rPr lang="en-US" b="1" u="sng" dirty="0"/>
              <a:t>Be Baptized </a:t>
            </a:r>
            <a:r>
              <a:rPr lang="en-US" dirty="0"/>
              <a:t>– </a:t>
            </a:r>
            <a:r>
              <a:rPr lang="en-US" dirty="0">
                <a:solidFill>
                  <a:srgbClr val="FF0000"/>
                </a:solidFill>
              </a:rPr>
              <a:t>Acts 2: 38                                                                                          </a:t>
            </a:r>
          </a:p>
          <a:p>
            <a:pPr marL="0" indent="0">
              <a:buNone/>
            </a:pPr>
            <a:r>
              <a:rPr lang="en-US" dirty="0"/>
              <a:t> “Repent and be baptized everyone of you in the name of Jesus Christ for the remission of sins, and you shall receive the gift of the Holy Spirit.</a:t>
            </a:r>
          </a:p>
          <a:p>
            <a:pPr marL="0" indent="0">
              <a:buNone/>
            </a:pPr>
            <a:endParaRPr lang="en-US" dirty="0"/>
          </a:p>
        </p:txBody>
      </p:sp>
      <p:sp>
        <p:nvSpPr>
          <p:cNvPr id="5" name="TextBox 4"/>
          <p:cNvSpPr txBox="1"/>
          <p:nvPr/>
        </p:nvSpPr>
        <p:spPr>
          <a:xfrm>
            <a:off x="874485" y="449942"/>
            <a:ext cx="10479315"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b="1" dirty="0" smtClean="0">
                <a:solidFill>
                  <a:srgbClr val="FF0000"/>
                </a:solidFill>
              </a:rPr>
              <a:t>What Must I Do To Be Saved?</a:t>
            </a:r>
            <a:endParaRPr lang="en-US" sz="4000" b="1" dirty="0">
              <a:solidFill>
                <a:srgbClr val="FF0000"/>
              </a:solidFill>
            </a:endParaRPr>
          </a:p>
        </p:txBody>
      </p:sp>
    </p:spTree>
    <p:extLst>
      <p:ext uri="{BB962C8B-B14F-4D97-AF65-F5344CB8AC3E}">
        <p14:creationId xmlns:p14="http://schemas.microsoft.com/office/powerpoint/2010/main" val="4066202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4130"/>
          </a:xfrm>
        </p:spPr>
        <p:style>
          <a:lnRef idx="2">
            <a:schemeClr val="dk1"/>
          </a:lnRef>
          <a:fillRef idx="1">
            <a:schemeClr val="lt1"/>
          </a:fillRef>
          <a:effectRef idx="0">
            <a:schemeClr val="dk1"/>
          </a:effectRef>
          <a:fontRef idx="minor">
            <a:schemeClr val="dk1"/>
          </a:fontRef>
        </p:style>
        <p:txBody>
          <a:bodyPr/>
          <a:lstStyle/>
          <a:p>
            <a:pPr algn="ctr"/>
            <a:r>
              <a:rPr lang="en-US" dirty="0" smtClean="0">
                <a:solidFill>
                  <a:srgbClr val="FF0000"/>
                </a:solidFill>
              </a:rPr>
              <a:t>Why Do We Sing In Worship In Worship?</a:t>
            </a:r>
            <a:endParaRPr lang="en-US" dirty="0">
              <a:solidFill>
                <a:srgbClr val="FF0000"/>
              </a:solidFill>
            </a:endParaRPr>
          </a:p>
        </p:txBody>
      </p:sp>
      <p:sp>
        <p:nvSpPr>
          <p:cNvPr id="3" name="Content Placeholder 2"/>
          <p:cNvSpPr>
            <a:spLocks noGrp="1"/>
          </p:cNvSpPr>
          <p:nvPr>
            <p:ph idx="1"/>
          </p:nvPr>
        </p:nvSpPr>
        <p:spPr>
          <a:xfrm>
            <a:off x="838200" y="1506682"/>
            <a:ext cx="10515600" cy="4935682"/>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lgn="ctr">
              <a:buNone/>
            </a:pPr>
            <a:r>
              <a:rPr lang="en-US" b="1" u="sng" dirty="0" smtClean="0"/>
              <a:t>Purpose of Singing:</a:t>
            </a:r>
          </a:p>
          <a:p>
            <a:r>
              <a:rPr lang="en-US" dirty="0" smtClean="0"/>
              <a:t>Singing is a means of teaching</a:t>
            </a:r>
          </a:p>
          <a:p>
            <a:r>
              <a:rPr lang="en-US" dirty="0" smtClean="0"/>
              <a:t>Singing is a means of encouragement or admonition.</a:t>
            </a:r>
          </a:p>
          <a:p>
            <a:r>
              <a:rPr lang="en-US" dirty="0" smtClean="0"/>
              <a:t>Singing is a means of expressing joy.</a:t>
            </a:r>
          </a:p>
          <a:p>
            <a:r>
              <a:rPr lang="en-US" dirty="0" smtClean="0"/>
              <a:t>Singing is a means of communion with God.</a:t>
            </a:r>
          </a:p>
          <a:p>
            <a:r>
              <a:rPr lang="en-US" dirty="0" smtClean="0"/>
              <a:t>Singing is a means of obeying the Scriptures.</a:t>
            </a:r>
          </a:p>
          <a:p>
            <a:pPr marL="0" indent="0" algn="ctr">
              <a:buNone/>
            </a:pPr>
            <a:r>
              <a:rPr lang="en-US" b="1" u="sng" dirty="0" smtClean="0">
                <a:solidFill>
                  <a:srgbClr val="FF0000"/>
                </a:solidFill>
              </a:rPr>
              <a:t>Question</a:t>
            </a:r>
          </a:p>
          <a:p>
            <a:pPr marL="514350" indent="-514350">
              <a:buAutoNum type="arabicPeriod"/>
            </a:pPr>
            <a:r>
              <a:rPr lang="en-US" dirty="0" smtClean="0"/>
              <a:t>Why We in the Lord’s Church Do Not Use Instrumental Music In Worship?</a:t>
            </a:r>
          </a:p>
          <a:p>
            <a:pPr marL="514350" indent="-514350">
              <a:buAutoNum type="arabicPeriod"/>
            </a:pPr>
            <a:r>
              <a:rPr lang="en-US" dirty="0" smtClean="0"/>
              <a:t>Does Such A “little thing” like a piano, guitar, or drums really matter to God?</a:t>
            </a:r>
          </a:p>
          <a:p>
            <a:pPr marL="514350" indent="-514350">
              <a:buAutoNum type="arabicPeriod"/>
            </a:pPr>
            <a:r>
              <a:rPr lang="en-US" dirty="0" smtClean="0"/>
              <a:t>It was Used In The Old Testament?</a:t>
            </a:r>
            <a:endParaRPr lang="en-US" dirty="0"/>
          </a:p>
        </p:txBody>
      </p:sp>
    </p:spTree>
    <p:extLst>
      <p:ext uri="{BB962C8B-B14F-4D97-AF65-F5344CB8AC3E}">
        <p14:creationId xmlns:p14="http://schemas.microsoft.com/office/powerpoint/2010/main" val="2210953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727" y="170121"/>
            <a:ext cx="10515600" cy="6379535"/>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pPr marL="0" indent="0">
              <a:buNone/>
            </a:pPr>
            <a:r>
              <a:rPr lang="en-US" b="1" u="sng" dirty="0" smtClean="0">
                <a:solidFill>
                  <a:srgbClr val="FF0000"/>
                </a:solidFill>
              </a:rPr>
              <a:t>Question 1 </a:t>
            </a:r>
            <a:r>
              <a:rPr lang="en-US" dirty="0" smtClean="0"/>
              <a:t>– Does It Really Matter Why We In The Lords Church Do Not Use Instrumental Worship:</a:t>
            </a:r>
          </a:p>
          <a:p>
            <a:pPr marL="0" indent="0">
              <a:buNone/>
            </a:pPr>
            <a:r>
              <a:rPr lang="en-US" dirty="0" smtClean="0"/>
              <a:t>#1 – There is NO Command to use it.                                                                                                                                                                            #2 – There is NO Example of it in Christian Worship when the Church was first established.</a:t>
            </a:r>
          </a:p>
          <a:p>
            <a:pPr marL="0" indent="0">
              <a:buNone/>
            </a:pPr>
            <a:r>
              <a:rPr lang="en-US" b="1" u="sng" dirty="0" smtClean="0">
                <a:solidFill>
                  <a:srgbClr val="FF0000"/>
                </a:solidFill>
              </a:rPr>
              <a:t>Question 2</a:t>
            </a:r>
            <a:r>
              <a:rPr lang="en-US" dirty="0" smtClean="0"/>
              <a:t>:  Does such a “little thing” like instrumental music really matter to God.                                                                                                      In three strategic places (near the beginning of the Bible, near the middle of the Bible, and the near the end of the Bible, God warns of the danger of tampering with his commandments                                                                                                                            </a:t>
            </a:r>
            <a:r>
              <a:rPr lang="en-US" b="1" u="sng" dirty="0" smtClean="0">
                <a:solidFill>
                  <a:srgbClr val="FF0000"/>
                </a:solidFill>
              </a:rPr>
              <a:t>Deuteronomy 4: 2 </a:t>
            </a:r>
            <a:r>
              <a:rPr lang="en-US" dirty="0" smtClean="0"/>
              <a:t>– “you shall not add to the word which I command you nor take from it, that you keep the commandments of the Lord your God which I command you.”                                                                                                                                                              </a:t>
            </a:r>
            <a:r>
              <a:rPr lang="en-US" b="1" u="sng" dirty="0" smtClean="0">
                <a:solidFill>
                  <a:srgbClr val="FF0000"/>
                </a:solidFill>
              </a:rPr>
              <a:t>Proverbs 30:6 </a:t>
            </a:r>
            <a:r>
              <a:rPr lang="en-US" dirty="0" smtClean="0"/>
              <a:t>– “Do not add to His words, lest He rebuke you, and you found a liar.”                                                                        </a:t>
            </a:r>
            <a:r>
              <a:rPr lang="en-US" b="1" u="sng" dirty="0" smtClean="0">
                <a:solidFill>
                  <a:srgbClr val="FF0000"/>
                </a:solidFill>
              </a:rPr>
              <a:t>Revelations 22: 18-19. </a:t>
            </a:r>
            <a:r>
              <a:rPr lang="en-US" b="1" u="sng" dirty="0" smtClean="0"/>
              <a:t>-  </a:t>
            </a:r>
            <a:r>
              <a:rPr lang="en-US" dirty="0" smtClean="0"/>
              <a:t>“For I testify to everyone who hears the word of the prophecy of this book:  if anyone adds to these things, God will add to him the plagues that are written in this book; and if anyone takes away from the words of the book of this prophecy, God shall take away his part from the Book of Life. From the holy city, and from the things which are written in this book.”                                                                                                            </a:t>
            </a:r>
            <a:r>
              <a:rPr lang="en-US" sz="3400" b="1" u="sng" dirty="0" smtClean="0">
                <a:solidFill>
                  <a:srgbClr val="FF0000"/>
                </a:solidFill>
              </a:rPr>
              <a:t>So The Question “Does It Really Matters</a:t>
            </a:r>
            <a:r>
              <a:rPr lang="en-US" dirty="0" smtClean="0"/>
              <a:t>.”                                                                                                                                               </a:t>
            </a:r>
            <a:r>
              <a:rPr lang="en-US" b="1" u="sng" dirty="0" smtClean="0"/>
              <a:t>  In Leviticus 10: 1 </a:t>
            </a:r>
            <a:r>
              <a:rPr lang="en-US" dirty="0" smtClean="0"/>
              <a:t>– the </a:t>
            </a:r>
            <a:r>
              <a:rPr lang="en-US" u="sng" dirty="0" smtClean="0">
                <a:solidFill>
                  <a:srgbClr val="FF0000"/>
                </a:solidFill>
              </a:rPr>
              <a:t>“little matter” </a:t>
            </a:r>
            <a:r>
              <a:rPr lang="en-US" dirty="0" smtClean="0"/>
              <a:t>of fire from an unauthorized source condemned two nephews of Aaron, </a:t>
            </a:r>
            <a:r>
              <a:rPr lang="en-US" dirty="0" err="1" smtClean="0"/>
              <a:t>Nadab</a:t>
            </a:r>
            <a:r>
              <a:rPr lang="en-US" dirty="0" smtClean="0"/>
              <a:t> and </a:t>
            </a:r>
            <a:r>
              <a:rPr lang="en-US" dirty="0" err="1" smtClean="0"/>
              <a:t>Abihu</a:t>
            </a:r>
            <a:r>
              <a:rPr lang="en-US" dirty="0" smtClean="0"/>
              <a:t>.  Fire came down from heaven and devoured them.                                                                                                                                                              </a:t>
            </a:r>
            <a:r>
              <a:rPr lang="en-US" b="1" u="sng" dirty="0" smtClean="0"/>
              <a:t>1 Samuel 13: 13-14 </a:t>
            </a:r>
            <a:r>
              <a:rPr lang="en-US" dirty="0" smtClean="0"/>
              <a:t>– the </a:t>
            </a:r>
            <a:r>
              <a:rPr lang="en-US" b="1" u="sng" dirty="0" smtClean="0">
                <a:solidFill>
                  <a:srgbClr val="FF0000"/>
                </a:solidFill>
              </a:rPr>
              <a:t>“little matter” </a:t>
            </a:r>
            <a:r>
              <a:rPr lang="en-US" dirty="0" smtClean="0"/>
              <a:t>of a few sheep and good intentions condemned King Saul in the matter concerning God’s command for HIM to utterly destroy all of the Amalekites.  He was rejected from being King of Israel.”                                                                            </a:t>
            </a:r>
            <a:r>
              <a:rPr lang="en-US" b="1" u="sng" dirty="0" smtClean="0"/>
              <a:t>2 John 9 </a:t>
            </a:r>
            <a:r>
              <a:rPr lang="en-US" dirty="0" smtClean="0"/>
              <a:t>– “Whosoever transgresses and does not abide in the doctrine of Christ does not have God.  He who abides in the doctrine of Christ has both the Father and the Son.                                                                                       </a:t>
            </a:r>
            <a:endParaRPr lang="en-US" b="1" u="sng" dirty="0" smtClean="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656514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1727"/>
            <a:ext cx="10515600" cy="5865236"/>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r>
              <a:rPr lang="en-US" b="1" u="sng" dirty="0" smtClean="0">
                <a:solidFill>
                  <a:srgbClr val="FF0000"/>
                </a:solidFill>
              </a:rPr>
              <a:t>Question??? – Were Musical </a:t>
            </a:r>
            <a:r>
              <a:rPr lang="en-US" b="1" u="sng" dirty="0">
                <a:solidFill>
                  <a:srgbClr val="FF0000"/>
                </a:solidFill>
              </a:rPr>
              <a:t>I</a:t>
            </a:r>
            <a:r>
              <a:rPr lang="en-US" b="1" u="sng" dirty="0" smtClean="0">
                <a:solidFill>
                  <a:srgbClr val="FF0000"/>
                </a:solidFill>
              </a:rPr>
              <a:t>nstruments used in the Old Testament?  </a:t>
            </a:r>
            <a:r>
              <a:rPr lang="en-US" dirty="0" smtClean="0"/>
              <a:t>The Correct Biblical Answer is “YES”, they were used in the Old Testament.</a:t>
            </a:r>
          </a:p>
          <a:p>
            <a:r>
              <a:rPr lang="en-US" dirty="0" smtClean="0"/>
              <a:t>The word “Music” appears 17 times in the Old Testament, the word “Instruments” appear 45 times in the Old Testament, the word “Cymbals” appears 16 times in the Old Testament.  </a:t>
            </a:r>
          </a:p>
          <a:p>
            <a:r>
              <a:rPr lang="en-US" dirty="0" smtClean="0"/>
              <a:t>Animal sacrifices and burning of incense were used in the Old Testament.  The fact that these were used in the Old Testament does not justify their use in the New Testament.</a:t>
            </a:r>
          </a:p>
          <a:p>
            <a:pPr marL="0" indent="0">
              <a:buNone/>
            </a:pPr>
            <a:r>
              <a:rPr lang="en-US" b="1" u="sng" dirty="0" smtClean="0">
                <a:solidFill>
                  <a:srgbClr val="FF0000"/>
                </a:solidFill>
              </a:rPr>
              <a:t>Colossians 2: 14 </a:t>
            </a:r>
            <a:r>
              <a:rPr lang="en-US" dirty="0" smtClean="0"/>
              <a:t>– “Having wiped out the handwriting of requirements that was against us, which was contrary to us. And He has taken it out of the way, having nailed it to the cross.                                                                                         </a:t>
            </a:r>
            <a:r>
              <a:rPr lang="en-US" b="1" u="sng" dirty="0" smtClean="0">
                <a:solidFill>
                  <a:srgbClr val="FF0000"/>
                </a:solidFill>
              </a:rPr>
              <a:t>Hebrews 10: 9-10 </a:t>
            </a:r>
            <a:r>
              <a:rPr lang="en-US" dirty="0" smtClean="0"/>
              <a:t>– “Then He said, behold, I have come to do your will, O God, He takes away the first that He may establish the second.  By that will we have been sanctified through the offering of the body of Jesus Christ once for all.”                                                                                                                                                                 </a:t>
            </a:r>
            <a:r>
              <a:rPr lang="en-US" b="1" u="sng" dirty="0" smtClean="0">
                <a:solidFill>
                  <a:srgbClr val="FF0000"/>
                </a:solidFill>
              </a:rPr>
              <a:t>Hebrews 7: 12 </a:t>
            </a:r>
            <a:r>
              <a:rPr lang="en-US" dirty="0" smtClean="0"/>
              <a:t>– “For the priesthood being changed, of necessity there is also a change of the law.”</a:t>
            </a:r>
          </a:p>
          <a:p>
            <a:pPr>
              <a:buFont typeface="Wingdings" panose="05000000000000000000" pitchFamily="2" charset="2"/>
              <a:buChar char="Ø"/>
            </a:pPr>
            <a:r>
              <a:rPr lang="en-US" dirty="0" smtClean="0"/>
              <a:t>We are under Grace &amp; Truth (John 1: 17) (Christ) ………….Not Moses</a:t>
            </a:r>
          </a:p>
          <a:p>
            <a:pPr>
              <a:buFont typeface="Wingdings" panose="05000000000000000000" pitchFamily="2" charset="2"/>
              <a:buChar char="Ø"/>
            </a:pPr>
            <a:r>
              <a:rPr lang="en-US" dirty="0" smtClean="0"/>
              <a:t>We are under Grace &amp; Truth (John 1: 17 (Christ) ………….Not David</a:t>
            </a:r>
          </a:p>
          <a:p>
            <a:pPr marL="0" indent="0">
              <a:buNone/>
            </a:pPr>
            <a:r>
              <a:rPr lang="en-US" b="1" u="sng" dirty="0" smtClean="0"/>
              <a:t>Christ Has All Authority </a:t>
            </a:r>
            <a:r>
              <a:rPr lang="en-US" dirty="0" smtClean="0"/>
              <a:t>– </a:t>
            </a:r>
            <a:r>
              <a:rPr lang="en-US" b="1" u="sng" dirty="0" smtClean="0">
                <a:solidFill>
                  <a:srgbClr val="FF0000"/>
                </a:solidFill>
              </a:rPr>
              <a:t>Matthew 28: 18  </a:t>
            </a:r>
            <a:r>
              <a:rPr lang="en-US" dirty="0" smtClean="0"/>
              <a:t>“And Jesus came and Spoke to them and said, all authority and power is given unto me in heaven and earth”.</a:t>
            </a:r>
          </a:p>
          <a:p>
            <a:pPr>
              <a:buFont typeface="Wingdings" panose="05000000000000000000" pitchFamily="2" charset="2"/>
              <a:buChar char="Ø"/>
            </a:pPr>
            <a:r>
              <a:rPr lang="en-US" dirty="0" smtClean="0"/>
              <a:t>God commands in </a:t>
            </a:r>
            <a:r>
              <a:rPr lang="en-US" b="1" u="sng" dirty="0" smtClean="0">
                <a:solidFill>
                  <a:srgbClr val="FF0000"/>
                </a:solidFill>
              </a:rPr>
              <a:t>Matthew 17: 5  </a:t>
            </a:r>
            <a:r>
              <a:rPr lang="en-US" dirty="0" smtClean="0"/>
              <a:t>………..”Hear Him.”</a:t>
            </a:r>
          </a:p>
          <a:p>
            <a:pPr marL="0" indent="0" algn="ctr">
              <a:buNone/>
            </a:pPr>
            <a:r>
              <a:rPr lang="en-US" b="1" u="sng" dirty="0" smtClean="0">
                <a:solidFill>
                  <a:srgbClr val="FF0000"/>
                </a:solidFill>
              </a:rPr>
              <a:t>Music is a generic term and Singing is a Specific term</a:t>
            </a:r>
          </a:p>
          <a:p>
            <a:pPr marL="0" indent="0">
              <a:buNone/>
            </a:pPr>
            <a:r>
              <a:rPr lang="en-US" dirty="0" smtClean="0"/>
              <a:t>The New Testament was written in </a:t>
            </a:r>
            <a:r>
              <a:rPr lang="en-US" b="1" u="sng" dirty="0" err="1" smtClean="0">
                <a:solidFill>
                  <a:srgbClr val="FF0000"/>
                </a:solidFill>
              </a:rPr>
              <a:t>Koinie</a:t>
            </a:r>
            <a:r>
              <a:rPr lang="en-US" b="1" u="sng" dirty="0" smtClean="0">
                <a:solidFill>
                  <a:srgbClr val="FF0000"/>
                </a:solidFill>
              </a:rPr>
              <a:t> Greek</a:t>
            </a:r>
            <a:r>
              <a:rPr lang="en-US" dirty="0" smtClean="0"/>
              <a:t>, </a:t>
            </a:r>
            <a:r>
              <a:rPr lang="en-US" dirty="0" err="1" smtClean="0"/>
              <a:t>Psallo</a:t>
            </a:r>
            <a:r>
              <a:rPr lang="en-US" dirty="0" smtClean="0"/>
              <a:t> means specifically SINGING without Instrumental accompaniment.</a:t>
            </a:r>
            <a:endParaRPr lang="en-US" dirty="0"/>
          </a:p>
        </p:txBody>
      </p:sp>
    </p:spTree>
    <p:extLst>
      <p:ext uri="{BB962C8B-B14F-4D97-AF65-F5344CB8AC3E}">
        <p14:creationId xmlns:p14="http://schemas.microsoft.com/office/powerpoint/2010/main" val="2280271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42899"/>
            <a:ext cx="9144000" cy="6057901"/>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b="1" u="sng" dirty="0" smtClean="0"/>
              <a:t>Spiritual Correct Question - What Is True Worship?????</a:t>
            </a:r>
          </a:p>
          <a:p>
            <a:r>
              <a:rPr lang="en-US" b="1" u="sng" dirty="0" smtClean="0"/>
              <a:t>John 4: 24</a:t>
            </a:r>
          </a:p>
          <a:p>
            <a:r>
              <a:rPr lang="en-US" sz="2000" dirty="0" smtClean="0"/>
              <a:t>“God is a Spirit; and they that worship him must worship in Spirit and Truth.”</a:t>
            </a:r>
          </a:p>
          <a:p>
            <a:r>
              <a:rPr lang="en-US" dirty="0" smtClean="0"/>
              <a:t>Greek word </a:t>
            </a:r>
            <a:r>
              <a:rPr lang="en-US" b="1" u="sng" dirty="0" err="1" smtClean="0">
                <a:solidFill>
                  <a:srgbClr val="FF0000"/>
                </a:solidFill>
              </a:rPr>
              <a:t>proskyneo</a:t>
            </a:r>
            <a:r>
              <a:rPr lang="en-US" dirty="0" smtClean="0"/>
              <a:t> means to prostrate oneself in </a:t>
            </a:r>
            <a:r>
              <a:rPr lang="en-US" dirty="0" smtClean="0"/>
              <a:t>homage </a:t>
            </a:r>
            <a:r>
              <a:rPr lang="en-US" b="1" u="sng" dirty="0" smtClean="0">
                <a:solidFill>
                  <a:srgbClr val="FF0000"/>
                </a:solidFill>
              </a:rPr>
              <a:t>reverence</a:t>
            </a:r>
            <a:r>
              <a:rPr lang="en-US" dirty="0" smtClean="0"/>
              <a:t> </a:t>
            </a:r>
            <a:r>
              <a:rPr lang="en-US" dirty="0" smtClean="0"/>
              <a:t>to adore worship).</a:t>
            </a:r>
          </a:p>
          <a:p>
            <a:pPr algn="l"/>
            <a:r>
              <a:rPr lang="en-US" b="1" u="sng" dirty="0" smtClean="0"/>
              <a:t>Vain Worship – </a:t>
            </a:r>
            <a:r>
              <a:rPr lang="en-US" b="1" u="sng" dirty="0" smtClean="0">
                <a:solidFill>
                  <a:srgbClr val="FF0000"/>
                </a:solidFill>
              </a:rPr>
              <a:t>Matt. 15: 8-9 </a:t>
            </a:r>
            <a:r>
              <a:rPr lang="en-US" dirty="0" smtClean="0"/>
              <a:t>– “But in vain they worship me, teaching for doctrine the commandments of men.</a:t>
            </a:r>
          </a:p>
          <a:p>
            <a:pPr algn="l"/>
            <a:r>
              <a:rPr lang="en-US" b="1" u="sng" dirty="0" smtClean="0"/>
              <a:t>Ignorant Worship – </a:t>
            </a:r>
            <a:r>
              <a:rPr lang="en-US" b="1" u="sng" dirty="0" smtClean="0">
                <a:solidFill>
                  <a:srgbClr val="FF0000"/>
                </a:solidFill>
              </a:rPr>
              <a:t>Acts 17: 22-23 </a:t>
            </a:r>
            <a:r>
              <a:rPr lang="en-US" dirty="0" smtClean="0"/>
              <a:t>– “Then Paul stood in the midst of Mars’ Hill and said, ye men of Athens, I perceive that in all things ye are too superstitious (23) for as passed by, and beheld your devotions, I found an altar with this in-</a:t>
            </a:r>
            <a:r>
              <a:rPr lang="en-US" dirty="0" err="1" smtClean="0"/>
              <a:t>scription</a:t>
            </a:r>
            <a:r>
              <a:rPr lang="en-US" dirty="0" smtClean="0"/>
              <a:t>, to the unknown God.  Whom therefore ye ignorantly worship, him declares I unto you.”</a:t>
            </a:r>
          </a:p>
          <a:p>
            <a:pPr algn="l"/>
            <a:r>
              <a:rPr lang="en-US" b="1" u="sng" dirty="0" smtClean="0"/>
              <a:t>Will Worship –</a:t>
            </a:r>
            <a:r>
              <a:rPr lang="en-US" b="1" u="sng" dirty="0" smtClean="0">
                <a:solidFill>
                  <a:srgbClr val="FF0000"/>
                </a:solidFill>
              </a:rPr>
              <a:t> Col. 2: 20-23 </a:t>
            </a:r>
            <a:r>
              <a:rPr lang="en-US" dirty="0" smtClean="0"/>
              <a:t>- “…….. Which things have indeed a show of wisdom in will worship, and humility, and neglecting of the body, not in honor to the satisfying of the flesh.”</a:t>
            </a:r>
          </a:p>
          <a:p>
            <a:pPr algn="l"/>
            <a:r>
              <a:rPr lang="en-US" b="1" u="sng" dirty="0" smtClean="0"/>
              <a:t>True Worship – </a:t>
            </a:r>
            <a:r>
              <a:rPr lang="en-US" b="1" u="sng" dirty="0" smtClean="0">
                <a:solidFill>
                  <a:srgbClr val="FF0000"/>
                </a:solidFill>
              </a:rPr>
              <a:t>John 4: 24 </a:t>
            </a:r>
            <a:r>
              <a:rPr lang="en-US" b="1" dirty="0" smtClean="0">
                <a:solidFill>
                  <a:srgbClr val="FF0000"/>
                </a:solidFill>
              </a:rPr>
              <a:t>–       </a:t>
            </a:r>
            <a:r>
              <a:rPr lang="en-US" b="1" dirty="0" smtClean="0"/>
              <a:t>“</a:t>
            </a:r>
            <a:r>
              <a:rPr lang="en-US" dirty="0" smtClean="0"/>
              <a:t>Must Be In Spirit and Truth.”</a:t>
            </a:r>
          </a:p>
          <a:p>
            <a:endParaRPr lang="en-US" dirty="0"/>
          </a:p>
        </p:txBody>
      </p:sp>
    </p:spTree>
    <p:extLst>
      <p:ext uri="{BB962C8B-B14F-4D97-AF65-F5344CB8AC3E}">
        <p14:creationId xmlns:p14="http://schemas.microsoft.com/office/powerpoint/2010/main" val="98633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900" y="412461"/>
            <a:ext cx="10515600" cy="5728565"/>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lgn="ctr">
              <a:buNone/>
            </a:pPr>
            <a:r>
              <a:rPr lang="en-US" b="1" u="sng" dirty="0"/>
              <a:t>True Worship – John 4: 24</a:t>
            </a:r>
          </a:p>
          <a:p>
            <a:pPr marL="0" indent="0" algn="ctr">
              <a:buNone/>
            </a:pPr>
            <a:r>
              <a:rPr lang="en-US" b="1" dirty="0"/>
              <a:t>“When the Whole Church Come Together in One place”</a:t>
            </a:r>
          </a:p>
          <a:p>
            <a:pPr marL="0" indent="0" algn="ctr">
              <a:buNone/>
            </a:pPr>
            <a:r>
              <a:rPr lang="en-US" b="1" dirty="0"/>
              <a:t>1st Cor. 11: 18, 20, 33, 14: 23</a:t>
            </a:r>
          </a:p>
          <a:p>
            <a:r>
              <a:rPr lang="en-US" b="1" u="sng" dirty="0"/>
              <a:t>On The First Day of the Week </a:t>
            </a:r>
            <a:r>
              <a:rPr lang="en-US" b="1" dirty="0"/>
              <a:t>– Acts 20: 7; 1 Cor. 16: 1, 2, Acts 2:1</a:t>
            </a:r>
          </a:p>
          <a:p>
            <a:r>
              <a:rPr lang="en-US" b="1" u="sng" dirty="0" smtClean="0">
                <a:solidFill>
                  <a:srgbClr val="FF0000"/>
                </a:solidFill>
              </a:rPr>
              <a:t>Sing</a:t>
            </a:r>
            <a:r>
              <a:rPr lang="en-US" b="1" dirty="0" smtClean="0"/>
              <a:t> </a:t>
            </a:r>
            <a:r>
              <a:rPr lang="en-US" b="1" dirty="0"/>
              <a:t>– Acts 16: 25; Romans 15:9; 1st Cor. 14:15; Eph. 5: 19; Col. 3: 16;</a:t>
            </a:r>
          </a:p>
          <a:p>
            <a:r>
              <a:rPr lang="en-US" b="1" dirty="0"/>
              <a:t>Heb. 2: 12; James 5:13.</a:t>
            </a:r>
          </a:p>
          <a:p>
            <a:endParaRPr lang="en-US" b="1" dirty="0"/>
          </a:p>
          <a:p>
            <a:r>
              <a:rPr lang="en-US" b="1" dirty="0" smtClean="0">
                <a:solidFill>
                  <a:srgbClr val="FF0000"/>
                </a:solidFill>
              </a:rPr>
              <a:t>Pray</a:t>
            </a:r>
            <a:r>
              <a:rPr lang="en-US" b="1" dirty="0" smtClean="0"/>
              <a:t> </a:t>
            </a:r>
            <a:r>
              <a:rPr lang="en-US" b="1" dirty="0"/>
              <a:t>– Acts 2: 42</a:t>
            </a:r>
          </a:p>
          <a:p>
            <a:endParaRPr lang="en-US" b="1" dirty="0"/>
          </a:p>
          <a:p>
            <a:r>
              <a:rPr lang="en-US" b="1" dirty="0" smtClean="0">
                <a:solidFill>
                  <a:srgbClr val="FF0000"/>
                </a:solidFill>
              </a:rPr>
              <a:t>Give</a:t>
            </a:r>
            <a:r>
              <a:rPr lang="en-US" b="1" dirty="0" smtClean="0"/>
              <a:t> </a:t>
            </a:r>
            <a:r>
              <a:rPr lang="en-US" b="1" dirty="0"/>
              <a:t>(Lay By In Store As We Prosper)  – 1st </a:t>
            </a:r>
            <a:r>
              <a:rPr lang="en-US" b="1" dirty="0" err="1"/>
              <a:t>Cor</a:t>
            </a:r>
            <a:r>
              <a:rPr lang="en-US" b="1" dirty="0"/>
              <a:t> 16: 1-2</a:t>
            </a:r>
          </a:p>
          <a:p>
            <a:endParaRPr lang="en-US" b="1" dirty="0"/>
          </a:p>
          <a:p>
            <a:r>
              <a:rPr lang="en-US" b="1" dirty="0" smtClean="0">
                <a:solidFill>
                  <a:srgbClr val="FF0000"/>
                </a:solidFill>
              </a:rPr>
              <a:t>Lords </a:t>
            </a:r>
            <a:r>
              <a:rPr lang="en-US" b="1" dirty="0">
                <a:solidFill>
                  <a:srgbClr val="FF0000"/>
                </a:solidFill>
              </a:rPr>
              <a:t>Supper </a:t>
            </a:r>
            <a:r>
              <a:rPr lang="en-US" b="1" dirty="0"/>
              <a:t>– Acts 20: 7</a:t>
            </a:r>
          </a:p>
          <a:p>
            <a:endParaRPr lang="en-US" b="1" dirty="0"/>
          </a:p>
          <a:p>
            <a:r>
              <a:rPr lang="en-US" b="1" dirty="0" smtClean="0">
                <a:solidFill>
                  <a:srgbClr val="FF0000"/>
                </a:solidFill>
              </a:rPr>
              <a:t>Study</a:t>
            </a:r>
            <a:r>
              <a:rPr lang="en-US" b="1" dirty="0" smtClean="0"/>
              <a:t> </a:t>
            </a:r>
            <a:r>
              <a:rPr lang="en-US" b="1" dirty="0"/>
              <a:t>– Acts 2: 42</a:t>
            </a:r>
          </a:p>
          <a:p>
            <a:endParaRPr lang="en-US" dirty="0"/>
          </a:p>
        </p:txBody>
      </p:sp>
    </p:spTree>
    <p:extLst>
      <p:ext uri="{BB962C8B-B14F-4D97-AF65-F5344CB8AC3E}">
        <p14:creationId xmlns:p14="http://schemas.microsoft.com/office/powerpoint/2010/main" val="1917378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2118"/>
            <a:ext cx="10515600" cy="6172199"/>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endParaRPr lang="en-US" dirty="0"/>
          </a:p>
          <a:p>
            <a:r>
              <a:rPr lang="en-US" b="1" dirty="0"/>
              <a:t>“Singing and making melody in your heart to the Lord</a:t>
            </a:r>
            <a:r>
              <a:rPr lang="en-US" b="1" dirty="0" smtClean="0"/>
              <a:t>” </a:t>
            </a:r>
            <a:r>
              <a:rPr lang="en-US" u="sng" dirty="0" smtClean="0">
                <a:solidFill>
                  <a:srgbClr val="FF0000"/>
                </a:solidFill>
              </a:rPr>
              <a:t>Ephesian 5:19</a:t>
            </a:r>
            <a:endParaRPr lang="en-US" u="sng" dirty="0">
              <a:solidFill>
                <a:srgbClr val="FF0000"/>
              </a:solidFill>
            </a:endParaRPr>
          </a:p>
          <a:p>
            <a:pPr marL="0" indent="0">
              <a:buNone/>
            </a:pPr>
            <a:endParaRPr lang="en-US" b="1" dirty="0" smtClean="0"/>
          </a:p>
          <a:p>
            <a:endParaRPr lang="en-US" b="1" dirty="0" smtClean="0"/>
          </a:p>
          <a:p>
            <a:r>
              <a:rPr lang="en-US" b="1" dirty="0" smtClean="0"/>
              <a:t>Heart </a:t>
            </a:r>
            <a:r>
              <a:rPr lang="en-US" b="1" dirty="0"/>
              <a:t>expressed worship to the Lord as </a:t>
            </a:r>
            <a:r>
              <a:rPr lang="en-US" b="1" u="sng" dirty="0"/>
              <a:t>saints speak to one another.</a:t>
            </a:r>
          </a:p>
          <a:p>
            <a:endParaRPr lang="en-US" b="1" dirty="0"/>
          </a:p>
          <a:p>
            <a:r>
              <a:rPr lang="en-US" b="1" dirty="0" smtClean="0"/>
              <a:t>Making </a:t>
            </a:r>
            <a:r>
              <a:rPr lang="en-US" b="1" dirty="0"/>
              <a:t>melody in our heart (</a:t>
            </a:r>
            <a:r>
              <a:rPr lang="en-US" b="1" dirty="0" err="1"/>
              <a:t>kardia</a:t>
            </a:r>
            <a:r>
              <a:rPr lang="en-US" b="1" dirty="0"/>
              <a:t>) the thoughts, or feelings (mind).</a:t>
            </a:r>
          </a:p>
          <a:p>
            <a:endParaRPr lang="en-US" b="1" dirty="0"/>
          </a:p>
          <a:p>
            <a:endParaRPr lang="en-US" b="1" dirty="0"/>
          </a:p>
          <a:p>
            <a:r>
              <a:rPr lang="en-US" b="1" dirty="0" smtClean="0"/>
              <a:t>Notice </a:t>
            </a:r>
            <a:r>
              <a:rPr lang="en-US" b="1" dirty="0"/>
              <a:t>The Contrast:  The heart (Spiritual)  John 4: 24  = knowledge </a:t>
            </a:r>
          </a:p>
          <a:p>
            <a:pPr marL="0" indent="0">
              <a:buNone/>
            </a:pPr>
            <a:r>
              <a:rPr lang="en-US" b="1" dirty="0"/>
              <a:t>              </a:t>
            </a:r>
            <a:r>
              <a:rPr lang="en-US" b="1" dirty="0" smtClean="0"/>
              <a:t>                            </a:t>
            </a:r>
            <a:r>
              <a:rPr lang="en-US" b="1" dirty="0"/>
              <a:t>Mechanical Instruments (Physical) = confusion</a:t>
            </a:r>
          </a:p>
          <a:p>
            <a:endParaRPr lang="en-US" b="1" dirty="0"/>
          </a:p>
          <a:p>
            <a:r>
              <a:rPr lang="en-US" b="1" u="sng" dirty="0" smtClean="0">
                <a:solidFill>
                  <a:srgbClr val="FF0000"/>
                </a:solidFill>
              </a:rPr>
              <a:t>Eph</a:t>
            </a:r>
            <a:r>
              <a:rPr lang="en-US" b="1" u="sng" dirty="0">
                <a:solidFill>
                  <a:srgbClr val="FF0000"/>
                </a:solidFill>
              </a:rPr>
              <a:t>. 5: 19 </a:t>
            </a:r>
            <a:r>
              <a:rPr lang="en-US" b="1" dirty="0"/>
              <a:t>– “</a:t>
            </a:r>
            <a:r>
              <a:rPr lang="en-US" b="1" dirty="0" err="1"/>
              <a:t>Psallo</a:t>
            </a:r>
            <a:r>
              <a:rPr lang="en-US" b="1" dirty="0"/>
              <a:t>” means to Pluck/Twain.  What is to be pluck? The heart </a:t>
            </a:r>
            <a:r>
              <a:rPr lang="en-US" b="1" dirty="0">
                <a:solidFill>
                  <a:srgbClr val="FF0000"/>
                </a:solidFill>
              </a:rPr>
              <a:t>(Eph. 5: 19) </a:t>
            </a:r>
            <a:r>
              <a:rPr lang="en-US" b="1" dirty="0"/>
              <a:t>(Otherwise all must play an instrument)</a:t>
            </a:r>
          </a:p>
          <a:p>
            <a:endParaRPr lang="en-US" dirty="0"/>
          </a:p>
        </p:txBody>
      </p:sp>
    </p:spTree>
    <p:extLst>
      <p:ext uri="{BB962C8B-B14F-4D97-AF65-F5344CB8AC3E}">
        <p14:creationId xmlns:p14="http://schemas.microsoft.com/office/powerpoint/2010/main" val="4092992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4626"/>
            <a:ext cx="10515600" cy="5787737"/>
          </a:xfrm>
        </p:spPr>
        <p:style>
          <a:lnRef idx="2">
            <a:schemeClr val="dk1"/>
          </a:lnRef>
          <a:fillRef idx="1">
            <a:schemeClr val="lt1"/>
          </a:fillRef>
          <a:effectRef idx="0">
            <a:schemeClr val="dk1"/>
          </a:effectRef>
          <a:fontRef idx="minor">
            <a:schemeClr val="dk1"/>
          </a:fontRef>
        </p:style>
        <p:txBody>
          <a:bodyPr>
            <a:normAutofit/>
          </a:bodyPr>
          <a:lstStyle/>
          <a:p>
            <a:r>
              <a:rPr lang="en-US" b="1" u="sng" dirty="0">
                <a:solidFill>
                  <a:srgbClr val="FF0000"/>
                </a:solidFill>
              </a:rPr>
              <a:t>Teach and Admonish in Song with grace in hearts </a:t>
            </a:r>
            <a:r>
              <a:rPr lang="en-US" dirty="0"/>
              <a:t>(</a:t>
            </a:r>
            <a:r>
              <a:rPr lang="en-US" dirty="0" err="1"/>
              <a:t>Kardia</a:t>
            </a:r>
            <a:r>
              <a:rPr lang="en-US" dirty="0"/>
              <a:t>) </a:t>
            </a:r>
            <a:r>
              <a:rPr lang="en-US" dirty="0" smtClean="0"/>
              <a:t>Mindset.</a:t>
            </a:r>
            <a:endParaRPr lang="en-US" dirty="0"/>
          </a:p>
          <a:p>
            <a:pPr marL="0" indent="0">
              <a:buNone/>
            </a:pPr>
            <a:r>
              <a:rPr lang="en-US" dirty="0" smtClean="0"/>
              <a:t>Notice </a:t>
            </a:r>
            <a:r>
              <a:rPr lang="en-US" dirty="0"/>
              <a:t>the Holy Spirit (Purpose) – To Teach and Admonish (Encourage One Another in Song with grace in </a:t>
            </a:r>
            <a:r>
              <a:rPr lang="en-US" dirty="0" smtClean="0"/>
              <a:t>heart, the </a:t>
            </a:r>
            <a:r>
              <a:rPr lang="en-US" dirty="0"/>
              <a:t>Emphasis is </a:t>
            </a:r>
            <a:r>
              <a:rPr lang="en-US" dirty="0" smtClean="0"/>
              <a:t>Spiritual – </a:t>
            </a:r>
            <a:r>
              <a:rPr lang="en-US" b="1" u="sng" dirty="0" smtClean="0">
                <a:solidFill>
                  <a:srgbClr val="FF0000"/>
                </a:solidFill>
              </a:rPr>
              <a:t>Col. 3: 16</a:t>
            </a:r>
            <a:endParaRPr lang="en-US" b="1" u="sng" dirty="0">
              <a:solidFill>
                <a:srgbClr val="FF0000"/>
              </a:solidFill>
            </a:endParaRPr>
          </a:p>
          <a:p>
            <a:endParaRPr lang="en-US" dirty="0"/>
          </a:p>
          <a:p>
            <a:r>
              <a:rPr lang="en-US" b="1" u="sng" dirty="0">
                <a:solidFill>
                  <a:srgbClr val="FF0000"/>
                </a:solidFill>
              </a:rPr>
              <a:t>Congregation with individual </a:t>
            </a:r>
            <a:r>
              <a:rPr lang="en-US" b="1" u="sng" dirty="0" smtClean="0">
                <a:solidFill>
                  <a:srgbClr val="FF0000"/>
                </a:solidFill>
              </a:rPr>
              <a:t>Responsibility </a:t>
            </a:r>
            <a:r>
              <a:rPr lang="en-US" dirty="0" smtClean="0"/>
              <a:t>– </a:t>
            </a:r>
            <a:r>
              <a:rPr lang="en-US" b="1" u="sng" dirty="0" smtClean="0">
                <a:solidFill>
                  <a:srgbClr val="FF0000"/>
                </a:solidFill>
              </a:rPr>
              <a:t>1 Corinthian 14: 14-15</a:t>
            </a:r>
          </a:p>
          <a:p>
            <a:pPr marL="0" indent="0">
              <a:buNone/>
            </a:pPr>
            <a:r>
              <a:rPr lang="en-US" dirty="0" smtClean="0"/>
              <a:t>Pray With the spirit, and I will pray with the understanding:</a:t>
            </a:r>
          </a:p>
          <a:p>
            <a:pPr marL="0" indent="0">
              <a:buNone/>
            </a:pPr>
            <a:r>
              <a:rPr lang="en-US" dirty="0" smtClean="0"/>
              <a:t>I </a:t>
            </a:r>
            <a:r>
              <a:rPr lang="en-US" dirty="0"/>
              <a:t>will Sing with the spirit and I will sing with understanding also:</a:t>
            </a:r>
          </a:p>
          <a:p>
            <a:endParaRPr lang="en-US" dirty="0"/>
          </a:p>
          <a:p>
            <a:r>
              <a:rPr lang="en-US" b="1" u="sng" dirty="0">
                <a:solidFill>
                  <a:srgbClr val="FF0000"/>
                </a:solidFill>
              </a:rPr>
              <a:t>Individual Worship </a:t>
            </a:r>
            <a:r>
              <a:rPr lang="en-US" b="1" u="sng" dirty="0" smtClean="0">
                <a:solidFill>
                  <a:srgbClr val="FF0000"/>
                </a:solidFill>
              </a:rPr>
              <a:t>Expresses - Joy</a:t>
            </a:r>
            <a:endParaRPr lang="en-US" b="1" u="sng" dirty="0">
              <a:solidFill>
                <a:srgbClr val="FF0000"/>
              </a:solidFill>
            </a:endParaRPr>
          </a:p>
          <a:p>
            <a:pPr marL="0" indent="0">
              <a:buNone/>
            </a:pPr>
            <a:r>
              <a:rPr lang="en-US" b="1" u="sng" dirty="0" smtClean="0">
                <a:solidFill>
                  <a:srgbClr val="FF0000"/>
                </a:solidFill>
              </a:rPr>
              <a:t>James </a:t>
            </a:r>
            <a:r>
              <a:rPr lang="en-US" b="1" u="sng" dirty="0">
                <a:solidFill>
                  <a:srgbClr val="FF0000"/>
                </a:solidFill>
              </a:rPr>
              <a:t>5: 13 </a:t>
            </a:r>
            <a:r>
              <a:rPr lang="en-US" dirty="0"/>
              <a:t>– Is any sick among you? Let him pray.  Is any merry? Let him sing psalms.</a:t>
            </a:r>
          </a:p>
          <a:p>
            <a:endParaRPr lang="en-US" dirty="0"/>
          </a:p>
        </p:txBody>
      </p:sp>
    </p:spTree>
    <p:extLst>
      <p:ext uri="{BB962C8B-B14F-4D97-AF65-F5344CB8AC3E}">
        <p14:creationId xmlns:p14="http://schemas.microsoft.com/office/powerpoint/2010/main" val="545870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5636"/>
            <a:ext cx="10515600" cy="5761327"/>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r>
              <a:rPr lang="en-US" b="1" u="sng" dirty="0">
                <a:solidFill>
                  <a:srgbClr val="FF0000"/>
                </a:solidFill>
              </a:rPr>
              <a:t>Three Types of Music:</a:t>
            </a:r>
          </a:p>
          <a:p>
            <a:r>
              <a:rPr lang="en-US" dirty="0"/>
              <a:t>•	Acapella (Sing Only, without the aid of instruments)</a:t>
            </a:r>
          </a:p>
          <a:p>
            <a:r>
              <a:rPr lang="en-US" dirty="0"/>
              <a:t>•	Instrumental (Play A Specified Instrument)</a:t>
            </a:r>
          </a:p>
          <a:p>
            <a:r>
              <a:rPr lang="en-US" dirty="0"/>
              <a:t>•	Play and </a:t>
            </a:r>
            <a:r>
              <a:rPr lang="en-US" dirty="0" smtClean="0"/>
              <a:t>Sing (Do Both)</a:t>
            </a:r>
            <a:endParaRPr lang="en-US" dirty="0"/>
          </a:p>
          <a:p>
            <a:r>
              <a:rPr lang="en-US" b="1" u="sng" dirty="0">
                <a:solidFill>
                  <a:srgbClr val="FF0000"/>
                </a:solidFill>
              </a:rPr>
              <a:t>Lets Open Our Bible and Prove All Things – 1 Thess. 5: </a:t>
            </a:r>
            <a:r>
              <a:rPr lang="en-US" b="1" u="sng" dirty="0" smtClean="0">
                <a:solidFill>
                  <a:srgbClr val="FF0000"/>
                </a:solidFill>
              </a:rPr>
              <a:t>21</a:t>
            </a:r>
          </a:p>
          <a:p>
            <a:pPr marL="0" indent="0">
              <a:buNone/>
            </a:pPr>
            <a:r>
              <a:rPr lang="en-US" dirty="0"/>
              <a:t> </a:t>
            </a:r>
            <a:r>
              <a:rPr lang="en-US" dirty="0" smtClean="0"/>
              <a:t>                                       </a:t>
            </a:r>
            <a:r>
              <a:rPr lang="en-US" b="1" u="sng" dirty="0" smtClean="0">
                <a:solidFill>
                  <a:srgbClr val="FF0000"/>
                </a:solidFill>
              </a:rPr>
              <a:t>Sing                        Play                             Sing &amp; Play</a:t>
            </a:r>
            <a:endParaRPr lang="en-US" b="1" u="sng" dirty="0">
              <a:solidFill>
                <a:srgbClr val="FF0000"/>
              </a:solidFill>
            </a:endParaRPr>
          </a:p>
          <a:p>
            <a:r>
              <a:rPr lang="en-US" dirty="0"/>
              <a:t>Matt. 26: 30  </a:t>
            </a:r>
            <a:r>
              <a:rPr lang="en-US" dirty="0" smtClean="0"/>
              <a:t>___________________________________________________</a:t>
            </a:r>
            <a:endParaRPr lang="en-US" dirty="0"/>
          </a:p>
          <a:p>
            <a:r>
              <a:rPr lang="en-US" dirty="0"/>
              <a:t>Mark 14: 26 </a:t>
            </a:r>
            <a:r>
              <a:rPr lang="en-US" dirty="0" smtClean="0"/>
              <a:t>____________________________________________________</a:t>
            </a:r>
            <a:endParaRPr lang="en-US" dirty="0"/>
          </a:p>
          <a:p>
            <a:r>
              <a:rPr lang="en-US" dirty="0"/>
              <a:t>Acts 16: 25 </a:t>
            </a:r>
            <a:r>
              <a:rPr lang="en-US" dirty="0" smtClean="0"/>
              <a:t>_____________________________________________________</a:t>
            </a:r>
            <a:endParaRPr lang="en-US" dirty="0"/>
          </a:p>
          <a:p>
            <a:r>
              <a:rPr lang="en-US" dirty="0"/>
              <a:t>Romans 15: 9 </a:t>
            </a:r>
            <a:r>
              <a:rPr lang="en-US" dirty="0" smtClean="0"/>
              <a:t>___________________________________________________</a:t>
            </a:r>
            <a:endParaRPr lang="en-US" dirty="0"/>
          </a:p>
          <a:p>
            <a:r>
              <a:rPr lang="en-US" dirty="0"/>
              <a:t>1st Cor. 14: 15 </a:t>
            </a:r>
            <a:r>
              <a:rPr lang="en-US" dirty="0" smtClean="0"/>
              <a:t>___________________________________________________</a:t>
            </a:r>
            <a:endParaRPr lang="en-US" dirty="0"/>
          </a:p>
          <a:p>
            <a:r>
              <a:rPr lang="en-US" dirty="0"/>
              <a:t>Eph. 5: 19 </a:t>
            </a:r>
            <a:r>
              <a:rPr lang="en-US" dirty="0" smtClean="0"/>
              <a:t>______________________________________________________</a:t>
            </a:r>
            <a:endParaRPr lang="en-US" dirty="0"/>
          </a:p>
          <a:p>
            <a:r>
              <a:rPr lang="en-US" dirty="0"/>
              <a:t>Col. 3: 16 </a:t>
            </a:r>
            <a:r>
              <a:rPr lang="en-US" dirty="0" smtClean="0"/>
              <a:t>______________________________________________________</a:t>
            </a:r>
            <a:endParaRPr lang="en-US" dirty="0"/>
          </a:p>
          <a:p>
            <a:r>
              <a:rPr lang="en-US" dirty="0"/>
              <a:t>Heb. 2: 12 </a:t>
            </a:r>
            <a:r>
              <a:rPr lang="en-US" dirty="0" smtClean="0"/>
              <a:t>_____________________________________________________</a:t>
            </a:r>
            <a:endParaRPr lang="en-US" dirty="0"/>
          </a:p>
          <a:p>
            <a:r>
              <a:rPr lang="en-US" dirty="0"/>
              <a:t>James 5: 13 </a:t>
            </a:r>
            <a:r>
              <a:rPr lang="en-US" dirty="0" smtClean="0"/>
              <a:t>____________________________________________________</a:t>
            </a:r>
            <a:endParaRPr lang="en-US" dirty="0"/>
          </a:p>
          <a:p>
            <a:r>
              <a:rPr lang="en-US" dirty="0"/>
              <a:t>Revelation 15:3</a:t>
            </a:r>
            <a:r>
              <a:rPr lang="en-US" dirty="0" smtClean="0"/>
              <a:t>_________________________________________________</a:t>
            </a:r>
            <a:endParaRPr lang="en-US" dirty="0"/>
          </a:p>
          <a:p>
            <a:endParaRPr lang="en-US" dirty="0"/>
          </a:p>
        </p:txBody>
      </p:sp>
    </p:spTree>
    <p:extLst>
      <p:ext uri="{BB962C8B-B14F-4D97-AF65-F5344CB8AC3E}">
        <p14:creationId xmlns:p14="http://schemas.microsoft.com/office/powerpoint/2010/main" val="1808973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1531</Words>
  <Application>Microsoft Office PowerPoint</Application>
  <PresentationFormat>Widescreen</PresentationFormat>
  <Paragraphs>97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PowerPoint Presentation</vt:lpstr>
      <vt:lpstr>Why Do We Sing In Worship In Worship?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dc:creator>
  <cp:lastModifiedBy>Fair Park</cp:lastModifiedBy>
  <cp:revision>36</cp:revision>
  <cp:lastPrinted>2017-07-15T21:26:57Z</cp:lastPrinted>
  <dcterms:created xsi:type="dcterms:W3CDTF">2015-09-25T14:48:15Z</dcterms:created>
  <dcterms:modified xsi:type="dcterms:W3CDTF">2017-07-15T21:27:46Z</dcterms:modified>
</cp:coreProperties>
</file>