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ED7F7D-F0AC-491E-AA24-6306C9657D39}" type="datetimeFigureOut">
              <a:rPr lang="en-US" smtClean="0"/>
              <a:pPr/>
              <a:t>7/10/2016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AC3A8B-1712-4690-BE30-9F181864540F}" type="slidenum">
              <a:rPr lang="en-US" smtClean="0"/>
              <a:pPr/>
              <a:t>‹#›</a:t>
            </a:fld>
            <a:endParaRPr lang="en-US" dirty="0"/>
          </a:p>
        </p:txBody>
      </p:sp>
    </p:spTree>
    <p:extLst>
      <p:ext uri="{BB962C8B-B14F-4D97-AF65-F5344CB8AC3E}">
        <p14:creationId xmlns:p14="http://schemas.microsoft.com/office/powerpoint/2010/main" xmlns="" val="329270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D7F7D-F0AC-491E-AA24-6306C9657D39}" type="datetimeFigureOut">
              <a:rPr lang="en-US" smtClean="0"/>
              <a:pPr/>
              <a:t>7/10/2016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AC3A8B-1712-4690-BE30-9F181864540F}" type="slidenum">
              <a:rPr lang="en-US" smtClean="0"/>
              <a:pPr/>
              <a:t>‹#›</a:t>
            </a:fld>
            <a:endParaRPr lang="en-US" dirty="0"/>
          </a:p>
        </p:txBody>
      </p:sp>
    </p:spTree>
    <p:extLst>
      <p:ext uri="{BB962C8B-B14F-4D97-AF65-F5344CB8AC3E}">
        <p14:creationId xmlns:p14="http://schemas.microsoft.com/office/powerpoint/2010/main" xmlns="" val="409727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D7F7D-F0AC-491E-AA24-6306C9657D39}" type="datetimeFigureOut">
              <a:rPr lang="en-US" smtClean="0"/>
              <a:pPr/>
              <a:t>7/10/2016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AC3A8B-1712-4690-BE30-9F181864540F}" type="slidenum">
              <a:rPr lang="en-US" smtClean="0"/>
              <a:pPr/>
              <a:t>‹#›</a:t>
            </a:fld>
            <a:endParaRPr lang="en-US" dirty="0"/>
          </a:p>
        </p:txBody>
      </p:sp>
    </p:spTree>
    <p:extLst>
      <p:ext uri="{BB962C8B-B14F-4D97-AF65-F5344CB8AC3E}">
        <p14:creationId xmlns:p14="http://schemas.microsoft.com/office/powerpoint/2010/main" xmlns="" val="2668121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D7F7D-F0AC-491E-AA24-6306C9657D39}" type="datetimeFigureOut">
              <a:rPr lang="en-US" smtClean="0"/>
              <a:pPr/>
              <a:t>7/10/2016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AC3A8B-1712-4690-BE30-9F181864540F}" type="slidenum">
              <a:rPr lang="en-US" smtClean="0"/>
              <a:pPr/>
              <a:t>‹#›</a:t>
            </a:fld>
            <a:endParaRPr lang="en-US" dirty="0"/>
          </a:p>
        </p:txBody>
      </p:sp>
    </p:spTree>
    <p:extLst>
      <p:ext uri="{BB962C8B-B14F-4D97-AF65-F5344CB8AC3E}">
        <p14:creationId xmlns:p14="http://schemas.microsoft.com/office/powerpoint/2010/main" xmlns="" val="4077436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ED7F7D-F0AC-491E-AA24-6306C9657D39}" type="datetimeFigureOut">
              <a:rPr lang="en-US" smtClean="0"/>
              <a:pPr/>
              <a:t>7/10/2016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AC3A8B-1712-4690-BE30-9F181864540F}" type="slidenum">
              <a:rPr lang="en-US" smtClean="0"/>
              <a:pPr/>
              <a:t>‹#›</a:t>
            </a:fld>
            <a:endParaRPr lang="en-US" dirty="0"/>
          </a:p>
        </p:txBody>
      </p:sp>
    </p:spTree>
    <p:extLst>
      <p:ext uri="{BB962C8B-B14F-4D97-AF65-F5344CB8AC3E}">
        <p14:creationId xmlns:p14="http://schemas.microsoft.com/office/powerpoint/2010/main" xmlns="" val="63742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ED7F7D-F0AC-491E-AA24-6306C9657D39}" type="datetimeFigureOut">
              <a:rPr lang="en-US" smtClean="0"/>
              <a:pPr/>
              <a:t>7/10/2016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AC3A8B-1712-4690-BE30-9F181864540F}" type="slidenum">
              <a:rPr lang="en-US" smtClean="0"/>
              <a:pPr/>
              <a:t>‹#›</a:t>
            </a:fld>
            <a:endParaRPr lang="en-US" dirty="0"/>
          </a:p>
        </p:txBody>
      </p:sp>
    </p:spTree>
    <p:extLst>
      <p:ext uri="{BB962C8B-B14F-4D97-AF65-F5344CB8AC3E}">
        <p14:creationId xmlns:p14="http://schemas.microsoft.com/office/powerpoint/2010/main" xmlns="" val="1527912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ED7F7D-F0AC-491E-AA24-6306C9657D39}" type="datetimeFigureOut">
              <a:rPr lang="en-US" smtClean="0"/>
              <a:pPr/>
              <a:t>7/10/2016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DAC3A8B-1712-4690-BE30-9F181864540F}" type="slidenum">
              <a:rPr lang="en-US" smtClean="0"/>
              <a:pPr/>
              <a:t>‹#›</a:t>
            </a:fld>
            <a:endParaRPr lang="en-US" dirty="0"/>
          </a:p>
        </p:txBody>
      </p:sp>
    </p:spTree>
    <p:extLst>
      <p:ext uri="{BB962C8B-B14F-4D97-AF65-F5344CB8AC3E}">
        <p14:creationId xmlns:p14="http://schemas.microsoft.com/office/powerpoint/2010/main" xmlns="" val="3968655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ED7F7D-F0AC-491E-AA24-6306C9657D39}" type="datetimeFigureOut">
              <a:rPr lang="en-US" smtClean="0"/>
              <a:pPr/>
              <a:t>7/10/2016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DAC3A8B-1712-4690-BE30-9F181864540F}" type="slidenum">
              <a:rPr lang="en-US" smtClean="0"/>
              <a:pPr/>
              <a:t>‹#›</a:t>
            </a:fld>
            <a:endParaRPr lang="en-US" dirty="0"/>
          </a:p>
        </p:txBody>
      </p:sp>
    </p:spTree>
    <p:extLst>
      <p:ext uri="{BB962C8B-B14F-4D97-AF65-F5344CB8AC3E}">
        <p14:creationId xmlns:p14="http://schemas.microsoft.com/office/powerpoint/2010/main" xmlns="" val="3115570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ED7F7D-F0AC-491E-AA24-6306C9657D39}" type="datetimeFigureOut">
              <a:rPr lang="en-US" smtClean="0"/>
              <a:pPr/>
              <a:t>7/10/2016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DAC3A8B-1712-4690-BE30-9F181864540F}" type="slidenum">
              <a:rPr lang="en-US" smtClean="0"/>
              <a:pPr/>
              <a:t>‹#›</a:t>
            </a:fld>
            <a:endParaRPr lang="en-US" dirty="0"/>
          </a:p>
        </p:txBody>
      </p:sp>
    </p:spTree>
    <p:extLst>
      <p:ext uri="{BB962C8B-B14F-4D97-AF65-F5344CB8AC3E}">
        <p14:creationId xmlns:p14="http://schemas.microsoft.com/office/powerpoint/2010/main" xmlns="" val="307864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D7F7D-F0AC-491E-AA24-6306C9657D39}" type="datetimeFigureOut">
              <a:rPr lang="en-US" smtClean="0"/>
              <a:pPr/>
              <a:t>7/10/2016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AC3A8B-1712-4690-BE30-9F181864540F}" type="slidenum">
              <a:rPr lang="en-US" smtClean="0"/>
              <a:pPr/>
              <a:t>‹#›</a:t>
            </a:fld>
            <a:endParaRPr lang="en-US" dirty="0"/>
          </a:p>
        </p:txBody>
      </p:sp>
    </p:spTree>
    <p:extLst>
      <p:ext uri="{BB962C8B-B14F-4D97-AF65-F5344CB8AC3E}">
        <p14:creationId xmlns:p14="http://schemas.microsoft.com/office/powerpoint/2010/main" xmlns="" val="357334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D7F7D-F0AC-491E-AA24-6306C9657D39}" type="datetimeFigureOut">
              <a:rPr lang="en-US" smtClean="0"/>
              <a:pPr/>
              <a:t>7/10/2016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AC3A8B-1712-4690-BE30-9F181864540F}" type="slidenum">
              <a:rPr lang="en-US" smtClean="0"/>
              <a:pPr/>
              <a:t>‹#›</a:t>
            </a:fld>
            <a:endParaRPr lang="en-US" dirty="0"/>
          </a:p>
        </p:txBody>
      </p:sp>
    </p:spTree>
    <p:extLst>
      <p:ext uri="{BB962C8B-B14F-4D97-AF65-F5344CB8AC3E}">
        <p14:creationId xmlns:p14="http://schemas.microsoft.com/office/powerpoint/2010/main" xmlns="" val="3973917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D7F7D-F0AC-491E-AA24-6306C9657D39}" type="datetimeFigureOut">
              <a:rPr lang="en-US" smtClean="0"/>
              <a:pPr/>
              <a:t>7/10/2016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C3A8B-1712-4690-BE30-9F181864540F}" type="slidenum">
              <a:rPr lang="en-US" smtClean="0"/>
              <a:pPr/>
              <a:t>‹#›</a:t>
            </a:fld>
            <a:endParaRPr lang="en-US" dirty="0"/>
          </a:p>
        </p:txBody>
      </p:sp>
    </p:spTree>
    <p:extLst>
      <p:ext uri="{BB962C8B-B14F-4D97-AF65-F5344CB8AC3E}">
        <p14:creationId xmlns:p14="http://schemas.microsoft.com/office/powerpoint/2010/main" xmlns="" val="2280873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1375"/>
          </a:xfrm>
        </p:spPr>
        <p:style>
          <a:lnRef idx="2">
            <a:schemeClr val="dk1"/>
          </a:lnRef>
          <a:fillRef idx="1">
            <a:schemeClr val="lt1"/>
          </a:fillRef>
          <a:effectRef idx="0">
            <a:schemeClr val="dk1"/>
          </a:effectRef>
          <a:fontRef idx="minor">
            <a:schemeClr val="dk1"/>
          </a:fontRef>
        </p:style>
        <p:txBody>
          <a:bodyPr>
            <a:normAutofit/>
          </a:bodyPr>
          <a:lstStyle/>
          <a:p>
            <a:pPr algn="ctr"/>
            <a:r>
              <a:rPr lang="en-US" sz="4000" b="1" dirty="0" smtClean="0"/>
              <a:t>“Moral Issues Confronting Christians”</a:t>
            </a:r>
            <a:endParaRPr lang="en-US" sz="4000" b="1" dirty="0"/>
          </a:p>
        </p:txBody>
      </p:sp>
      <p:sp>
        <p:nvSpPr>
          <p:cNvPr id="4" name="Content Placeholder 3"/>
          <p:cNvSpPr>
            <a:spLocks noGrp="1"/>
          </p:cNvSpPr>
          <p:nvPr>
            <p:ph idx="1"/>
          </p:nvPr>
        </p:nvSpPr>
        <p:spPr>
          <a:xfrm>
            <a:off x="838200" y="1371600"/>
            <a:ext cx="10515600" cy="4805363"/>
          </a:xfrm>
        </p:spPr>
        <p:style>
          <a:lnRef idx="2">
            <a:schemeClr val="dk1"/>
          </a:lnRef>
          <a:fillRef idx="1">
            <a:schemeClr val="lt1"/>
          </a:fillRef>
          <a:effectRef idx="0">
            <a:schemeClr val="dk1"/>
          </a:effectRef>
          <a:fontRef idx="minor">
            <a:schemeClr val="dk1"/>
          </a:fontRef>
        </p:style>
        <p:txBody>
          <a:bodyPr/>
          <a:lstStyle/>
          <a:p>
            <a:pPr marL="0" indent="0">
              <a:buNone/>
            </a:pPr>
            <a:r>
              <a:rPr lang="en-US" b="1" u="sng" dirty="0" smtClean="0"/>
              <a:t>What Many Accept As Authority In Morality:</a:t>
            </a:r>
          </a:p>
          <a:p>
            <a:r>
              <a:rPr lang="en-US" dirty="0" smtClean="0"/>
              <a:t>Feelings</a:t>
            </a:r>
          </a:p>
          <a:p>
            <a:r>
              <a:rPr lang="en-US" dirty="0" smtClean="0"/>
              <a:t>Conscience</a:t>
            </a:r>
          </a:p>
          <a:p>
            <a:r>
              <a:rPr lang="en-US" dirty="0" smtClean="0"/>
              <a:t>Friends</a:t>
            </a:r>
          </a:p>
          <a:p>
            <a:r>
              <a:rPr lang="en-US" dirty="0" smtClean="0"/>
              <a:t>Ministers</a:t>
            </a:r>
          </a:p>
          <a:p>
            <a:r>
              <a:rPr lang="en-US" b="1" u="sng" dirty="0" smtClean="0"/>
              <a:t>Definition of Authority </a:t>
            </a:r>
            <a:r>
              <a:rPr lang="en-US" dirty="0" smtClean="0"/>
              <a:t>– Greek Work – </a:t>
            </a:r>
            <a:r>
              <a:rPr lang="en-US" b="1" u="sng" dirty="0" smtClean="0">
                <a:solidFill>
                  <a:srgbClr val="FF0000"/>
                </a:solidFill>
              </a:rPr>
              <a:t>Exousia</a:t>
            </a:r>
            <a:r>
              <a:rPr lang="en-US" dirty="0" smtClean="0"/>
              <a:t> (Power, Control, or one who possess Authority to strengthen.</a:t>
            </a:r>
          </a:p>
          <a:p>
            <a:r>
              <a:rPr lang="en-US" b="1" u="sng" dirty="0" smtClean="0"/>
              <a:t>Definition of Morality </a:t>
            </a:r>
            <a:r>
              <a:rPr lang="en-US" dirty="0" smtClean="0"/>
              <a:t>– Principle of the ability to distinguish between that which is right or wrong.  Values, Conduct, or Ethics.</a:t>
            </a:r>
            <a:endParaRPr lang="en-US" dirty="0"/>
          </a:p>
        </p:txBody>
      </p:sp>
    </p:spTree>
    <p:extLst>
      <p:ext uri="{BB962C8B-B14F-4D97-AF65-F5344CB8AC3E}">
        <p14:creationId xmlns:p14="http://schemas.microsoft.com/office/powerpoint/2010/main" xmlns="" val="3319803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625"/>
            <a:ext cx="10515600" cy="790575"/>
          </a:xfrm>
        </p:spPr>
        <p:style>
          <a:lnRef idx="2">
            <a:schemeClr val="dk1"/>
          </a:lnRef>
          <a:fillRef idx="1">
            <a:schemeClr val="lt1"/>
          </a:fillRef>
          <a:effectRef idx="0">
            <a:schemeClr val="dk1"/>
          </a:effectRef>
          <a:fontRef idx="minor">
            <a:schemeClr val="dk1"/>
          </a:fontRef>
        </p:style>
        <p:txBody>
          <a:bodyPr/>
          <a:lstStyle/>
          <a:p>
            <a:pPr algn="ctr"/>
            <a:r>
              <a:rPr lang="en-US" b="1" dirty="0" smtClean="0"/>
              <a:t>Sexual Immorality</a:t>
            </a:r>
            <a:endParaRPr lang="en-US" b="1" dirty="0"/>
          </a:p>
        </p:txBody>
      </p:sp>
      <p:sp>
        <p:nvSpPr>
          <p:cNvPr id="3" name="Content Placeholder 2"/>
          <p:cNvSpPr>
            <a:spLocks noGrp="1"/>
          </p:cNvSpPr>
          <p:nvPr>
            <p:ph idx="1"/>
          </p:nvPr>
        </p:nvSpPr>
        <p:spPr>
          <a:xfrm>
            <a:off x="838200" y="1257300"/>
            <a:ext cx="10515600" cy="4919663"/>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b="1" u="sng" dirty="0" smtClean="0">
                <a:solidFill>
                  <a:srgbClr val="FF0000"/>
                </a:solidFill>
              </a:rPr>
              <a:t>1 Thessalonians 4: 3 </a:t>
            </a:r>
            <a:r>
              <a:rPr lang="en-US" dirty="0" smtClean="0"/>
              <a:t>– For this is the will of God, your sanctification; that you should abstain from sexual immorality.</a:t>
            </a:r>
          </a:p>
          <a:p>
            <a:endParaRPr lang="en-US" b="1" u="sng" dirty="0" smtClean="0">
              <a:solidFill>
                <a:srgbClr val="FF0000"/>
              </a:solidFill>
            </a:endParaRPr>
          </a:p>
          <a:p>
            <a:r>
              <a:rPr lang="en-US" dirty="0" smtClean="0"/>
              <a:t>– Flee sexual immorality. Every sin that a man does outside the body, but he who commits sexual immorality sins against his own body.</a:t>
            </a:r>
          </a:p>
          <a:p>
            <a:r>
              <a:rPr lang="en-US" dirty="0" smtClean="0"/>
              <a:t>The admonition to “Flee immorality” is needed because sexual immorality is rampant in our society today.</a:t>
            </a:r>
          </a:p>
          <a:p>
            <a:r>
              <a:rPr lang="en-US" dirty="0" smtClean="0"/>
              <a:t>Morality is being loosely defined and redefined encouraging many to engage in sinful behavior.</a:t>
            </a:r>
          </a:p>
          <a:p>
            <a:r>
              <a:rPr lang="en-US" dirty="0" smtClean="0"/>
              <a:t>Those who follow Christ (Christians) must have a clear understanding of sexual immorality and its dangers.</a:t>
            </a:r>
          </a:p>
          <a:p>
            <a:pPr marL="0" indent="0">
              <a:buNone/>
            </a:pPr>
            <a:endParaRPr lang="en-US" dirty="0"/>
          </a:p>
        </p:txBody>
      </p:sp>
    </p:spTree>
    <p:extLst>
      <p:ext uri="{BB962C8B-B14F-4D97-AF65-F5344CB8AC3E}">
        <p14:creationId xmlns:p14="http://schemas.microsoft.com/office/powerpoint/2010/main" xmlns="" val="3697170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0575"/>
          </a:xfrm>
        </p:spPr>
        <p:style>
          <a:lnRef idx="2">
            <a:schemeClr val="dk1"/>
          </a:lnRef>
          <a:fillRef idx="1">
            <a:schemeClr val="lt1"/>
          </a:fillRef>
          <a:effectRef idx="0">
            <a:schemeClr val="dk1"/>
          </a:effectRef>
          <a:fontRef idx="minor">
            <a:schemeClr val="dk1"/>
          </a:fontRef>
        </p:style>
        <p:txBody>
          <a:bodyPr/>
          <a:lstStyle/>
          <a:p>
            <a:pPr algn="ctr"/>
            <a:r>
              <a:rPr lang="en-US" b="1" dirty="0" smtClean="0"/>
              <a:t>The</a:t>
            </a:r>
            <a:r>
              <a:rPr lang="en-US" dirty="0" smtClean="0"/>
              <a:t> Definition of Sexual Immorality</a:t>
            </a:r>
            <a:endParaRPr lang="en-US" dirty="0"/>
          </a:p>
        </p:txBody>
      </p:sp>
      <p:sp>
        <p:nvSpPr>
          <p:cNvPr id="3" name="Content Placeholder 2"/>
          <p:cNvSpPr>
            <a:spLocks noGrp="1"/>
          </p:cNvSpPr>
          <p:nvPr>
            <p:ph idx="1"/>
          </p:nvPr>
        </p:nvSpPr>
        <p:spPr>
          <a:xfrm>
            <a:off x="838200" y="1358900"/>
            <a:ext cx="10515600" cy="5110163"/>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dirty="0" smtClean="0"/>
              <a:t>The Greek word translated sexual immorality, fornication, is </a:t>
            </a:r>
            <a:r>
              <a:rPr lang="en-US" b="1" dirty="0" err="1" smtClean="0">
                <a:solidFill>
                  <a:srgbClr val="FF0000"/>
                </a:solidFill>
              </a:rPr>
              <a:t>porneia</a:t>
            </a:r>
            <a:r>
              <a:rPr lang="en-US" b="1" dirty="0" smtClean="0">
                <a:solidFill>
                  <a:srgbClr val="FF0000"/>
                </a:solidFill>
              </a:rPr>
              <a:t>.</a:t>
            </a:r>
          </a:p>
          <a:p>
            <a:r>
              <a:rPr lang="en-US" dirty="0" smtClean="0"/>
              <a:t>Used  to refer to any sexual sin.  Thus, it includes any form of illicit sexual intercourse, adultery, fornication, homosexuality, lesbianism, intercourse with animals.</a:t>
            </a:r>
          </a:p>
          <a:p>
            <a:pPr marL="0" indent="0">
              <a:buNone/>
            </a:pPr>
            <a:r>
              <a:rPr lang="en-US" dirty="0" smtClean="0"/>
              <a:t>It was such a problem in the 1</a:t>
            </a:r>
            <a:r>
              <a:rPr lang="en-US" baseline="30000" dirty="0" smtClean="0"/>
              <a:t>st</a:t>
            </a:r>
            <a:r>
              <a:rPr lang="en-US" dirty="0" smtClean="0"/>
              <a:t> Century that the Apostle Paul wrote of the word </a:t>
            </a:r>
            <a:r>
              <a:rPr lang="en-US" b="1" dirty="0" smtClean="0">
                <a:solidFill>
                  <a:srgbClr val="FF0000"/>
                </a:solidFill>
              </a:rPr>
              <a:t>(</a:t>
            </a:r>
            <a:r>
              <a:rPr lang="en-US" b="1" dirty="0" err="1" smtClean="0">
                <a:solidFill>
                  <a:srgbClr val="FF0000"/>
                </a:solidFill>
              </a:rPr>
              <a:t>porneia</a:t>
            </a:r>
            <a:r>
              <a:rPr lang="en-US" b="1" dirty="0" smtClean="0">
                <a:solidFill>
                  <a:srgbClr val="FF0000"/>
                </a:solidFill>
              </a:rPr>
              <a:t>) </a:t>
            </a:r>
            <a:r>
              <a:rPr lang="en-US" dirty="0" smtClean="0"/>
              <a:t>five times in his epistles.</a:t>
            </a:r>
          </a:p>
          <a:p>
            <a:pPr marL="0" indent="0" algn="ctr">
              <a:buNone/>
            </a:pPr>
            <a:r>
              <a:rPr lang="en-US" b="1" dirty="0" smtClean="0"/>
              <a:t>1Corinthians 5: 9-13</a:t>
            </a:r>
          </a:p>
          <a:p>
            <a:pPr marL="0" indent="0" algn="ctr">
              <a:buNone/>
            </a:pPr>
            <a:r>
              <a:rPr lang="en-US" b="1" dirty="0" smtClean="0"/>
              <a:t>1Corinthians 6: 9-10</a:t>
            </a:r>
          </a:p>
          <a:p>
            <a:pPr marL="0" indent="0" algn="ctr">
              <a:buNone/>
            </a:pPr>
            <a:r>
              <a:rPr lang="en-US" b="1" dirty="0" smtClean="0"/>
              <a:t>Galatians 5: 19-22</a:t>
            </a:r>
          </a:p>
          <a:p>
            <a:pPr marL="0" indent="0" algn="ctr">
              <a:buNone/>
            </a:pPr>
            <a:r>
              <a:rPr lang="en-US" b="1" dirty="0" smtClean="0"/>
              <a:t>Ephesians 5: 3-5</a:t>
            </a:r>
          </a:p>
          <a:p>
            <a:pPr marL="0" indent="0" algn="ctr">
              <a:buNone/>
            </a:pPr>
            <a:r>
              <a:rPr lang="en-US" b="1" dirty="0" smtClean="0"/>
              <a:t>Colossians 3:5</a:t>
            </a:r>
          </a:p>
        </p:txBody>
      </p:sp>
    </p:spTree>
    <p:extLst>
      <p:ext uri="{BB962C8B-B14F-4D97-AF65-F5344CB8AC3E}">
        <p14:creationId xmlns:p14="http://schemas.microsoft.com/office/powerpoint/2010/main" xmlns="" val="4116624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style>
          <a:lnRef idx="2">
            <a:schemeClr val="dk1"/>
          </a:lnRef>
          <a:fillRef idx="1">
            <a:schemeClr val="lt1"/>
          </a:fillRef>
          <a:effectRef idx="0">
            <a:schemeClr val="dk1"/>
          </a:effectRef>
          <a:fontRef idx="minor">
            <a:schemeClr val="dk1"/>
          </a:fontRef>
        </p:style>
        <p:txBody>
          <a:bodyPr/>
          <a:lstStyle/>
          <a:p>
            <a:pPr algn="ctr"/>
            <a:r>
              <a:rPr lang="en-US" b="1" dirty="0" smtClean="0"/>
              <a:t>The Devastation of Sexual Immorality</a:t>
            </a:r>
            <a:endParaRPr lang="en-US" b="1" dirty="0"/>
          </a:p>
        </p:txBody>
      </p:sp>
      <p:sp>
        <p:nvSpPr>
          <p:cNvPr id="3" name="Content Placeholder 2"/>
          <p:cNvSpPr>
            <a:spLocks noGrp="1"/>
          </p:cNvSpPr>
          <p:nvPr>
            <p:ph idx="1"/>
          </p:nvPr>
        </p:nvSpPr>
        <p:spPr>
          <a:xfrm>
            <a:off x="838200" y="1257300"/>
            <a:ext cx="10515600" cy="4919663"/>
          </a:xfrm>
        </p:spPr>
        <p:style>
          <a:lnRef idx="2">
            <a:schemeClr val="dk1"/>
          </a:lnRef>
          <a:fillRef idx="1">
            <a:schemeClr val="lt1"/>
          </a:fillRef>
          <a:effectRef idx="0">
            <a:schemeClr val="dk1"/>
          </a:effectRef>
          <a:fontRef idx="minor">
            <a:schemeClr val="dk1"/>
          </a:fontRef>
        </p:style>
        <p:txBody>
          <a:bodyPr>
            <a:normAutofit lnSpcReduction="10000"/>
          </a:bodyPr>
          <a:lstStyle/>
          <a:p>
            <a:pPr marL="914400" lvl="1" indent="-457200">
              <a:buAutoNum type="alphaUcPeriod"/>
            </a:pPr>
            <a:r>
              <a:rPr lang="en-US" b="1" u="sng" dirty="0" smtClean="0"/>
              <a:t>Destroys The Body:</a:t>
            </a:r>
          </a:p>
          <a:p>
            <a:pPr lvl="1"/>
            <a:r>
              <a:rPr lang="en-US" dirty="0" smtClean="0"/>
              <a:t>Through bacterial (STD) (Chlamydia, Syphilis, Gonorrhea).</a:t>
            </a:r>
          </a:p>
          <a:p>
            <a:pPr lvl="1"/>
            <a:r>
              <a:rPr lang="en-US" dirty="0" smtClean="0"/>
              <a:t>Through Viral STDs (Genital Herpes, Hepatitis B, AIDS, which are incurable.</a:t>
            </a:r>
          </a:p>
          <a:p>
            <a:pPr lvl="1"/>
            <a:r>
              <a:rPr lang="en-US" dirty="0" smtClean="0"/>
              <a:t>Many people have learned the hard way, what Solomon warned his son”</a:t>
            </a:r>
          </a:p>
          <a:p>
            <a:pPr marL="457200" lvl="1" indent="0">
              <a:buNone/>
            </a:pPr>
            <a:r>
              <a:rPr lang="en-US" b="1" u="sng" dirty="0" smtClean="0">
                <a:solidFill>
                  <a:srgbClr val="FF0000"/>
                </a:solidFill>
              </a:rPr>
              <a:t>Proverb 5: 11-12 </a:t>
            </a:r>
            <a:r>
              <a:rPr lang="en-US" dirty="0" smtClean="0"/>
              <a:t>– “and thou mourn at the last, when thy flesh and body are consumed, And say, how have I hated instructions, and my heart despised reproof.</a:t>
            </a:r>
          </a:p>
          <a:p>
            <a:pPr marL="914400" lvl="1" indent="-457200">
              <a:buAutoNum type="alphaUcPeriod" startAt="2"/>
            </a:pPr>
            <a:r>
              <a:rPr lang="en-US" b="1" u="sng" dirty="0" smtClean="0"/>
              <a:t>Demolish The Home:</a:t>
            </a:r>
          </a:p>
          <a:p>
            <a:pPr lvl="1"/>
            <a:r>
              <a:rPr lang="en-US" dirty="0"/>
              <a:t> </a:t>
            </a:r>
            <a:r>
              <a:rPr lang="en-US" dirty="0" smtClean="0"/>
              <a:t>Marriages intended for life are broken, often beyond repair.</a:t>
            </a:r>
          </a:p>
          <a:p>
            <a:pPr marL="457200" lvl="1" indent="0">
              <a:buNone/>
            </a:pPr>
            <a:r>
              <a:rPr lang="en-US" b="1" u="sng" dirty="0" smtClean="0">
                <a:solidFill>
                  <a:srgbClr val="FF0000"/>
                </a:solidFill>
              </a:rPr>
              <a:t>Matthew 19: 4-6 </a:t>
            </a:r>
            <a:r>
              <a:rPr lang="en-US" dirty="0" smtClean="0"/>
              <a:t>– “And he answered and said unto them, have you  not read, that he which made them at the beginning made them male and female.  And said, For this cause shall a man leave father and mother, and shall cleave to his wife, and they shall twain as one flesh.  Wherefore they are no more twain, but one flesh.  What therefore God had joined together, let not man put asunder.</a:t>
            </a:r>
          </a:p>
          <a:p>
            <a:pPr lvl="1"/>
            <a:endParaRPr lang="en-US" dirty="0"/>
          </a:p>
        </p:txBody>
      </p:sp>
    </p:spTree>
    <p:extLst>
      <p:ext uri="{BB962C8B-B14F-4D97-AF65-F5344CB8AC3E}">
        <p14:creationId xmlns:p14="http://schemas.microsoft.com/office/powerpoint/2010/main" xmlns="" val="663700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0500"/>
            <a:ext cx="10515600" cy="5986463"/>
          </a:xfrm>
        </p:spPr>
        <p:style>
          <a:lnRef idx="2">
            <a:schemeClr val="dk1"/>
          </a:lnRef>
          <a:fillRef idx="1">
            <a:schemeClr val="lt1"/>
          </a:fillRef>
          <a:effectRef idx="0">
            <a:schemeClr val="dk1"/>
          </a:effectRef>
          <a:fontRef idx="minor">
            <a:schemeClr val="dk1"/>
          </a:fontRef>
        </p:style>
        <p:txBody>
          <a:bodyPr>
            <a:normAutofit fontScale="92500"/>
          </a:bodyPr>
          <a:lstStyle/>
          <a:p>
            <a:r>
              <a:rPr lang="en-US" dirty="0" smtClean="0"/>
              <a:t>Children are devastated, with emotional effects lasting into adulthood.</a:t>
            </a:r>
          </a:p>
          <a:p>
            <a:r>
              <a:rPr lang="en-US" b="1" u="sng" dirty="0" smtClean="0">
                <a:solidFill>
                  <a:srgbClr val="FF0000"/>
                </a:solidFill>
              </a:rPr>
              <a:t>Malachi 2: 16 </a:t>
            </a:r>
            <a:r>
              <a:rPr lang="en-US" dirty="0" smtClean="0"/>
              <a:t>– “…..therefore take heed of your spirit, that ye deal not treacherously”</a:t>
            </a:r>
          </a:p>
          <a:p>
            <a:pPr marL="0" indent="0">
              <a:buNone/>
            </a:pPr>
            <a:r>
              <a:rPr lang="en-US" b="1" u="sng" dirty="0" smtClean="0"/>
              <a:t>C. Desolated The Soul:</a:t>
            </a:r>
          </a:p>
          <a:p>
            <a:r>
              <a:rPr lang="en-US" dirty="0" smtClean="0"/>
              <a:t>If unrepented and unforgiven, “What We Sow We Will Reap” – </a:t>
            </a:r>
            <a:r>
              <a:rPr lang="en-US" b="1" u="sng" dirty="0" smtClean="0">
                <a:solidFill>
                  <a:srgbClr val="FF0000"/>
                </a:solidFill>
              </a:rPr>
              <a:t>Gal.6:7.</a:t>
            </a:r>
          </a:p>
          <a:p>
            <a:pPr marL="0" indent="0">
              <a:buNone/>
            </a:pPr>
            <a:r>
              <a:rPr lang="en-US" b="1" u="sng" dirty="0" smtClean="0">
                <a:solidFill>
                  <a:srgbClr val="FF0000"/>
                </a:solidFill>
              </a:rPr>
              <a:t>Hebrew 13: 4 </a:t>
            </a:r>
            <a:r>
              <a:rPr lang="en-US" dirty="0" smtClean="0"/>
              <a:t>– “Marriage is Honorable in all, and the bed undefiled; but whoremongers and adulterers God will judge.”</a:t>
            </a:r>
          </a:p>
          <a:p>
            <a:pPr marL="0" indent="0">
              <a:buNone/>
            </a:pPr>
            <a:r>
              <a:rPr lang="en-US" b="1" u="sng" dirty="0" smtClean="0">
                <a:solidFill>
                  <a:srgbClr val="FF0000"/>
                </a:solidFill>
              </a:rPr>
              <a:t>1</a:t>
            </a:r>
            <a:r>
              <a:rPr lang="en-US" b="1" u="sng" baseline="30000" dirty="0" smtClean="0">
                <a:solidFill>
                  <a:srgbClr val="FF0000"/>
                </a:solidFill>
              </a:rPr>
              <a:t>st</a:t>
            </a:r>
            <a:r>
              <a:rPr lang="en-US" b="1" u="sng" dirty="0" smtClean="0">
                <a:solidFill>
                  <a:srgbClr val="FF0000"/>
                </a:solidFill>
              </a:rPr>
              <a:t> Cor. 6 9-10 </a:t>
            </a:r>
            <a:r>
              <a:rPr lang="en-US" dirty="0" smtClean="0"/>
              <a:t>– “Know ye  not that the unrighteous shall not inherit the kingdom of God?  Be not deceived neither fornicators, not idolaters, nor adulterers, nor effeminate, not abusers of themselves with mankind.  Not thieves, not covetous, nor drunkards, nor revilers, not </a:t>
            </a:r>
            <a:r>
              <a:rPr lang="en-US" dirty="0" err="1" smtClean="0"/>
              <a:t>extortioners</a:t>
            </a:r>
            <a:r>
              <a:rPr lang="en-US" dirty="0" smtClean="0"/>
              <a:t>, shall inherit the king of God.”</a:t>
            </a:r>
          </a:p>
          <a:p>
            <a:pPr marL="0" indent="0">
              <a:buNone/>
            </a:pPr>
            <a:r>
              <a:rPr lang="en-US" dirty="0" smtClean="0"/>
              <a:t>We can see why the Bible teaches “US” to “Flee sexual immorality” (1</a:t>
            </a:r>
            <a:r>
              <a:rPr lang="en-US" baseline="30000" dirty="0" smtClean="0"/>
              <a:t>st</a:t>
            </a:r>
            <a:r>
              <a:rPr lang="en-US" dirty="0" smtClean="0"/>
              <a:t> Cor. 6: 18).  It is not to be taken lightly</a:t>
            </a:r>
            <a:endParaRPr lang="en-US" dirty="0"/>
          </a:p>
        </p:txBody>
      </p:sp>
    </p:spTree>
    <p:extLst>
      <p:ext uri="{BB962C8B-B14F-4D97-AF65-F5344CB8AC3E}">
        <p14:creationId xmlns:p14="http://schemas.microsoft.com/office/powerpoint/2010/main" xmlns="" val="2264546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5901"/>
            <a:ext cx="10515600" cy="685799"/>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b="1" u="sng" dirty="0" smtClean="0"/>
              <a:t>How To Avoid Sexual Immorality</a:t>
            </a:r>
            <a:endParaRPr lang="en-US" b="1" u="sng" dirty="0"/>
          </a:p>
        </p:txBody>
      </p:sp>
      <p:sp>
        <p:nvSpPr>
          <p:cNvPr id="3" name="Content Placeholder 2"/>
          <p:cNvSpPr>
            <a:spLocks noGrp="1"/>
          </p:cNvSpPr>
          <p:nvPr>
            <p:ph idx="1"/>
          </p:nvPr>
        </p:nvSpPr>
        <p:spPr>
          <a:xfrm>
            <a:off x="838200" y="1117600"/>
            <a:ext cx="10515600" cy="5059363"/>
          </a:xfrm>
        </p:spPr>
        <p:style>
          <a:lnRef idx="2">
            <a:schemeClr val="dk1"/>
          </a:lnRef>
          <a:fillRef idx="1">
            <a:schemeClr val="lt1"/>
          </a:fillRef>
          <a:effectRef idx="0">
            <a:schemeClr val="dk1"/>
          </a:effectRef>
          <a:fontRef idx="minor">
            <a:schemeClr val="dk1"/>
          </a:fontRef>
        </p:style>
        <p:txBody>
          <a:bodyPr>
            <a:normAutofit fontScale="92500"/>
          </a:bodyPr>
          <a:lstStyle/>
          <a:p>
            <a:r>
              <a:rPr lang="en-US" b="1" u="sng" dirty="0" smtClean="0"/>
              <a:t>Have the Ability to discern between what is Right versus Wrong:</a:t>
            </a:r>
          </a:p>
          <a:p>
            <a:pPr marL="514350" indent="-514350">
              <a:buAutoNum type="arabicPeriod"/>
            </a:pPr>
            <a:r>
              <a:rPr lang="en-US" b="1" u="sng" dirty="0" smtClean="0"/>
              <a:t>Remember God’s Will for you.</a:t>
            </a:r>
          </a:p>
          <a:p>
            <a:pPr marL="514350" indent="-514350">
              <a:buAutoNum type="alphaLcPeriod"/>
            </a:pPr>
            <a:r>
              <a:rPr lang="en-US" dirty="0" smtClean="0"/>
              <a:t>Joseph understood that sexual immorality was a sin against God – </a:t>
            </a:r>
            <a:r>
              <a:rPr lang="en-US" b="1" u="sng" dirty="0" smtClean="0">
                <a:solidFill>
                  <a:srgbClr val="FF0000"/>
                </a:solidFill>
              </a:rPr>
              <a:t>Genesis 39:9.</a:t>
            </a:r>
          </a:p>
          <a:p>
            <a:pPr marL="514350" indent="-514350">
              <a:buAutoNum type="alphaLcPeriod"/>
            </a:pPr>
            <a:r>
              <a:rPr lang="en-US" b="1" u="sng" dirty="0" smtClean="0">
                <a:solidFill>
                  <a:srgbClr val="FF0000"/>
                </a:solidFill>
              </a:rPr>
              <a:t>1 Thessalonian 4: 3</a:t>
            </a:r>
            <a:r>
              <a:rPr lang="en-US" dirty="0" smtClean="0"/>
              <a:t>, “ for this is the will of God, even your sanctification, that you should abstain from fornication.”</a:t>
            </a:r>
          </a:p>
          <a:p>
            <a:pPr marL="514350" indent="-514350">
              <a:buAutoNum type="arabicPeriod" startAt="2"/>
            </a:pPr>
            <a:r>
              <a:rPr lang="en-US" b="1" u="sng" dirty="0" smtClean="0"/>
              <a:t>Remember God’s Will for Your Body:</a:t>
            </a:r>
          </a:p>
          <a:p>
            <a:pPr marL="514350" indent="-514350">
              <a:buAutoNum type="alphaLcPeriod"/>
            </a:pPr>
            <a:r>
              <a:rPr lang="en-US" dirty="0" smtClean="0"/>
              <a:t>To control your body in holiness and honor – </a:t>
            </a:r>
            <a:r>
              <a:rPr lang="en-US" b="1" u="sng" dirty="0" smtClean="0">
                <a:solidFill>
                  <a:srgbClr val="FF0000"/>
                </a:solidFill>
              </a:rPr>
              <a:t>1 Thess. 4: 4-8</a:t>
            </a:r>
            <a:r>
              <a:rPr lang="en-US" dirty="0" smtClean="0"/>
              <a:t>.</a:t>
            </a:r>
          </a:p>
          <a:p>
            <a:pPr marL="514350" indent="-514350">
              <a:buAutoNum type="alphaLcPeriod"/>
            </a:pPr>
            <a:r>
              <a:rPr lang="en-US" dirty="0" smtClean="0"/>
              <a:t>To glorify God in your body, as a temple of the Holy Spirit – </a:t>
            </a:r>
            <a:r>
              <a:rPr lang="en-US" b="1" u="sng" dirty="0" smtClean="0">
                <a:solidFill>
                  <a:srgbClr val="FF0000"/>
                </a:solidFill>
              </a:rPr>
              <a:t>1 Cor. 6: 19-20</a:t>
            </a:r>
            <a:r>
              <a:rPr lang="en-US" dirty="0" smtClean="0"/>
              <a:t>.</a:t>
            </a:r>
          </a:p>
          <a:p>
            <a:pPr marL="514350" indent="-514350">
              <a:buAutoNum type="alphaLcPeriod"/>
            </a:pPr>
            <a:r>
              <a:rPr lang="en-US" dirty="0" smtClean="0"/>
              <a:t>To present your body as a living sacrifice, holy to God, </a:t>
            </a:r>
            <a:r>
              <a:rPr lang="en-US" b="1" u="sng" dirty="0" smtClean="0">
                <a:solidFill>
                  <a:srgbClr val="FF0000"/>
                </a:solidFill>
              </a:rPr>
              <a:t>Romans 12: 1-2.</a:t>
            </a:r>
            <a:endParaRPr lang="en-US" b="1" u="sng" dirty="0">
              <a:solidFill>
                <a:srgbClr val="FF0000"/>
              </a:solidFill>
            </a:endParaRPr>
          </a:p>
        </p:txBody>
      </p:sp>
    </p:spTree>
    <p:extLst>
      <p:ext uri="{BB962C8B-B14F-4D97-AF65-F5344CB8AC3E}">
        <p14:creationId xmlns:p14="http://schemas.microsoft.com/office/powerpoint/2010/main" xmlns="" val="3598741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000" y="254000"/>
            <a:ext cx="11099800" cy="5922963"/>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514350" indent="-514350">
              <a:buAutoNum type="arabicPeriod" startAt="3"/>
            </a:pPr>
            <a:r>
              <a:rPr lang="en-US" b="1" u="sng" dirty="0" smtClean="0"/>
              <a:t>Remember the Consequences:</a:t>
            </a:r>
          </a:p>
          <a:p>
            <a:pPr marL="514350" indent="-514350">
              <a:buAutoNum type="alphaLcPeriod"/>
            </a:pPr>
            <a:r>
              <a:rPr lang="en-US" dirty="0" smtClean="0"/>
              <a:t>Self recrimination – </a:t>
            </a:r>
            <a:r>
              <a:rPr lang="en-US" b="1" u="sng" dirty="0" smtClean="0">
                <a:solidFill>
                  <a:srgbClr val="FF0000"/>
                </a:solidFill>
              </a:rPr>
              <a:t>Proverb 5: 12-13.</a:t>
            </a:r>
          </a:p>
          <a:p>
            <a:pPr marL="514350" indent="-514350">
              <a:buAutoNum type="alphaLcPeriod"/>
            </a:pPr>
            <a:r>
              <a:rPr lang="en-US" dirty="0" smtClean="0"/>
              <a:t>Lost of friendships – </a:t>
            </a:r>
            <a:r>
              <a:rPr lang="en-US" b="1" u="sng" dirty="0" smtClean="0">
                <a:solidFill>
                  <a:srgbClr val="FF0000"/>
                </a:solidFill>
              </a:rPr>
              <a:t>Proverb 6: 30-35.</a:t>
            </a:r>
          </a:p>
          <a:p>
            <a:pPr marL="514350" indent="-514350">
              <a:buAutoNum type="alphaLcPeriod"/>
            </a:pPr>
            <a:r>
              <a:rPr lang="en-US" dirty="0" smtClean="0"/>
              <a:t>Lost of body and soul – </a:t>
            </a:r>
            <a:r>
              <a:rPr lang="en-US" b="1" u="sng" dirty="0" smtClean="0">
                <a:solidFill>
                  <a:srgbClr val="FF0000"/>
                </a:solidFill>
              </a:rPr>
              <a:t>1 Cor. 6: 9-10; Hebrew 13: 4.</a:t>
            </a:r>
          </a:p>
          <a:p>
            <a:pPr marL="514350" indent="-514350">
              <a:buAutoNum type="alphaLcPeriod"/>
            </a:pPr>
            <a:r>
              <a:rPr lang="en-US" dirty="0" smtClean="0"/>
              <a:t>Remember David’s Sin with Bathsheba serves as a example or a lesson to learn from – </a:t>
            </a:r>
            <a:r>
              <a:rPr lang="en-US" b="1" u="sng" dirty="0" smtClean="0">
                <a:solidFill>
                  <a:srgbClr val="FF0000"/>
                </a:solidFill>
              </a:rPr>
              <a:t>2 Samuel 11-12.</a:t>
            </a:r>
            <a:endParaRPr lang="en-US" b="1" u="sng" dirty="0">
              <a:solidFill>
                <a:srgbClr val="FF0000"/>
              </a:solidFill>
            </a:endParaRPr>
          </a:p>
          <a:p>
            <a:pPr marL="0" indent="0">
              <a:buNone/>
            </a:pPr>
            <a:r>
              <a:rPr lang="en-US" b="1" u="sng" dirty="0" smtClean="0"/>
              <a:t>4.  Find A Spiritual Suitable Wife:</a:t>
            </a:r>
            <a:endParaRPr lang="en-US" b="1" u="sng" dirty="0"/>
          </a:p>
          <a:p>
            <a:pPr marL="514350" indent="-514350">
              <a:buAutoNum type="alphaLcPeriod"/>
            </a:pPr>
            <a:r>
              <a:rPr lang="en-US" dirty="0" smtClean="0"/>
              <a:t>Marriage between Man &amp; Woman is the appropriate remedy to destroy sexual immorality.</a:t>
            </a:r>
          </a:p>
          <a:p>
            <a:pPr marL="0" indent="0" algn="ctr">
              <a:buNone/>
            </a:pPr>
            <a:r>
              <a:rPr lang="en-US" b="1" dirty="0" smtClean="0">
                <a:solidFill>
                  <a:srgbClr val="FF0000"/>
                </a:solidFill>
              </a:rPr>
              <a:t>1</a:t>
            </a:r>
            <a:r>
              <a:rPr lang="en-US" b="1" baseline="30000" dirty="0" smtClean="0">
                <a:solidFill>
                  <a:srgbClr val="FF0000"/>
                </a:solidFill>
              </a:rPr>
              <a:t>st</a:t>
            </a:r>
            <a:r>
              <a:rPr lang="en-US" b="1" dirty="0" smtClean="0">
                <a:solidFill>
                  <a:srgbClr val="FF0000"/>
                </a:solidFill>
              </a:rPr>
              <a:t> Cor. 7: 1-7</a:t>
            </a:r>
          </a:p>
          <a:p>
            <a:pPr marL="0" indent="0" algn="ctr">
              <a:buNone/>
            </a:pPr>
            <a:r>
              <a:rPr lang="en-US" b="1" dirty="0" smtClean="0">
                <a:solidFill>
                  <a:srgbClr val="FF0000"/>
                </a:solidFill>
              </a:rPr>
              <a:t>Hebrews 13: 4</a:t>
            </a:r>
          </a:p>
          <a:p>
            <a:pPr marL="0" indent="0" algn="ctr">
              <a:buNone/>
            </a:pPr>
            <a:r>
              <a:rPr lang="en-US" b="1" dirty="0" smtClean="0">
                <a:solidFill>
                  <a:srgbClr val="FF0000"/>
                </a:solidFill>
              </a:rPr>
              <a:t>Genesis 2: 18</a:t>
            </a:r>
          </a:p>
          <a:p>
            <a:pPr marL="0" indent="0" algn="ctr">
              <a:buNone/>
            </a:pPr>
            <a:r>
              <a:rPr lang="en-US" b="1" dirty="0" smtClean="0">
                <a:solidFill>
                  <a:srgbClr val="FF0000"/>
                </a:solidFill>
              </a:rPr>
              <a:t>Being Single is good, if one has self control, otherwise marriage is the </a:t>
            </a:r>
            <a:r>
              <a:rPr lang="en-US" b="1" dirty="0" err="1" smtClean="0">
                <a:solidFill>
                  <a:srgbClr val="FF0000"/>
                </a:solidFill>
              </a:rPr>
              <a:t>oly</a:t>
            </a:r>
            <a:r>
              <a:rPr lang="en-US" b="1" dirty="0" smtClean="0">
                <a:solidFill>
                  <a:srgbClr val="FF0000"/>
                </a:solidFill>
              </a:rPr>
              <a:t> option.</a:t>
            </a:r>
          </a:p>
        </p:txBody>
      </p:sp>
    </p:spTree>
    <p:extLst>
      <p:ext uri="{BB962C8B-B14F-4D97-AF65-F5344CB8AC3E}">
        <p14:creationId xmlns:p14="http://schemas.microsoft.com/office/powerpoint/2010/main" xmlns="" val="3467967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15900"/>
            <a:ext cx="11201400" cy="5961063"/>
          </a:xfrm>
        </p:spPr>
        <p:style>
          <a:lnRef idx="2">
            <a:schemeClr val="dk1"/>
          </a:lnRef>
          <a:fillRef idx="1">
            <a:schemeClr val="lt1"/>
          </a:fillRef>
          <a:effectRef idx="0">
            <a:schemeClr val="dk1"/>
          </a:effectRef>
          <a:fontRef idx="minor">
            <a:schemeClr val="dk1"/>
          </a:fontRef>
        </p:style>
        <p:txBody>
          <a:bodyPr/>
          <a:lstStyle/>
          <a:p>
            <a:pPr marL="514350" indent="-514350">
              <a:buAutoNum type="arabicPeriod" startAt="5"/>
            </a:pPr>
            <a:r>
              <a:rPr lang="en-US" b="1" u="sng" dirty="0" smtClean="0"/>
              <a:t>Forge Ahead With Strength From God:</a:t>
            </a:r>
          </a:p>
          <a:p>
            <a:pPr marL="514350" indent="-514350">
              <a:buAutoNum type="alphaLcPeriod"/>
            </a:pPr>
            <a:r>
              <a:rPr lang="en-US" dirty="0" smtClean="0"/>
              <a:t>Unite With Christ in baptism, consider oneself dead to sin – </a:t>
            </a:r>
            <a:r>
              <a:rPr lang="en-US" b="1" u="sng" dirty="0" smtClean="0">
                <a:solidFill>
                  <a:srgbClr val="FF0000"/>
                </a:solidFill>
              </a:rPr>
              <a:t>Romans 6: 1-15.</a:t>
            </a:r>
          </a:p>
          <a:p>
            <a:pPr marL="514350" indent="-514350">
              <a:buAutoNum type="alphaLcPeriod"/>
            </a:pPr>
            <a:r>
              <a:rPr lang="en-US" dirty="0" smtClean="0"/>
              <a:t>By the Spirit, put to death the sinful deeds of the body – </a:t>
            </a:r>
            <a:r>
              <a:rPr lang="en-US" b="1" u="sng" dirty="0" smtClean="0">
                <a:solidFill>
                  <a:srgbClr val="FF0000"/>
                </a:solidFill>
              </a:rPr>
              <a:t>Romans 8: 12-13</a:t>
            </a:r>
            <a:r>
              <a:rPr lang="en-US" dirty="0" smtClean="0"/>
              <a:t>; </a:t>
            </a:r>
            <a:r>
              <a:rPr lang="en-US" b="1" u="sng" dirty="0" smtClean="0">
                <a:solidFill>
                  <a:srgbClr val="FF0000"/>
                </a:solidFill>
              </a:rPr>
              <a:t>Col. 3: 5-7.</a:t>
            </a:r>
          </a:p>
          <a:p>
            <a:pPr marL="514350" indent="-514350">
              <a:buAutoNum type="alphaLcPeriod"/>
            </a:pPr>
            <a:r>
              <a:rPr lang="en-US" dirty="0" smtClean="0"/>
              <a:t>In Christ we can do all things that God desires of “US” – </a:t>
            </a:r>
            <a:r>
              <a:rPr lang="en-US" b="1" u="sng" dirty="0" smtClean="0">
                <a:solidFill>
                  <a:srgbClr val="FF0000"/>
                </a:solidFill>
              </a:rPr>
              <a:t>Phil. 4: 13; Ephesians 6: 10-13.</a:t>
            </a:r>
          </a:p>
          <a:p>
            <a:pPr marL="514350" indent="-514350">
              <a:buAutoNum type="alphaLcPeriod"/>
            </a:pPr>
            <a:r>
              <a:rPr lang="en-US" dirty="0" smtClean="0"/>
              <a:t>Utilize the tool of prayer and the Word of God  - </a:t>
            </a:r>
            <a:r>
              <a:rPr lang="en-US" b="1" u="sng" dirty="0" smtClean="0">
                <a:solidFill>
                  <a:srgbClr val="FF0000"/>
                </a:solidFill>
              </a:rPr>
              <a:t>Ephesians 3: 16</a:t>
            </a:r>
            <a:endParaRPr lang="en-US" b="1" u="sng" dirty="0">
              <a:solidFill>
                <a:srgbClr val="FF0000"/>
              </a:solidFill>
            </a:endParaRPr>
          </a:p>
        </p:txBody>
      </p:sp>
    </p:spTree>
    <p:extLst>
      <p:ext uri="{BB962C8B-B14F-4D97-AF65-F5344CB8AC3E}">
        <p14:creationId xmlns:p14="http://schemas.microsoft.com/office/powerpoint/2010/main" xmlns="" val="1044184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201"/>
            <a:ext cx="10515600" cy="863599"/>
          </a:xfrm>
        </p:spPr>
        <p:style>
          <a:lnRef idx="2">
            <a:schemeClr val="dk1"/>
          </a:lnRef>
          <a:fillRef idx="1">
            <a:schemeClr val="lt1"/>
          </a:fillRef>
          <a:effectRef idx="0">
            <a:schemeClr val="dk1"/>
          </a:effectRef>
          <a:fontRef idx="minor">
            <a:schemeClr val="dk1"/>
          </a:fontRef>
        </p:style>
        <p:txBody>
          <a:bodyPr/>
          <a:lstStyle/>
          <a:p>
            <a:pPr algn="ctr"/>
            <a:r>
              <a:rPr lang="en-US" b="1" dirty="0" smtClean="0"/>
              <a:t>What Must I Do To Be Saved?</a:t>
            </a:r>
            <a:endParaRPr lang="en-US" b="1" dirty="0"/>
          </a:p>
        </p:txBody>
      </p:sp>
      <p:sp>
        <p:nvSpPr>
          <p:cNvPr id="3" name="Content Placeholder 2"/>
          <p:cNvSpPr>
            <a:spLocks noGrp="1"/>
          </p:cNvSpPr>
          <p:nvPr>
            <p:ph idx="1"/>
          </p:nvPr>
        </p:nvSpPr>
        <p:spPr>
          <a:xfrm>
            <a:off x="838200" y="1333500"/>
            <a:ext cx="10515600" cy="4843463"/>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buNone/>
            </a:pPr>
            <a:r>
              <a:rPr lang="en-US" b="1" u="sng" dirty="0"/>
              <a:t>Hear The Gospel – Romans 10: 17                                                                                                              </a:t>
            </a:r>
            <a:r>
              <a:rPr lang="en-US" dirty="0"/>
              <a:t>“Faith Comes by hearing and hearing by the word of God.”</a:t>
            </a:r>
          </a:p>
          <a:p>
            <a:pPr marL="0" indent="0">
              <a:buNone/>
            </a:pPr>
            <a:r>
              <a:rPr lang="en-US" b="1" u="sng" dirty="0"/>
              <a:t>Believe The Gospel – Mark 16: 16                                                                               </a:t>
            </a:r>
          </a:p>
          <a:p>
            <a:pPr marL="0" indent="0">
              <a:buNone/>
            </a:pPr>
            <a:r>
              <a:rPr lang="en-US" dirty="0"/>
              <a:t> “   He that believeth and is baptized shall be saved, and he that believeth not shall be damned.”</a:t>
            </a:r>
          </a:p>
          <a:p>
            <a:pPr marL="0" indent="0">
              <a:buNone/>
            </a:pPr>
            <a:r>
              <a:rPr lang="en-US" b="1" u="sng" dirty="0"/>
              <a:t>Repent of Sins – Luke 13: 3                                                                                                                      </a:t>
            </a:r>
            <a:r>
              <a:rPr lang="en-US" dirty="0"/>
              <a:t>“Repent or You will Perish”</a:t>
            </a:r>
          </a:p>
          <a:p>
            <a:pPr marL="0" indent="0">
              <a:buNone/>
            </a:pPr>
            <a:r>
              <a:rPr lang="en-US" b="1" u="sng" dirty="0"/>
              <a:t>Confess Christ – Romans 10: 9-10                                                                                                               </a:t>
            </a:r>
            <a:r>
              <a:rPr lang="en-US" dirty="0"/>
              <a:t>“That if thou shalt confess with thy mouth the Lord Jesus, and shalt believe in thine heart that God raised him from the dead, thou shall be saved.  For with the heart man believeth unto righteous; and with the mouth confession is made unto salvation.”</a:t>
            </a:r>
          </a:p>
          <a:p>
            <a:pPr marL="0" indent="0">
              <a:buNone/>
            </a:pPr>
            <a:r>
              <a:rPr lang="en-US" b="1" u="sng" dirty="0"/>
              <a:t>Be Baptized – Acts 2: 38                                                                                          </a:t>
            </a:r>
          </a:p>
          <a:p>
            <a:pPr marL="0" indent="0">
              <a:buNone/>
            </a:pPr>
            <a:r>
              <a:rPr lang="en-US" dirty="0"/>
              <a:t> “Repent and be baptized everyone of you in the name of Jesus Christ for the remission of sins, and you shall receive the gift of the Holy Spirit.”</a:t>
            </a:r>
          </a:p>
          <a:p>
            <a:pPr marL="0" indent="0">
              <a:buNone/>
            </a:pPr>
            <a:endParaRPr lang="en-US" dirty="0"/>
          </a:p>
        </p:txBody>
      </p:sp>
    </p:spTree>
    <p:extLst>
      <p:ext uri="{BB962C8B-B14F-4D97-AF65-F5344CB8AC3E}">
        <p14:creationId xmlns:p14="http://schemas.microsoft.com/office/powerpoint/2010/main" xmlns="" val="3182881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TotalTime>
  <Words>1124</Words>
  <Application>Microsoft Office PowerPoint</Application>
  <PresentationFormat>Custom</PresentationFormat>
  <Paragraphs>73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“Moral Issues Confronting Christians”</vt:lpstr>
      <vt:lpstr>Sexual Immorality</vt:lpstr>
      <vt:lpstr>The Definition of Sexual Immorality</vt:lpstr>
      <vt:lpstr>The Devastation of Sexual Immorality</vt:lpstr>
      <vt:lpstr>Slide 5</vt:lpstr>
      <vt:lpstr>How To Avoid Sexual Immorality</vt:lpstr>
      <vt:lpstr>Slide 7</vt:lpstr>
      <vt:lpstr>Slide 8</vt:lpstr>
      <vt:lpstr>What Must I Do To Be Saved?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“Moral Issues Confronting Christians”</dc:title>
  <dc:creator>Fair Park</dc:creator>
  <cp:lastModifiedBy>John Tigner</cp:lastModifiedBy>
  <cp:revision>19</cp:revision>
  <dcterms:created xsi:type="dcterms:W3CDTF">2016-07-07T18:08:16Z</dcterms:created>
  <dcterms:modified xsi:type="dcterms:W3CDTF">2016-07-10T23:11:24Z</dcterms:modified>
</cp:coreProperties>
</file>