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8" d="100"/>
          <a:sy n="88" d="100"/>
        </p:scale>
        <p:origin x="5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288224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750202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6263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2578142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6711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42367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4095453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386636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240625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377078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56773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11811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45888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98041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22739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DF8669-578D-462D-966E-F9E2294BB890}"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56B499-FEAA-4FE9-A469-8B7250C1AA5E}" type="slidenum">
              <a:rPr lang="en-US" smtClean="0"/>
              <a:t>‹#›</a:t>
            </a:fld>
            <a:endParaRPr lang="en-US" dirty="0"/>
          </a:p>
        </p:txBody>
      </p:sp>
    </p:spTree>
    <p:extLst>
      <p:ext uri="{BB962C8B-B14F-4D97-AF65-F5344CB8AC3E}">
        <p14:creationId xmlns:p14="http://schemas.microsoft.com/office/powerpoint/2010/main" val="105509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DF8669-578D-462D-966E-F9E2294BB890}" type="datetimeFigureOut">
              <a:rPr lang="en-US" smtClean="0"/>
              <a:t>1/22/2023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56B499-FEAA-4FE9-A469-8B7250C1AA5E}" type="slidenum">
              <a:rPr lang="en-US" smtClean="0"/>
              <a:t>‹#›</a:t>
            </a:fld>
            <a:endParaRPr lang="en-US" dirty="0"/>
          </a:p>
        </p:txBody>
      </p:sp>
    </p:spTree>
    <p:extLst>
      <p:ext uri="{BB962C8B-B14F-4D97-AF65-F5344CB8AC3E}">
        <p14:creationId xmlns:p14="http://schemas.microsoft.com/office/powerpoint/2010/main" val="3453786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B217CF-434A-4CC9-B1E4-213E0146ED57}"/>
              </a:ext>
            </a:extLst>
          </p:cNvPr>
          <p:cNvSpPr>
            <a:spLocks noGrp="1"/>
          </p:cNvSpPr>
          <p:nvPr>
            <p:ph type="subTitle" idx="1"/>
          </p:nvPr>
        </p:nvSpPr>
        <p:spPr>
          <a:xfrm>
            <a:off x="1507067" y="1028701"/>
            <a:ext cx="7766936" cy="411903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ctr"/>
            <a:r>
              <a:rPr lang="en-US" sz="6000" dirty="0">
                <a:solidFill>
                  <a:srgbClr val="00B050"/>
                </a:solidFill>
              </a:rPr>
              <a:t>I was Glad when They said unto Me, Lets Us go into t   House of the Lord!!!!!!!! </a:t>
            </a:r>
          </a:p>
          <a:p>
            <a:pPr algn="ctr"/>
            <a:r>
              <a:rPr lang="en-US" sz="6000" b="1" u="sng" dirty="0">
                <a:solidFill>
                  <a:srgbClr val="00B050"/>
                </a:solidFill>
              </a:rPr>
              <a:t>Psalm 122: 1</a:t>
            </a:r>
          </a:p>
        </p:txBody>
      </p:sp>
    </p:spTree>
    <p:extLst>
      <p:ext uri="{BB962C8B-B14F-4D97-AF65-F5344CB8AC3E}">
        <p14:creationId xmlns:p14="http://schemas.microsoft.com/office/powerpoint/2010/main" val="62400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1948-19AA-4C11-A2C6-5A7AA1A1CDFE}"/>
              </a:ext>
            </a:extLst>
          </p:cNvPr>
          <p:cNvSpPr>
            <a:spLocks noGrp="1"/>
          </p:cNvSpPr>
          <p:nvPr>
            <p:ph type="title"/>
          </p:nvPr>
        </p:nvSpPr>
        <p:spPr>
          <a:xfrm>
            <a:off x="677334" y="609600"/>
            <a:ext cx="8596668" cy="895350"/>
          </a:xfrm>
        </p:spPr>
        <p:style>
          <a:lnRef idx="2">
            <a:schemeClr val="accent2"/>
          </a:lnRef>
          <a:fillRef idx="1">
            <a:schemeClr val="lt1"/>
          </a:fillRef>
          <a:effectRef idx="0">
            <a:schemeClr val="accent2"/>
          </a:effectRef>
          <a:fontRef idx="minor">
            <a:schemeClr val="dk1"/>
          </a:fontRef>
        </p:style>
        <p:txBody>
          <a:bodyPr/>
          <a:lstStyle/>
          <a:p>
            <a:pPr algn="ctr"/>
            <a:r>
              <a:rPr lang="en-US" b="1" u="sng" dirty="0">
                <a:solidFill>
                  <a:srgbClr val="00B050"/>
                </a:solidFill>
              </a:rPr>
              <a:t>John 4: 23-24</a:t>
            </a:r>
          </a:p>
        </p:txBody>
      </p:sp>
      <p:sp>
        <p:nvSpPr>
          <p:cNvPr id="3" name="Content Placeholder 2">
            <a:extLst>
              <a:ext uri="{FF2B5EF4-FFF2-40B4-BE49-F238E27FC236}">
                <a16:creationId xmlns:a16="http://schemas.microsoft.com/office/drawing/2014/main" id="{4A440128-355A-4BB7-BB48-336103CDC9BA}"/>
              </a:ext>
            </a:extLst>
          </p:cNvPr>
          <p:cNvSpPr>
            <a:spLocks noGrp="1"/>
          </p:cNvSpPr>
          <p:nvPr>
            <p:ph idx="1"/>
          </p:nvPr>
        </p:nvSpPr>
        <p:spPr>
          <a:xfrm>
            <a:off x="677334" y="1704975"/>
            <a:ext cx="8596668" cy="4336387"/>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a:solidFill>
                  <a:srgbClr val="00B050"/>
                </a:solidFill>
              </a:rPr>
              <a:t>23 “But  the Hour Cometh, and now is, when the </a:t>
            </a:r>
            <a:r>
              <a:rPr lang="en-US" sz="3200" b="1" u="sng" dirty="0">
                <a:solidFill>
                  <a:srgbClr val="00B050"/>
                </a:solidFill>
              </a:rPr>
              <a:t>true worshippers </a:t>
            </a:r>
            <a:r>
              <a:rPr lang="en-US" sz="3200" dirty="0">
                <a:solidFill>
                  <a:srgbClr val="00B050"/>
                </a:solidFill>
              </a:rPr>
              <a:t>shall worship the father in </a:t>
            </a:r>
            <a:r>
              <a:rPr lang="en-US" sz="3200" b="1" u="sng" dirty="0">
                <a:solidFill>
                  <a:srgbClr val="00B050"/>
                </a:solidFill>
              </a:rPr>
              <a:t>spirit and truth</a:t>
            </a:r>
            <a:r>
              <a:rPr lang="en-US" sz="3200" dirty="0">
                <a:solidFill>
                  <a:srgbClr val="00B050"/>
                </a:solidFill>
              </a:rPr>
              <a:t>.  For the father seeketh such to </a:t>
            </a:r>
            <a:r>
              <a:rPr lang="en-US" sz="3200" b="1" dirty="0">
                <a:solidFill>
                  <a:srgbClr val="00B050"/>
                </a:solidFill>
              </a:rPr>
              <a:t>Worship Him.”</a:t>
            </a:r>
          </a:p>
          <a:p>
            <a:r>
              <a:rPr lang="en-US" sz="3200" dirty="0">
                <a:solidFill>
                  <a:srgbClr val="00B050"/>
                </a:solidFill>
              </a:rPr>
              <a:t>24 “</a:t>
            </a:r>
            <a:r>
              <a:rPr lang="en-US" sz="3200" b="1" u="sng" dirty="0">
                <a:solidFill>
                  <a:srgbClr val="00B050"/>
                </a:solidFill>
              </a:rPr>
              <a:t>God is a Spirit</a:t>
            </a:r>
            <a:r>
              <a:rPr lang="en-US" sz="3200" dirty="0">
                <a:solidFill>
                  <a:srgbClr val="00B050"/>
                </a:solidFill>
              </a:rPr>
              <a:t>, and they that worship him must worship him in </a:t>
            </a:r>
            <a:r>
              <a:rPr lang="en-US" sz="3200" b="1" u="sng" dirty="0">
                <a:solidFill>
                  <a:srgbClr val="00B050"/>
                </a:solidFill>
              </a:rPr>
              <a:t>spirit and truth</a:t>
            </a:r>
            <a:r>
              <a:rPr lang="en-US" sz="3200" dirty="0">
                <a:solidFill>
                  <a:srgbClr val="00B050"/>
                </a:solidFill>
              </a:rPr>
              <a:t>.”</a:t>
            </a:r>
          </a:p>
        </p:txBody>
      </p:sp>
    </p:spTree>
    <p:extLst>
      <p:ext uri="{BB962C8B-B14F-4D97-AF65-F5344CB8AC3E}">
        <p14:creationId xmlns:p14="http://schemas.microsoft.com/office/powerpoint/2010/main" val="331067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1112C-A4CD-4051-9244-0B4D81E8357A}"/>
              </a:ext>
            </a:extLst>
          </p:cNvPr>
          <p:cNvSpPr>
            <a:spLocks noGrp="1"/>
          </p:cNvSpPr>
          <p:nvPr>
            <p:ph type="title"/>
          </p:nvPr>
        </p:nvSpPr>
        <p:spPr>
          <a:xfrm>
            <a:off x="677334" y="156237"/>
            <a:ext cx="8596668" cy="1339187"/>
          </a:xfrm>
        </p:spPr>
        <p:style>
          <a:lnRef idx="2">
            <a:schemeClr val="accent2"/>
          </a:lnRef>
          <a:fillRef idx="1">
            <a:schemeClr val="lt1"/>
          </a:fillRef>
          <a:effectRef idx="0">
            <a:schemeClr val="accent2"/>
          </a:effectRef>
          <a:fontRef idx="minor">
            <a:schemeClr val="dk1"/>
          </a:fontRef>
        </p:style>
        <p:txBody>
          <a:bodyPr/>
          <a:lstStyle/>
          <a:p>
            <a:pPr algn="ctr"/>
            <a:r>
              <a:rPr lang="en-US" b="1" dirty="0">
                <a:solidFill>
                  <a:srgbClr val="00B050"/>
                </a:solidFill>
              </a:rPr>
              <a:t>What Should Be Our True </a:t>
            </a:r>
            <a:r>
              <a:rPr lang="en-US" b="1" u="sng" dirty="0">
                <a:solidFill>
                  <a:srgbClr val="00B050"/>
                </a:solidFill>
              </a:rPr>
              <a:t>Purpose?</a:t>
            </a:r>
            <a:br>
              <a:rPr lang="en-US" b="1" dirty="0">
                <a:solidFill>
                  <a:srgbClr val="00B050"/>
                </a:solidFill>
              </a:rPr>
            </a:br>
            <a:r>
              <a:rPr lang="en-US" b="1" dirty="0">
                <a:solidFill>
                  <a:srgbClr val="00B050"/>
                </a:solidFill>
              </a:rPr>
              <a:t>To Worship God.</a:t>
            </a:r>
          </a:p>
        </p:txBody>
      </p:sp>
      <p:sp>
        <p:nvSpPr>
          <p:cNvPr id="3" name="Content Placeholder 2">
            <a:extLst>
              <a:ext uri="{FF2B5EF4-FFF2-40B4-BE49-F238E27FC236}">
                <a16:creationId xmlns:a16="http://schemas.microsoft.com/office/drawing/2014/main" id="{046F2084-9E8E-49CD-A20E-651FCFED91A6}"/>
              </a:ext>
            </a:extLst>
          </p:cNvPr>
          <p:cNvSpPr>
            <a:spLocks noGrp="1"/>
          </p:cNvSpPr>
          <p:nvPr>
            <p:ph idx="1"/>
          </p:nvPr>
        </p:nvSpPr>
        <p:spPr>
          <a:xfrm>
            <a:off x="677334" y="1636713"/>
            <a:ext cx="8596668" cy="5065049"/>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sz="2400" b="1" u="sng" dirty="0">
                <a:solidFill>
                  <a:srgbClr val="00B050"/>
                </a:solidFill>
              </a:rPr>
              <a:t>To Worship because God is Worthy of our Worship:</a:t>
            </a:r>
          </a:p>
          <a:p>
            <a:pPr marL="0" indent="0">
              <a:buNone/>
            </a:pPr>
            <a:r>
              <a:rPr lang="en-US" sz="2800" b="1" u="sng" dirty="0">
                <a:solidFill>
                  <a:srgbClr val="00B050"/>
                </a:solidFill>
              </a:rPr>
              <a:t>Psalm 18: 3 </a:t>
            </a:r>
            <a:r>
              <a:rPr lang="en-US" sz="2800" dirty="0">
                <a:solidFill>
                  <a:srgbClr val="00B050"/>
                </a:solidFill>
              </a:rPr>
              <a:t>–  “I will Call upon the Lord who is Worthy to be Praised, so shall I be </a:t>
            </a:r>
            <a:r>
              <a:rPr lang="en-US" sz="2800">
                <a:solidFill>
                  <a:srgbClr val="00B050"/>
                </a:solidFill>
              </a:rPr>
              <a:t>saved from my enemies.”</a:t>
            </a:r>
            <a:endParaRPr lang="en-US" sz="2800" dirty="0">
              <a:solidFill>
                <a:srgbClr val="00B050"/>
              </a:solidFill>
            </a:endParaRPr>
          </a:p>
          <a:p>
            <a:pPr marL="0" indent="0">
              <a:buNone/>
            </a:pPr>
            <a:r>
              <a:rPr lang="en-US" sz="2800" b="1" u="sng" dirty="0">
                <a:solidFill>
                  <a:srgbClr val="00B050"/>
                </a:solidFill>
              </a:rPr>
              <a:t>Revelation 4: 11 </a:t>
            </a:r>
            <a:r>
              <a:rPr lang="en-US" sz="2800" dirty="0">
                <a:solidFill>
                  <a:srgbClr val="00B050"/>
                </a:solidFill>
              </a:rPr>
              <a:t>– Thou art  Worthy, O Lord, to receive Glory and Honor and Power:  for thou hast created all things, and for thy pleasure they are and were  created”</a:t>
            </a:r>
          </a:p>
          <a:p>
            <a:pPr marL="0" indent="0">
              <a:buNone/>
            </a:pPr>
            <a:r>
              <a:rPr lang="en-US" sz="2800" b="1" u="sng" dirty="0">
                <a:solidFill>
                  <a:srgbClr val="00B050"/>
                </a:solidFill>
              </a:rPr>
              <a:t>Psalms 29: 2 </a:t>
            </a:r>
            <a:r>
              <a:rPr lang="en-US" sz="2800" dirty="0">
                <a:solidFill>
                  <a:srgbClr val="00B050"/>
                </a:solidFill>
              </a:rPr>
              <a:t>– “Give unto the LORD the glory due unto his name: bring an offering, and come before him: worship the LORD in the beauty of Holiness.”</a:t>
            </a:r>
          </a:p>
          <a:p>
            <a:pPr marL="0" indent="0">
              <a:buNone/>
            </a:pPr>
            <a:endParaRPr lang="en-US" dirty="0"/>
          </a:p>
        </p:txBody>
      </p:sp>
    </p:spTree>
    <p:extLst>
      <p:ext uri="{BB962C8B-B14F-4D97-AF65-F5344CB8AC3E}">
        <p14:creationId xmlns:p14="http://schemas.microsoft.com/office/powerpoint/2010/main" val="106245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76E3-3A94-4DE5-B51B-CAF8D7E463B5}"/>
              </a:ext>
            </a:extLst>
          </p:cNvPr>
          <p:cNvSpPr>
            <a:spLocks noGrp="1"/>
          </p:cNvSpPr>
          <p:nvPr>
            <p:ph type="title"/>
          </p:nvPr>
        </p:nvSpPr>
        <p:spPr>
          <a:xfrm>
            <a:off x="677334" y="257175"/>
            <a:ext cx="8596668" cy="1320800"/>
          </a:xfrm>
        </p:spPr>
        <p:txBody>
          <a:bodyPr/>
          <a:lstStyle/>
          <a:p>
            <a:pPr algn="ctr"/>
            <a:r>
              <a:rPr lang="en-US" b="1" dirty="0"/>
              <a:t>What Should Be Our True </a:t>
            </a:r>
            <a:r>
              <a:rPr lang="en-US" b="1" u="sng" dirty="0"/>
              <a:t>Purpose</a:t>
            </a:r>
            <a:r>
              <a:rPr lang="en-US" b="1" dirty="0"/>
              <a:t>?</a:t>
            </a:r>
            <a:br>
              <a:rPr lang="en-US" b="1" dirty="0"/>
            </a:br>
            <a:r>
              <a:rPr lang="en-US" b="1" dirty="0"/>
              <a:t>To Worship God.</a:t>
            </a:r>
          </a:p>
        </p:txBody>
      </p:sp>
      <p:sp>
        <p:nvSpPr>
          <p:cNvPr id="3" name="Content Placeholder 2">
            <a:extLst>
              <a:ext uri="{FF2B5EF4-FFF2-40B4-BE49-F238E27FC236}">
                <a16:creationId xmlns:a16="http://schemas.microsoft.com/office/drawing/2014/main" id="{AAD02196-238A-400D-8DBD-697FB0759080}"/>
              </a:ext>
            </a:extLst>
          </p:cNvPr>
          <p:cNvSpPr>
            <a:spLocks noGrp="1"/>
          </p:cNvSpPr>
          <p:nvPr>
            <p:ph idx="1"/>
          </p:nvPr>
        </p:nvSpPr>
        <p:spPr>
          <a:xfrm>
            <a:off x="677334" y="1577975"/>
            <a:ext cx="8596668" cy="4463387"/>
          </a:xfrm>
        </p:spPr>
        <p:style>
          <a:lnRef idx="2">
            <a:schemeClr val="accent2"/>
          </a:lnRef>
          <a:fillRef idx="1">
            <a:schemeClr val="lt1"/>
          </a:fillRef>
          <a:effectRef idx="0">
            <a:schemeClr val="accent2"/>
          </a:effectRef>
          <a:fontRef idx="minor">
            <a:schemeClr val="dk1"/>
          </a:fontRef>
        </p:style>
        <p:txBody>
          <a:bodyPr/>
          <a:lstStyle/>
          <a:p>
            <a:r>
              <a:rPr lang="en-US" sz="2000" b="1" u="sng" dirty="0">
                <a:solidFill>
                  <a:srgbClr val="00B050"/>
                </a:solidFill>
              </a:rPr>
              <a:t>We Worship Because We Love God &amp; God Loves “US”!!!!!</a:t>
            </a:r>
          </a:p>
          <a:p>
            <a:pPr marL="0" indent="0">
              <a:buNone/>
            </a:pPr>
            <a:r>
              <a:rPr lang="en-US" sz="2000" b="1" u="sng" dirty="0">
                <a:solidFill>
                  <a:srgbClr val="00B050"/>
                </a:solidFill>
              </a:rPr>
              <a:t>Matthew 22: 37 </a:t>
            </a:r>
            <a:r>
              <a:rPr lang="en-US" sz="2000" dirty="0">
                <a:solidFill>
                  <a:srgbClr val="00B050"/>
                </a:solidFill>
              </a:rPr>
              <a:t>– “Thou shall love the Lord thy God with all thy heart, and with all thy soul, and with all thou mind.”</a:t>
            </a:r>
          </a:p>
          <a:p>
            <a:pPr marL="0" indent="0">
              <a:buNone/>
            </a:pPr>
            <a:r>
              <a:rPr lang="en-US" sz="2000" b="1" u="sng" dirty="0">
                <a:solidFill>
                  <a:srgbClr val="00B050"/>
                </a:solidFill>
              </a:rPr>
              <a:t>Romans 5: 8 </a:t>
            </a:r>
            <a:r>
              <a:rPr lang="en-US" sz="2000" dirty="0">
                <a:solidFill>
                  <a:srgbClr val="00B050"/>
                </a:solidFill>
              </a:rPr>
              <a:t>– “But God commended his love toward us, in that while we were sinners, Christ died for us.”</a:t>
            </a:r>
          </a:p>
          <a:p>
            <a:r>
              <a:rPr lang="en-US" sz="2000" b="1" u="sng" dirty="0">
                <a:solidFill>
                  <a:srgbClr val="00B050"/>
                </a:solidFill>
              </a:rPr>
              <a:t>He is True </a:t>
            </a:r>
            <a:r>
              <a:rPr lang="en-US" sz="2000" dirty="0">
                <a:solidFill>
                  <a:srgbClr val="00B050"/>
                </a:solidFill>
              </a:rPr>
              <a:t>– “I am the way, the truth, and the life.” </a:t>
            </a:r>
            <a:r>
              <a:rPr lang="en-US" sz="2000" b="1" u="sng" dirty="0">
                <a:solidFill>
                  <a:srgbClr val="00B050"/>
                </a:solidFill>
              </a:rPr>
              <a:t>John 14: 6</a:t>
            </a:r>
          </a:p>
          <a:p>
            <a:r>
              <a:rPr lang="en-US" sz="2000" b="1" u="sng" dirty="0">
                <a:solidFill>
                  <a:srgbClr val="00B050"/>
                </a:solidFill>
              </a:rPr>
              <a:t>He Is Righteous </a:t>
            </a:r>
            <a:r>
              <a:rPr lang="en-US" sz="2000" dirty="0">
                <a:solidFill>
                  <a:srgbClr val="00B050"/>
                </a:solidFill>
              </a:rPr>
              <a:t>– “For therein is the righteousness of God revealed from faith to faith, as it is  written, the just shall live by faith”. </a:t>
            </a:r>
            <a:r>
              <a:rPr lang="en-US" sz="2000" b="1" u="sng" dirty="0">
                <a:solidFill>
                  <a:srgbClr val="00B050"/>
                </a:solidFill>
              </a:rPr>
              <a:t>Romans 1: 17</a:t>
            </a:r>
          </a:p>
          <a:p>
            <a:r>
              <a:rPr lang="en-US" sz="2000" b="1" u="sng" dirty="0">
                <a:solidFill>
                  <a:srgbClr val="00B050"/>
                </a:solidFill>
              </a:rPr>
              <a:t>He is Faithful </a:t>
            </a:r>
            <a:r>
              <a:rPr lang="en-US" sz="2000" dirty="0">
                <a:solidFill>
                  <a:srgbClr val="00B050"/>
                </a:solidFill>
              </a:rPr>
              <a:t>– “Teaching them to observe all things that I Have commanded you, and lo I will be with you always, even unto unto the end of time.” </a:t>
            </a:r>
            <a:r>
              <a:rPr lang="en-US" sz="2000" b="1" u="sng" dirty="0">
                <a:solidFill>
                  <a:srgbClr val="00B050"/>
                </a:solidFill>
              </a:rPr>
              <a:t>Matthew 28: 20</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0858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BABD-A38E-4AF5-8804-D42CE4E6763E}"/>
              </a:ext>
            </a:extLst>
          </p:cNvPr>
          <p:cNvSpPr>
            <a:spLocks noGrp="1"/>
          </p:cNvSpPr>
          <p:nvPr>
            <p:ph type="title"/>
          </p:nvPr>
        </p:nvSpPr>
        <p:spPr>
          <a:xfrm>
            <a:off x="677334" y="609599"/>
            <a:ext cx="8596668" cy="1685925"/>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2000" b="1" dirty="0">
                <a:solidFill>
                  <a:srgbClr val="00B050"/>
                </a:solidFill>
              </a:rPr>
              <a:t>23</a:t>
            </a:r>
            <a:r>
              <a:rPr lang="en-US" b="1" dirty="0">
                <a:solidFill>
                  <a:srgbClr val="00B050"/>
                </a:solidFill>
              </a:rPr>
              <a:t> </a:t>
            </a:r>
            <a:r>
              <a:rPr lang="en-US" sz="2000" b="1" dirty="0">
                <a:solidFill>
                  <a:srgbClr val="00B050"/>
                </a:solidFill>
              </a:rPr>
              <a:t>“But  the Hour Cometh, and now is, when the true worshippers shall worship the father in spirit and truth.  For the father </a:t>
            </a:r>
            <a:r>
              <a:rPr lang="en-US" sz="2000" b="1" dirty="0" err="1">
                <a:solidFill>
                  <a:srgbClr val="00B050"/>
                </a:solidFill>
              </a:rPr>
              <a:t>seeketh</a:t>
            </a:r>
            <a:r>
              <a:rPr lang="en-US" sz="2000" b="1" dirty="0">
                <a:solidFill>
                  <a:srgbClr val="00B050"/>
                </a:solidFill>
              </a:rPr>
              <a:t> such to Worship Him.”</a:t>
            </a:r>
            <a:br>
              <a:rPr lang="en-US" sz="2000" b="1" dirty="0">
                <a:solidFill>
                  <a:srgbClr val="00B050"/>
                </a:solidFill>
              </a:rPr>
            </a:br>
            <a:r>
              <a:rPr lang="en-US" sz="2000" b="1" dirty="0">
                <a:solidFill>
                  <a:srgbClr val="00B050"/>
                </a:solidFill>
              </a:rPr>
              <a:t>24 “God is a Spirit, and they that worship him must worship him in spirit and truth.” </a:t>
            </a:r>
            <a:r>
              <a:rPr lang="en-US" sz="2000" b="1" u="sng" dirty="0">
                <a:solidFill>
                  <a:srgbClr val="00B050"/>
                </a:solidFill>
              </a:rPr>
              <a:t>John 4: 23-24</a:t>
            </a:r>
            <a:br>
              <a:rPr lang="en-US" sz="2000" dirty="0"/>
            </a:br>
            <a:endParaRPr lang="en-US" sz="2000" dirty="0"/>
          </a:p>
        </p:txBody>
      </p:sp>
      <p:sp>
        <p:nvSpPr>
          <p:cNvPr id="3" name="Content Placeholder 2">
            <a:extLst>
              <a:ext uri="{FF2B5EF4-FFF2-40B4-BE49-F238E27FC236}">
                <a16:creationId xmlns:a16="http://schemas.microsoft.com/office/drawing/2014/main" id="{F402F06A-A26E-4E9E-AABB-4692E317B3BF}"/>
              </a:ext>
            </a:extLst>
          </p:cNvPr>
          <p:cNvSpPr>
            <a:spLocks noGrp="1"/>
          </p:cNvSpPr>
          <p:nvPr>
            <p:ph idx="1"/>
          </p:nvPr>
        </p:nvSpPr>
        <p:spPr>
          <a:xfrm>
            <a:off x="677334" y="2428875"/>
            <a:ext cx="8596668" cy="3612487"/>
          </a:xfrm>
        </p:spPr>
        <p:style>
          <a:lnRef idx="2">
            <a:schemeClr val="accent2"/>
          </a:lnRef>
          <a:fillRef idx="1">
            <a:schemeClr val="lt1"/>
          </a:fillRef>
          <a:effectRef idx="0">
            <a:schemeClr val="accent2"/>
          </a:effectRef>
          <a:fontRef idx="minor">
            <a:schemeClr val="dk1"/>
          </a:fontRef>
        </p:style>
        <p:txBody>
          <a:bodyPr/>
          <a:lstStyle/>
          <a:p>
            <a:r>
              <a:rPr lang="en-US" sz="2400" b="1" u="sng" dirty="0">
                <a:solidFill>
                  <a:srgbClr val="00B050"/>
                </a:solidFill>
              </a:rPr>
              <a:t>Sing</a:t>
            </a:r>
          </a:p>
          <a:p>
            <a:pPr marL="0" indent="0">
              <a:buNone/>
            </a:pPr>
            <a:r>
              <a:rPr lang="en-US" sz="2000" b="1" u="sng" dirty="0">
                <a:solidFill>
                  <a:srgbClr val="00B050"/>
                </a:solidFill>
              </a:rPr>
              <a:t>Ephesian 5: 19 </a:t>
            </a:r>
            <a:r>
              <a:rPr lang="en-US" sz="2000" dirty="0">
                <a:solidFill>
                  <a:srgbClr val="00B050"/>
                </a:solidFill>
              </a:rPr>
              <a:t>– “Speaking to yourself in psalms and hymns and spiritual songs, singing and making melody in your heart to the Lord.”</a:t>
            </a:r>
          </a:p>
          <a:p>
            <a:pPr marL="0" indent="0">
              <a:buNone/>
            </a:pPr>
            <a:r>
              <a:rPr lang="en-US" sz="2000" b="1" u="sng" dirty="0">
                <a:solidFill>
                  <a:srgbClr val="00B050"/>
                </a:solidFill>
              </a:rPr>
              <a:t>Colossians 3: 16 </a:t>
            </a:r>
            <a:r>
              <a:rPr lang="en-US" sz="2000" dirty="0">
                <a:solidFill>
                  <a:srgbClr val="00B050"/>
                </a:solidFill>
              </a:rPr>
              <a:t>- ….singing with grace in your heart to the Lord.”</a:t>
            </a:r>
          </a:p>
          <a:p>
            <a:pPr marL="0" indent="0">
              <a:buNone/>
            </a:pPr>
            <a:r>
              <a:rPr lang="en-US" sz="2000" b="1" u="sng" dirty="0">
                <a:solidFill>
                  <a:srgbClr val="00B050"/>
                </a:solidFill>
              </a:rPr>
              <a:t>1</a:t>
            </a:r>
            <a:r>
              <a:rPr lang="en-US" sz="2000" b="1" u="sng" baseline="30000" dirty="0">
                <a:solidFill>
                  <a:srgbClr val="00B050"/>
                </a:solidFill>
              </a:rPr>
              <a:t>st</a:t>
            </a:r>
            <a:r>
              <a:rPr lang="en-US" sz="2000" b="1" u="sng" dirty="0">
                <a:solidFill>
                  <a:srgbClr val="00B050"/>
                </a:solidFill>
              </a:rPr>
              <a:t> Corinthians 14: 15 </a:t>
            </a:r>
            <a:r>
              <a:rPr lang="en-US" sz="2000" dirty="0">
                <a:solidFill>
                  <a:srgbClr val="00B050"/>
                </a:solidFill>
              </a:rPr>
              <a:t>– “…… I  will Sing with the spirit, and I will sing with the understanding.”</a:t>
            </a:r>
          </a:p>
          <a:p>
            <a:pPr marL="0" indent="0">
              <a:buNone/>
            </a:pPr>
            <a:r>
              <a:rPr lang="en-US" sz="2000" b="1" dirty="0">
                <a:solidFill>
                  <a:srgbClr val="00B050"/>
                </a:solidFill>
              </a:rPr>
              <a:t>Psalm 47: 7 </a:t>
            </a:r>
            <a:r>
              <a:rPr lang="en-US" sz="2000" dirty="0">
                <a:solidFill>
                  <a:srgbClr val="00B050"/>
                </a:solidFill>
              </a:rPr>
              <a:t>– “For God is the King of all the earth; sing ye praises with understanding.”</a:t>
            </a:r>
          </a:p>
        </p:txBody>
      </p:sp>
    </p:spTree>
    <p:extLst>
      <p:ext uri="{BB962C8B-B14F-4D97-AF65-F5344CB8AC3E}">
        <p14:creationId xmlns:p14="http://schemas.microsoft.com/office/powerpoint/2010/main" val="420481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7C9AC-8517-49CB-89C3-DA5BBC516117}"/>
              </a:ext>
            </a:extLst>
          </p:cNvPr>
          <p:cNvSpPr>
            <a:spLocks noGrp="1"/>
          </p:cNvSpPr>
          <p:nvPr>
            <p:ph idx="1"/>
          </p:nvPr>
        </p:nvSpPr>
        <p:spPr>
          <a:xfrm>
            <a:off x="677334" y="447675"/>
            <a:ext cx="8596668" cy="5593687"/>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b="1" u="sng" dirty="0">
                <a:solidFill>
                  <a:srgbClr val="00B050"/>
                </a:solidFill>
              </a:rPr>
              <a:t>Pray</a:t>
            </a:r>
          </a:p>
          <a:p>
            <a:pPr marL="0" indent="0">
              <a:buNone/>
            </a:pPr>
            <a:r>
              <a:rPr lang="en-US" b="1" u="sng" dirty="0">
                <a:solidFill>
                  <a:srgbClr val="00B050"/>
                </a:solidFill>
              </a:rPr>
              <a:t>1</a:t>
            </a:r>
            <a:r>
              <a:rPr lang="en-US" b="1" u="sng" baseline="30000" dirty="0">
                <a:solidFill>
                  <a:srgbClr val="00B050"/>
                </a:solidFill>
              </a:rPr>
              <a:t>st</a:t>
            </a:r>
            <a:r>
              <a:rPr lang="en-US" b="1" u="sng" dirty="0">
                <a:solidFill>
                  <a:srgbClr val="00B050"/>
                </a:solidFill>
              </a:rPr>
              <a:t> Corinthians 14: 15 </a:t>
            </a:r>
            <a:r>
              <a:rPr lang="en-US" dirty="0">
                <a:solidFill>
                  <a:srgbClr val="00B050"/>
                </a:solidFill>
              </a:rPr>
              <a:t>– “I will pray with the spirit and pray with the understanding.”</a:t>
            </a:r>
          </a:p>
          <a:p>
            <a:pPr marL="0" indent="0">
              <a:buNone/>
            </a:pPr>
            <a:r>
              <a:rPr lang="en-US" b="1" u="sng" dirty="0">
                <a:solidFill>
                  <a:srgbClr val="00B050"/>
                </a:solidFill>
              </a:rPr>
              <a:t>Acts 2: 42 </a:t>
            </a:r>
            <a:r>
              <a:rPr lang="en-US" dirty="0">
                <a:solidFill>
                  <a:srgbClr val="00B050"/>
                </a:solidFill>
              </a:rPr>
              <a:t>– “And they continue steadfastly in the apostles doctrine and fellowship, and in breaking of bread, and prayer.”</a:t>
            </a:r>
          </a:p>
          <a:p>
            <a:pPr marL="0" indent="0">
              <a:buNone/>
            </a:pPr>
            <a:r>
              <a:rPr lang="en-US" dirty="0">
                <a:solidFill>
                  <a:srgbClr val="00B050"/>
                </a:solidFill>
              </a:rPr>
              <a:t>Mark 11: 24 – “Therefore I say unto you, whatsoever things you desire, when you pray, believe that ye receive them, and you shall have them.”</a:t>
            </a:r>
          </a:p>
          <a:p>
            <a:pPr marL="0" indent="0">
              <a:buNone/>
            </a:pPr>
            <a:r>
              <a:rPr lang="en-US" b="1" u="sng" dirty="0">
                <a:solidFill>
                  <a:srgbClr val="00B050"/>
                </a:solidFill>
              </a:rPr>
              <a:t>1</a:t>
            </a:r>
            <a:r>
              <a:rPr lang="en-US" b="1" u="sng" baseline="30000" dirty="0">
                <a:solidFill>
                  <a:srgbClr val="00B050"/>
                </a:solidFill>
              </a:rPr>
              <a:t>st</a:t>
            </a:r>
            <a:r>
              <a:rPr lang="en-US" b="1" u="sng" dirty="0">
                <a:solidFill>
                  <a:srgbClr val="00B050"/>
                </a:solidFill>
              </a:rPr>
              <a:t> Thessalonians 5: 17  </a:t>
            </a:r>
            <a:r>
              <a:rPr lang="en-US" dirty="0">
                <a:solidFill>
                  <a:srgbClr val="00B050"/>
                </a:solidFill>
              </a:rPr>
              <a:t>- “Pray without ceasing”</a:t>
            </a:r>
          </a:p>
          <a:p>
            <a:pPr marL="0" indent="0">
              <a:buNone/>
            </a:pPr>
            <a:r>
              <a:rPr lang="en-US" sz="2000" b="1" u="sng" dirty="0">
                <a:solidFill>
                  <a:srgbClr val="00B050"/>
                </a:solidFill>
              </a:rPr>
              <a:t>Giving </a:t>
            </a:r>
            <a:r>
              <a:rPr lang="en-US" dirty="0">
                <a:solidFill>
                  <a:srgbClr val="00B050"/>
                </a:solidFill>
              </a:rPr>
              <a:t>– “Now concerning the collection for the saints, as I have given order to the churches of Galatia, even so do ye. 2Upon the first day of the week let every one of you lay by him in store, as God hath prospered him, that there be no gatherings when I come.”  </a:t>
            </a:r>
            <a:r>
              <a:rPr lang="en-US" b="1" u="sng" dirty="0">
                <a:solidFill>
                  <a:srgbClr val="00B050"/>
                </a:solidFill>
              </a:rPr>
              <a:t>1</a:t>
            </a:r>
            <a:r>
              <a:rPr lang="en-US" b="1" u="sng" baseline="30000" dirty="0">
                <a:solidFill>
                  <a:srgbClr val="00B050"/>
                </a:solidFill>
              </a:rPr>
              <a:t>st</a:t>
            </a:r>
            <a:r>
              <a:rPr lang="en-US" b="1" u="sng" dirty="0">
                <a:solidFill>
                  <a:srgbClr val="00B050"/>
                </a:solidFill>
              </a:rPr>
              <a:t> Corinthians 16: 1-2</a:t>
            </a:r>
          </a:p>
          <a:p>
            <a:pPr marL="0" indent="0">
              <a:buNone/>
            </a:pPr>
            <a:r>
              <a:rPr lang="en-US" dirty="0">
                <a:solidFill>
                  <a:srgbClr val="00B050"/>
                </a:solidFill>
              </a:rPr>
              <a:t>6 But this I say, He which soweth sparingly shall reap also sparingly; and he which soweth bountifully shall reap also bountifully.</a:t>
            </a:r>
          </a:p>
          <a:p>
            <a:pPr marL="0" indent="0">
              <a:buNone/>
            </a:pPr>
            <a:r>
              <a:rPr lang="en-US" dirty="0">
                <a:solidFill>
                  <a:srgbClr val="00B050"/>
                </a:solidFill>
              </a:rPr>
              <a:t>7 Every man according as he </a:t>
            </a:r>
            <a:r>
              <a:rPr lang="en-US" dirty="0" err="1">
                <a:solidFill>
                  <a:srgbClr val="00B050"/>
                </a:solidFill>
              </a:rPr>
              <a:t>purposeth</a:t>
            </a:r>
            <a:r>
              <a:rPr lang="en-US" dirty="0">
                <a:solidFill>
                  <a:srgbClr val="00B050"/>
                </a:solidFill>
              </a:rPr>
              <a:t> in his heart, so let him give; not grudgingly, or of necessity: for God loveth a cheerful giver.” </a:t>
            </a:r>
            <a:r>
              <a:rPr lang="en-US" b="1" u="sng" dirty="0">
                <a:solidFill>
                  <a:srgbClr val="00B050"/>
                </a:solidFill>
              </a:rPr>
              <a:t>2</a:t>
            </a:r>
            <a:r>
              <a:rPr lang="en-US" b="1" u="sng" baseline="30000" dirty="0">
                <a:solidFill>
                  <a:srgbClr val="00B050"/>
                </a:solidFill>
              </a:rPr>
              <a:t>nd</a:t>
            </a:r>
            <a:r>
              <a:rPr lang="en-US" b="1" u="sng" dirty="0">
                <a:solidFill>
                  <a:srgbClr val="00B050"/>
                </a:solidFill>
              </a:rPr>
              <a:t> Corinthians 9: 6-7</a:t>
            </a:r>
          </a:p>
        </p:txBody>
      </p:sp>
    </p:spTree>
    <p:extLst>
      <p:ext uri="{BB962C8B-B14F-4D97-AF65-F5344CB8AC3E}">
        <p14:creationId xmlns:p14="http://schemas.microsoft.com/office/powerpoint/2010/main" val="344135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27B18-A967-416B-9297-28CB210C68BC}"/>
              </a:ext>
            </a:extLst>
          </p:cNvPr>
          <p:cNvSpPr>
            <a:spLocks noGrp="1"/>
          </p:cNvSpPr>
          <p:nvPr>
            <p:ph idx="1"/>
          </p:nvPr>
        </p:nvSpPr>
        <p:spPr>
          <a:xfrm>
            <a:off x="861112" y="580049"/>
            <a:ext cx="8596668" cy="5697902"/>
          </a:xfrm>
        </p:spPr>
        <p:style>
          <a:lnRef idx="2">
            <a:schemeClr val="accent2"/>
          </a:lnRef>
          <a:fillRef idx="1">
            <a:schemeClr val="lt1"/>
          </a:fillRef>
          <a:effectRef idx="0">
            <a:schemeClr val="accent2"/>
          </a:effectRef>
          <a:fontRef idx="minor">
            <a:schemeClr val="dk1"/>
          </a:fontRef>
        </p:style>
        <p:txBody>
          <a:bodyPr>
            <a:normAutofit/>
          </a:bodyPr>
          <a:lstStyle/>
          <a:p>
            <a:r>
              <a:rPr lang="en-US" sz="2000" b="1" u="sng" dirty="0">
                <a:solidFill>
                  <a:srgbClr val="00B050"/>
                </a:solidFill>
              </a:rPr>
              <a:t>Lords Supper </a:t>
            </a:r>
          </a:p>
          <a:p>
            <a:pPr marL="0" indent="0">
              <a:buNone/>
            </a:pPr>
            <a:r>
              <a:rPr lang="en-US" u="sng" dirty="0">
                <a:solidFill>
                  <a:srgbClr val="00B050"/>
                </a:solidFill>
              </a:rPr>
              <a:t>Matthew 26: 28-29 </a:t>
            </a:r>
            <a:r>
              <a:rPr lang="en-US" dirty="0">
                <a:solidFill>
                  <a:srgbClr val="00B050"/>
                </a:solidFill>
              </a:rPr>
              <a:t>– “ For this is the Blood of the New Testament, which is shed for many for the remission of sins. V29 – But I say unto you, I will not drink henceforth of this fruit of the vine, until that day I drink it new with you in my Father’s Kingdom.”</a:t>
            </a:r>
          </a:p>
          <a:p>
            <a:pPr marL="0" indent="0">
              <a:buNone/>
            </a:pPr>
            <a:r>
              <a:rPr lang="en-US" b="1" u="sng" dirty="0">
                <a:solidFill>
                  <a:srgbClr val="00B050"/>
                </a:solidFill>
              </a:rPr>
              <a:t>Acts 20:7 -  </a:t>
            </a:r>
            <a:r>
              <a:rPr lang="en-US" dirty="0">
                <a:solidFill>
                  <a:srgbClr val="00B050"/>
                </a:solidFill>
              </a:rPr>
              <a:t>“And upon the first day of the week, when the disciples came together to break bread, Paul preached unto them, ready to depart on the morrow, and continue his speech </a:t>
            </a:r>
            <a:r>
              <a:rPr lang="en-US">
                <a:solidFill>
                  <a:srgbClr val="00B050"/>
                </a:solidFill>
              </a:rPr>
              <a:t>until midnight.”</a:t>
            </a:r>
            <a:endParaRPr lang="en-US" dirty="0">
              <a:solidFill>
                <a:srgbClr val="00B050"/>
              </a:solidFill>
            </a:endParaRPr>
          </a:p>
          <a:p>
            <a:pPr marL="0" indent="0">
              <a:buNone/>
            </a:pPr>
            <a:r>
              <a:rPr lang="en-US" sz="2000" b="1" u="sng" dirty="0">
                <a:solidFill>
                  <a:srgbClr val="00B050"/>
                </a:solidFill>
              </a:rPr>
              <a:t>Bible Study</a:t>
            </a:r>
          </a:p>
          <a:p>
            <a:pPr marL="0" indent="0">
              <a:buNone/>
            </a:pPr>
            <a:r>
              <a:rPr lang="en-US" b="1" u="sng" dirty="0">
                <a:solidFill>
                  <a:srgbClr val="00B050"/>
                </a:solidFill>
              </a:rPr>
              <a:t>Colossians 3: 16 </a:t>
            </a:r>
            <a:r>
              <a:rPr lang="en-US" dirty="0">
                <a:solidFill>
                  <a:srgbClr val="00B050"/>
                </a:solidFill>
              </a:rPr>
              <a:t>– “Let the word of Christ dwell in you richly I all wisdom, </a:t>
            </a:r>
            <a:r>
              <a:rPr lang="en-US" b="1" u="sng" dirty="0">
                <a:solidFill>
                  <a:srgbClr val="00B050"/>
                </a:solidFill>
              </a:rPr>
              <a:t>teaching and admonishing one another </a:t>
            </a:r>
            <a:r>
              <a:rPr lang="en-US" dirty="0">
                <a:solidFill>
                  <a:srgbClr val="00B050"/>
                </a:solidFill>
              </a:rPr>
              <a:t>in psalms and hymns and spiritual songs, singing with grace in your hearts to the Lord.”</a:t>
            </a:r>
          </a:p>
          <a:p>
            <a:pPr marL="0" indent="0">
              <a:buNone/>
            </a:pPr>
            <a:r>
              <a:rPr lang="en-US" b="1" u="sng" dirty="0">
                <a:solidFill>
                  <a:srgbClr val="00B050"/>
                </a:solidFill>
              </a:rPr>
              <a:t>Romans 7: 22 </a:t>
            </a:r>
            <a:r>
              <a:rPr lang="en-US" dirty="0">
                <a:solidFill>
                  <a:srgbClr val="00B050"/>
                </a:solidFill>
              </a:rPr>
              <a:t>– “For I delight in the law of God after the inward man”</a:t>
            </a:r>
          </a:p>
          <a:p>
            <a:pPr marL="0" indent="0">
              <a:buNone/>
            </a:pPr>
            <a:r>
              <a:rPr lang="en-US" b="1" dirty="0">
                <a:solidFill>
                  <a:srgbClr val="00B050"/>
                </a:solidFill>
              </a:rPr>
              <a:t>Hebrews 10:24-25 </a:t>
            </a:r>
            <a:r>
              <a:rPr lang="en-US" dirty="0">
                <a:solidFill>
                  <a:srgbClr val="00B050"/>
                </a:solidFill>
              </a:rPr>
              <a:t>– “24 And let us consider one another </a:t>
            </a:r>
            <a:r>
              <a:rPr lang="en-US" b="1" u="sng" dirty="0">
                <a:solidFill>
                  <a:srgbClr val="00B050"/>
                </a:solidFill>
              </a:rPr>
              <a:t>to provoke unto love and to good works</a:t>
            </a:r>
            <a:r>
              <a:rPr lang="en-US" dirty="0">
                <a:solidFill>
                  <a:srgbClr val="00B050"/>
                </a:solidFill>
              </a:rPr>
              <a:t>: 25 Not forsaking the assembling of ourselves together, as the manner of some is; but exhorting one another: and so much the more, as ye see the day approaching</a:t>
            </a:r>
          </a:p>
        </p:txBody>
      </p:sp>
    </p:spTree>
    <p:extLst>
      <p:ext uri="{BB962C8B-B14F-4D97-AF65-F5344CB8AC3E}">
        <p14:creationId xmlns:p14="http://schemas.microsoft.com/office/powerpoint/2010/main" val="178668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0E2C-06F1-4E7A-88E8-E8A83705C531}"/>
              </a:ext>
            </a:extLst>
          </p:cNvPr>
          <p:cNvSpPr>
            <a:spLocks noGrp="1"/>
          </p:cNvSpPr>
          <p:nvPr>
            <p:ph type="title"/>
          </p:nvPr>
        </p:nvSpPr>
        <p:spPr>
          <a:xfrm>
            <a:off x="677334" y="390525"/>
            <a:ext cx="8596668" cy="1320800"/>
          </a:xfrm>
        </p:spPr>
        <p:txBody>
          <a:bodyPr/>
          <a:lstStyle/>
          <a:p>
            <a:pPr algn="ctr"/>
            <a:r>
              <a:rPr lang="en-US" b="1" dirty="0"/>
              <a:t>“What Must I Do To Be Saved?’</a:t>
            </a:r>
            <a:br>
              <a:rPr lang="en-US" b="1" dirty="0"/>
            </a:br>
            <a:r>
              <a:rPr lang="en-US" b="1" u="sng" dirty="0"/>
              <a:t>“HBRCB”</a:t>
            </a:r>
          </a:p>
        </p:txBody>
      </p:sp>
      <p:sp>
        <p:nvSpPr>
          <p:cNvPr id="3" name="Content Placeholder 2">
            <a:extLst>
              <a:ext uri="{FF2B5EF4-FFF2-40B4-BE49-F238E27FC236}">
                <a16:creationId xmlns:a16="http://schemas.microsoft.com/office/drawing/2014/main" id="{977847C9-F270-4258-B8C5-25AC3257D257}"/>
              </a:ext>
            </a:extLst>
          </p:cNvPr>
          <p:cNvSpPr>
            <a:spLocks noGrp="1"/>
          </p:cNvSpPr>
          <p:nvPr>
            <p:ph idx="1"/>
          </p:nvPr>
        </p:nvSpPr>
        <p:spPr>
          <a:xfrm>
            <a:off x="677334" y="1809751"/>
            <a:ext cx="8596668" cy="4810124"/>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US" b="1" u="sng" dirty="0">
                <a:solidFill>
                  <a:srgbClr val="00B050"/>
                </a:solidFill>
              </a:rPr>
              <a:t>Hear The Gospel </a:t>
            </a:r>
            <a:r>
              <a:rPr lang="en-US" dirty="0">
                <a:solidFill>
                  <a:srgbClr val="00B050"/>
                </a:solidFill>
              </a:rPr>
              <a:t>– Romans 10: 17                                                                                                              “Faith Comes by hearing and hearing by the word of God.”</a:t>
            </a:r>
          </a:p>
          <a:p>
            <a:pPr marL="0" indent="0">
              <a:buNone/>
            </a:pPr>
            <a:r>
              <a:rPr lang="en-US" b="1" u="sng" dirty="0">
                <a:solidFill>
                  <a:srgbClr val="00B050"/>
                </a:solidFill>
              </a:rPr>
              <a:t>Believe The Gospel </a:t>
            </a:r>
            <a:r>
              <a:rPr lang="en-US" dirty="0">
                <a:solidFill>
                  <a:srgbClr val="00B050"/>
                </a:solidFill>
              </a:rPr>
              <a:t>– Mark 16: 16                                                                               </a:t>
            </a:r>
          </a:p>
          <a:p>
            <a:pPr marL="0" indent="0">
              <a:buNone/>
            </a:pPr>
            <a:r>
              <a:rPr lang="en-US" dirty="0">
                <a:solidFill>
                  <a:srgbClr val="00B050"/>
                </a:solidFill>
              </a:rPr>
              <a:t> “   He that believeth and is baptized shall be saved, and he that believeth not shall be damned.”</a:t>
            </a:r>
          </a:p>
          <a:p>
            <a:pPr marL="0" indent="0">
              <a:buNone/>
            </a:pPr>
            <a:r>
              <a:rPr lang="en-US" b="1" u="sng" dirty="0">
                <a:solidFill>
                  <a:srgbClr val="00B050"/>
                </a:solidFill>
              </a:rPr>
              <a:t>Repent of Sins </a:t>
            </a:r>
            <a:r>
              <a:rPr lang="en-US" dirty="0">
                <a:solidFill>
                  <a:srgbClr val="00B050"/>
                </a:solidFill>
              </a:rPr>
              <a:t>– Luke 13: 3                                                                                                                      “Repent or You will Perish”</a:t>
            </a:r>
          </a:p>
          <a:p>
            <a:pPr marL="0" indent="0">
              <a:buNone/>
            </a:pPr>
            <a:r>
              <a:rPr lang="en-US" b="1" dirty="0">
                <a:solidFill>
                  <a:srgbClr val="00B050"/>
                </a:solidFill>
              </a:rPr>
              <a:t>Confess Christ </a:t>
            </a:r>
            <a:r>
              <a:rPr lang="en-US" dirty="0">
                <a:solidFill>
                  <a:srgbClr val="00B050"/>
                </a:solidFill>
              </a:rPr>
              <a:t>– Romans 10: 9-10                                                                                                               “That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solidFill>
                  <a:srgbClr val="00B050"/>
                </a:solidFill>
              </a:rPr>
              <a:t>Be Baptized – Acts 2: 38                                                                                          </a:t>
            </a:r>
          </a:p>
          <a:p>
            <a:pPr marL="0" indent="0">
              <a:buNone/>
            </a:pPr>
            <a:r>
              <a:rPr lang="en-US" dirty="0">
                <a:solidFill>
                  <a:srgbClr val="00B050"/>
                </a:solidFill>
              </a:rPr>
              <a:t> “Repent and be baptized everyone of you in the name of Jesus Christ for the remission of sins, and you shall receive the gift of the Holy Spirit.”</a:t>
            </a:r>
          </a:p>
          <a:p>
            <a:pPr marL="0" indent="0">
              <a:buNone/>
            </a:pPr>
            <a:endParaRPr lang="en-US" dirty="0"/>
          </a:p>
        </p:txBody>
      </p:sp>
    </p:spTree>
    <p:extLst>
      <p:ext uri="{BB962C8B-B14F-4D97-AF65-F5344CB8AC3E}">
        <p14:creationId xmlns:p14="http://schemas.microsoft.com/office/powerpoint/2010/main" val="23494340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281</TotalTime>
  <Words>1133</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PowerPoint Presentation</vt:lpstr>
      <vt:lpstr>John 4: 23-24</vt:lpstr>
      <vt:lpstr>What Should Be Our True Purpose? To Worship God.</vt:lpstr>
      <vt:lpstr>What Should Be Our True Purpose? To Worship God.</vt:lpstr>
      <vt:lpstr>23 “But  the Hour Cometh, and now is, when the true worshippers shall worship the father in spirit and truth.  For the father seeketh such to Worship Him.” 24 “God is a Spirit, and they that worship him must worship him in spirit and truth.” John 4: 23-24 </vt:lpstr>
      <vt:lpstr>PowerPoint Presentation</vt:lpstr>
      <vt:lpstr>PowerPoint Presentation</vt:lpstr>
      <vt:lpstr>“What Must I Do To Be Saved?’ “HBRCB”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Lyles</dc:creator>
  <cp:lastModifiedBy>Al Lyles</cp:lastModifiedBy>
  <cp:revision>25</cp:revision>
  <dcterms:created xsi:type="dcterms:W3CDTF">2021-06-11T19:37:50Z</dcterms:created>
  <dcterms:modified xsi:type="dcterms:W3CDTF">2023-01-22T18:55:40Z</dcterms:modified>
</cp:coreProperties>
</file>