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215545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314919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426279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239834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189248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363500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291607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231214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415118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193932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2DACE-819F-44F9-B204-A04D656888D6}" type="datetimeFigureOut">
              <a:rPr lang="en-US" smtClean="0"/>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F3873C-65BA-4054-BA71-ABB49EE7E617}" type="slidenum">
              <a:rPr lang="en-US" smtClean="0"/>
              <a:t>‹#›</a:t>
            </a:fld>
            <a:endParaRPr lang="en-US" dirty="0"/>
          </a:p>
        </p:txBody>
      </p:sp>
    </p:spTree>
    <p:extLst>
      <p:ext uri="{BB962C8B-B14F-4D97-AF65-F5344CB8AC3E}">
        <p14:creationId xmlns:p14="http://schemas.microsoft.com/office/powerpoint/2010/main" val="73672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2DACE-819F-44F9-B204-A04D656888D6}" type="datetimeFigureOut">
              <a:rPr lang="en-US" smtClean="0"/>
              <a:t>1/20/2019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3873C-65BA-4054-BA71-ABB49EE7E617}" type="slidenum">
              <a:rPr lang="en-US" smtClean="0"/>
              <a:t>‹#›</a:t>
            </a:fld>
            <a:endParaRPr lang="en-US" dirty="0"/>
          </a:p>
        </p:txBody>
      </p:sp>
    </p:spTree>
    <p:extLst>
      <p:ext uri="{BB962C8B-B14F-4D97-AF65-F5344CB8AC3E}">
        <p14:creationId xmlns:p14="http://schemas.microsoft.com/office/powerpoint/2010/main" val="4110611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36373"/>
          </a:xfrm>
        </p:spPr>
        <p:style>
          <a:lnRef idx="2">
            <a:schemeClr val="dk1"/>
          </a:lnRef>
          <a:fillRef idx="1">
            <a:schemeClr val="lt1"/>
          </a:fillRef>
          <a:effectRef idx="0">
            <a:schemeClr val="dk1"/>
          </a:effectRef>
          <a:fontRef idx="minor">
            <a:schemeClr val="dk1"/>
          </a:fontRef>
        </p:style>
        <p:txBody>
          <a:bodyPr/>
          <a:lstStyle/>
          <a:p>
            <a:r>
              <a:rPr lang="en-US" b="1" dirty="0" smtClean="0"/>
              <a:t>What Is Worship</a:t>
            </a:r>
            <a:endParaRPr lang="en-US" b="1" dirty="0"/>
          </a:p>
        </p:txBody>
      </p:sp>
      <p:sp>
        <p:nvSpPr>
          <p:cNvPr id="3" name="Subtitle 2"/>
          <p:cNvSpPr>
            <a:spLocks noGrp="1"/>
          </p:cNvSpPr>
          <p:nvPr>
            <p:ph type="subTitle" idx="1"/>
          </p:nvPr>
        </p:nvSpPr>
        <p:spPr>
          <a:xfrm>
            <a:off x="1524000" y="2618510"/>
            <a:ext cx="9144000" cy="3491346"/>
          </a:xfrm>
        </p:spPr>
        <p:txBody>
          <a:bodyPr>
            <a:noAutofit/>
          </a:bodyPr>
          <a:lstStyle/>
          <a:p>
            <a:r>
              <a:rPr lang="en-US" sz="5400" b="1" dirty="0" smtClean="0"/>
              <a:t>“God Is A </a:t>
            </a:r>
            <a:r>
              <a:rPr lang="en-US" sz="5400" b="1" dirty="0" smtClean="0">
                <a:solidFill>
                  <a:srgbClr val="FF0000"/>
                </a:solidFill>
              </a:rPr>
              <a:t>Spirit</a:t>
            </a:r>
            <a:r>
              <a:rPr lang="en-US" sz="5400" b="1" dirty="0" smtClean="0"/>
              <a:t> and they that </a:t>
            </a:r>
            <a:r>
              <a:rPr lang="en-US" sz="5400" b="1" dirty="0" smtClean="0">
                <a:solidFill>
                  <a:srgbClr val="FF0000"/>
                </a:solidFill>
              </a:rPr>
              <a:t>Worship Him </a:t>
            </a:r>
            <a:r>
              <a:rPr lang="en-US" sz="5400" b="1" dirty="0" smtClean="0"/>
              <a:t>must worship him in spirit and </a:t>
            </a:r>
            <a:r>
              <a:rPr lang="en-US" sz="5400" b="1" dirty="0" smtClean="0">
                <a:solidFill>
                  <a:srgbClr val="FF0000"/>
                </a:solidFill>
              </a:rPr>
              <a:t>truth</a:t>
            </a:r>
            <a:r>
              <a:rPr lang="en-US" sz="5400" b="1" dirty="0" smtClean="0"/>
              <a:t>.”</a:t>
            </a:r>
          </a:p>
          <a:p>
            <a:r>
              <a:rPr lang="en-US" sz="6000" b="1" dirty="0" smtClean="0"/>
              <a:t>John 4: 24</a:t>
            </a:r>
            <a:endParaRPr lang="en-US" sz="6000" b="1" dirty="0"/>
          </a:p>
        </p:txBody>
      </p:sp>
    </p:spTree>
    <p:extLst>
      <p:ext uri="{BB962C8B-B14F-4D97-AF65-F5344CB8AC3E}">
        <p14:creationId xmlns:p14="http://schemas.microsoft.com/office/powerpoint/2010/main" val="2535963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04851"/>
            <a:ext cx="9144000" cy="981074"/>
          </a:xfrm>
        </p:spPr>
        <p:style>
          <a:lnRef idx="2">
            <a:schemeClr val="dk1"/>
          </a:lnRef>
          <a:fillRef idx="1">
            <a:schemeClr val="lt1"/>
          </a:fillRef>
          <a:effectRef idx="0">
            <a:schemeClr val="dk1"/>
          </a:effectRef>
          <a:fontRef idx="minor">
            <a:schemeClr val="dk1"/>
          </a:fontRef>
        </p:style>
        <p:txBody>
          <a:bodyPr/>
          <a:lstStyle/>
          <a:p>
            <a:r>
              <a:rPr lang="en-US" b="1" dirty="0" smtClean="0"/>
              <a:t>In Review</a:t>
            </a:r>
            <a:endParaRPr lang="en-US" b="1" dirty="0"/>
          </a:p>
        </p:txBody>
      </p:sp>
      <p:sp>
        <p:nvSpPr>
          <p:cNvPr id="3" name="Subtitle 2"/>
          <p:cNvSpPr>
            <a:spLocks noGrp="1"/>
          </p:cNvSpPr>
          <p:nvPr>
            <p:ph type="subTitle" idx="1"/>
          </p:nvPr>
        </p:nvSpPr>
        <p:spPr>
          <a:xfrm>
            <a:off x="1524000" y="1914525"/>
            <a:ext cx="9144000" cy="4391025"/>
          </a:xfrm>
        </p:spPr>
        <p:style>
          <a:lnRef idx="2">
            <a:schemeClr val="dk1"/>
          </a:lnRef>
          <a:fillRef idx="1">
            <a:schemeClr val="lt1"/>
          </a:fillRef>
          <a:effectRef idx="0">
            <a:schemeClr val="dk1"/>
          </a:effectRef>
          <a:fontRef idx="minor">
            <a:schemeClr val="dk1"/>
          </a:fontRef>
        </p:style>
        <p:txBody>
          <a:bodyPr/>
          <a:lstStyle/>
          <a:p>
            <a:pPr marL="342900" indent="-342900" algn="l">
              <a:buFont typeface="Arial" panose="020B0604020202020204" pitchFamily="34" charset="0"/>
              <a:buChar char="•"/>
            </a:pPr>
            <a:r>
              <a:rPr lang="en-US" b="1" u="sng" dirty="0" smtClean="0">
                <a:solidFill>
                  <a:srgbClr val="FF0000"/>
                </a:solidFill>
              </a:rPr>
              <a:t>How Do “US” Get the Most Out of Worship with the Saints.</a:t>
            </a:r>
          </a:p>
          <a:p>
            <a:pPr marL="342900" indent="-342900" algn="l">
              <a:buFont typeface="Arial" panose="020B0604020202020204" pitchFamily="34" charset="0"/>
              <a:buChar char="•"/>
            </a:pPr>
            <a:r>
              <a:rPr lang="en-US" dirty="0" smtClean="0"/>
              <a:t>Worshiping God In spirit and Truth – </a:t>
            </a:r>
            <a:r>
              <a:rPr lang="en-US" b="1" u="sng" dirty="0" smtClean="0"/>
              <a:t>John 4: 24</a:t>
            </a:r>
          </a:p>
          <a:p>
            <a:pPr marL="342900" indent="-342900" algn="l">
              <a:buFont typeface="Arial" panose="020B0604020202020204" pitchFamily="34" charset="0"/>
              <a:buChar char="•"/>
            </a:pPr>
            <a:r>
              <a:rPr lang="en-US" dirty="0" smtClean="0"/>
              <a:t>Be Glad when we go into the house of the Lord – </a:t>
            </a:r>
            <a:r>
              <a:rPr lang="en-US" b="1" u="sng" dirty="0" smtClean="0"/>
              <a:t>Psalm 122:1</a:t>
            </a:r>
          </a:p>
          <a:p>
            <a:pPr marL="342900" indent="-342900" algn="l">
              <a:buFont typeface="Arial" panose="020B0604020202020204" pitchFamily="34" charset="0"/>
              <a:buChar char="•"/>
            </a:pPr>
            <a:r>
              <a:rPr lang="en-US" dirty="0" smtClean="0"/>
              <a:t>Must Be Sincere and Regulated by the Word of God – </a:t>
            </a:r>
            <a:r>
              <a:rPr lang="en-US" b="1" u="sng" dirty="0" smtClean="0"/>
              <a:t>2 Timothy 3: 16, 17.</a:t>
            </a:r>
          </a:p>
          <a:p>
            <a:pPr marL="342900" indent="-342900" algn="l">
              <a:buFont typeface="Arial" panose="020B0604020202020204" pitchFamily="34" charset="0"/>
              <a:buChar char="•"/>
            </a:pPr>
            <a:r>
              <a:rPr lang="en-US" dirty="0" smtClean="0"/>
              <a:t>Consider One Another as “US” provoke Love and Good Works – </a:t>
            </a:r>
            <a:r>
              <a:rPr lang="en-US" b="1" u="sng" dirty="0" smtClean="0"/>
              <a:t>Hebrews 10: 24-25</a:t>
            </a:r>
          </a:p>
          <a:p>
            <a:pPr marL="342900" indent="-342900" algn="l">
              <a:buFont typeface="Arial" panose="020B0604020202020204" pitchFamily="34" charset="0"/>
              <a:buChar char="•"/>
            </a:pPr>
            <a:r>
              <a:rPr lang="en-US" dirty="0" smtClean="0"/>
              <a:t>The Power of the body as “ONE” – </a:t>
            </a:r>
            <a:r>
              <a:rPr lang="en-US" b="1" u="sng" dirty="0" smtClean="0"/>
              <a:t>1</a:t>
            </a:r>
            <a:r>
              <a:rPr lang="en-US" b="1" u="sng" baseline="30000" dirty="0" smtClean="0"/>
              <a:t>st</a:t>
            </a:r>
            <a:r>
              <a:rPr lang="en-US" b="1" u="sng" dirty="0" smtClean="0"/>
              <a:t> Corinthians 12: 12-27</a:t>
            </a:r>
          </a:p>
          <a:p>
            <a:pPr marL="342900" indent="-342900" algn="l">
              <a:buFont typeface="Arial" panose="020B0604020202020204" pitchFamily="34" charset="0"/>
              <a:buChar char="•"/>
            </a:pPr>
            <a:r>
              <a:rPr lang="en-US" dirty="0" smtClean="0"/>
              <a:t>Grow in the Grace and Knowledge of Jesus Christ – </a:t>
            </a:r>
            <a:r>
              <a:rPr lang="en-US" b="1" u="sng" dirty="0" smtClean="0"/>
              <a:t>2 Peter 3: 18</a:t>
            </a:r>
          </a:p>
          <a:p>
            <a:pPr marL="342900" indent="-342900" algn="l">
              <a:buFont typeface="Arial" panose="020B0604020202020204" pitchFamily="34" charset="0"/>
              <a:buChar char="•"/>
            </a:pPr>
            <a:r>
              <a:rPr lang="en-US" dirty="0" smtClean="0"/>
              <a:t>Practice Godliness unto all things – </a:t>
            </a:r>
            <a:r>
              <a:rPr lang="en-US" b="1" u="sng" dirty="0" smtClean="0"/>
              <a:t>1 Timothy 4: 18</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03481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400" dirty="0" smtClean="0"/>
              <a:t>What Must I Do To Be Saved?</a:t>
            </a:r>
            <a:endParaRPr lang="en-US" sz="54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4400" b="1" u="sng" dirty="0" smtClean="0"/>
              <a:t>Hear the Gospel </a:t>
            </a:r>
            <a:r>
              <a:rPr lang="en-US" sz="4400" dirty="0" smtClean="0"/>
              <a:t>(Romans 10: 17; Acts 15:7)</a:t>
            </a:r>
          </a:p>
          <a:p>
            <a:pPr marL="0" indent="0">
              <a:buNone/>
            </a:pPr>
            <a:r>
              <a:rPr lang="en-US" sz="4400" b="1" u="sng" dirty="0" smtClean="0"/>
              <a:t>Believe the Gospel </a:t>
            </a:r>
            <a:r>
              <a:rPr lang="en-US" sz="4400" dirty="0" smtClean="0"/>
              <a:t>( Mark 16:16)</a:t>
            </a:r>
          </a:p>
          <a:p>
            <a:pPr marL="0" indent="0">
              <a:buNone/>
            </a:pPr>
            <a:r>
              <a:rPr lang="en-US" sz="4400" b="1" u="sng" dirty="0" smtClean="0"/>
              <a:t>Repent of Sins </a:t>
            </a:r>
            <a:r>
              <a:rPr lang="en-US" sz="4400" dirty="0" smtClean="0"/>
              <a:t>(Acts 17: 30)</a:t>
            </a:r>
          </a:p>
          <a:p>
            <a:pPr marL="0" indent="0">
              <a:buNone/>
            </a:pPr>
            <a:r>
              <a:rPr lang="en-US" sz="4400" b="1" u="sng" dirty="0" smtClean="0"/>
              <a:t>Confess Christ </a:t>
            </a:r>
            <a:r>
              <a:rPr lang="en-US" sz="4400" dirty="0" smtClean="0"/>
              <a:t>(Romans 10: 9-10)</a:t>
            </a:r>
          </a:p>
          <a:p>
            <a:pPr marL="0" indent="0">
              <a:buNone/>
            </a:pPr>
            <a:r>
              <a:rPr lang="en-US" sz="4400" b="1" u="sng" dirty="0" smtClean="0"/>
              <a:t>Be Baptized for remission of sins </a:t>
            </a:r>
            <a:r>
              <a:rPr lang="en-US" sz="4400" dirty="0" smtClean="0"/>
              <a:t>(Acts 2: 38; 22: 16)</a:t>
            </a:r>
            <a:endParaRPr lang="en-US" sz="4400" dirty="0"/>
          </a:p>
        </p:txBody>
      </p:sp>
    </p:spTree>
    <p:extLst>
      <p:ext uri="{BB962C8B-B14F-4D97-AF65-F5344CB8AC3E}">
        <p14:creationId xmlns:p14="http://schemas.microsoft.com/office/powerpoint/2010/main" val="573001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4880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1727"/>
            <a:ext cx="9144000" cy="987137"/>
          </a:xfrm>
        </p:spPr>
        <p:style>
          <a:lnRef idx="2">
            <a:schemeClr val="dk1"/>
          </a:lnRef>
          <a:fillRef idx="1">
            <a:schemeClr val="lt1"/>
          </a:fillRef>
          <a:effectRef idx="0">
            <a:schemeClr val="dk1"/>
          </a:effectRef>
          <a:fontRef idx="minor">
            <a:schemeClr val="dk1"/>
          </a:fontRef>
        </p:style>
        <p:txBody>
          <a:bodyPr/>
          <a:lstStyle/>
          <a:p>
            <a:r>
              <a:rPr lang="en-US" b="1" dirty="0" smtClean="0"/>
              <a:t>Worship</a:t>
            </a:r>
            <a:endParaRPr lang="en-US" b="1" dirty="0"/>
          </a:p>
        </p:txBody>
      </p:sp>
      <p:sp>
        <p:nvSpPr>
          <p:cNvPr id="3" name="Subtitle 2"/>
          <p:cNvSpPr>
            <a:spLocks noGrp="1"/>
          </p:cNvSpPr>
          <p:nvPr>
            <p:ph type="subTitle" idx="1"/>
          </p:nvPr>
        </p:nvSpPr>
        <p:spPr>
          <a:xfrm>
            <a:off x="1524000" y="1537855"/>
            <a:ext cx="9144000" cy="4239490"/>
          </a:xfrm>
        </p:spPr>
        <p:style>
          <a:lnRef idx="2">
            <a:schemeClr val="dk1"/>
          </a:lnRef>
          <a:fillRef idx="1">
            <a:schemeClr val="lt1"/>
          </a:fillRef>
          <a:effectRef idx="0">
            <a:schemeClr val="dk1"/>
          </a:effectRef>
          <a:fontRef idx="minor">
            <a:schemeClr val="dk1"/>
          </a:fontRef>
        </p:style>
        <p:txBody>
          <a:bodyPr>
            <a:normAutofit/>
          </a:bodyPr>
          <a:lstStyle/>
          <a:p>
            <a:pPr marL="457200" indent="-457200" algn="l">
              <a:buAutoNum type="arabicPeriod"/>
            </a:pPr>
            <a:r>
              <a:rPr lang="en-US" sz="4000" b="1" dirty="0" smtClean="0"/>
              <a:t>Teaching &amp; Preaching – Acts 2: 42</a:t>
            </a:r>
          </a:p>
          <a:p>
            <a:pPr marL="457200" indent="-457200" algn="l">
              <a:buAutoNum type="arabicPeriod"/>
            </a:pPr>
            <a:r>
              <a:rPr lang="en-US" sz="4000" b="1" dirty="0" smtClean="0"/>
              <a:t>Lords Supper – Acts 20: 7</a:t>
            </a:r>
          </a:p>
          <a:p>
            <a:pPr marL="457200" indent="-457200" algn="l">
              <a:buAutoNum type="arabicPeriod"/>
            </a:pPr>
            <a:r>
              <a:rPr lang="en-US" sz="4000" b="1" dirty="0" smtClean="0"/>
              <a:t>Giving – 1</a:t>
            </a:r>
            <a:r>
              <a:rPr lang="en-US" sz="4000" b="1" baseline="30000" dirty="0" smtClean="0"/>
              <a:t>st</a:t>
            </a:r>
            <a:r>
              <a:rPr lang="en-US" sz="4000" b="1" dirty="0" smtClean="0"/>
              <a:t> Corinthian 16: 1-2</a:t>
            </a:r>
          </a:p>
          <a:p>
            <a:pPr marL="457200" indent="-457200" algn="l">
              <a:buAutoNum type="arabicPeriod"/>
            </a:pPr>
            <a:r>
              <a:rPr lang="en-US" sz="4000" b="1" dirty="0" smtClean="0"/>
              <a:t>Singing – Ephesians 5: 19</a:t>
            </a:r>
          </a:p>
          <a:p>
            <a:pPr marL="457200" indent="-457200" algn="l">
              <a:buAutoNum type="arabicPeriod"/>
            </a:pPr>
            <a:r>
              <a:rPr lang="en-US" sz="4000" b="1" dirty="0" smtClean="0"/>
              <a:t>Prayer – 1</a:t>
            </a:r>
            <a:r>
              <a:rPr lang="en-US" sz="4000" b="1" baseline="30000" dirty="0" smtClean="0"/>
              <a:t>st</a:t>
            </a:r>
            <a:r>
              <a:rPr lang="en-US" sz="4000" b="1" dirty="0" smtClean="0"/>
              <a:t> Thess. 5:17; Acts 12:5, 12</a:t>
            </a:r>
          </a:p>
          <a:p>
            <a:pPr algn="l"/>
            <a:r>
              <a:rPr lang="en-US" sz="4000" b="1" dirty="0" smtClean="0">
                <a:solidFill>
                  <a:srgbClr val="FF0000"/>
                </a:solidFill>
              </a:rPr>
              <a:t>Deut. 4: 2, Proverb 30:7; </a:t>
            </a:r>
            <a:r>
              <a:rPr lang="en-US" sz="4000" b="1" smtClean="0">
                <a:solidFill>
                  <a:srgbClr val="FF0000"/>
                </a:solidFill>
              </a:rPr>
              <a:t>Revelations </a:t>
            </a:r>
            <a:r>
              <a:rPr lang="en-US" sz="4000" b="1" smtClean="0">
                <a:solidFill>
                  <a:srgbClr val="FF0000"/>
                </a:solidFill>
              </a:rPr>
              <a:t>22:19</a:t>
            </a:r>
            <a:endParaRPr lang="en-US" sz="4000" b="1" dirty="0">
              <a:solidFill>
                <a:srgbClr val="FF0000"/>
              </a:solidFill>
            </a:endParaRPr>
          </a:p>
        </p:txBody>
      </p:sp>
    </p:spTree>
    <p:extLst>
      <p:ext uri="{BB962C8B-B14F-4D97-AF65-F5344CB8AC3E}">
        <p14:creationId xmlns:p14="http://schemas.microsoft.com/office/powerpoint/2010/main" val="2733627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682"/>
            <a:ext cx="9144000" cy="1974273"/>
          </a:xfrm>
        </p:spPr>
        <p:style>
          <a:lnRef idx="2">
            <a:schemeClr val="dk1"/>
          </a:lnRef>
          <a:fillRef idx="1">
            <a:schemeClr val="lt1"/>
          </a:fillRef>
          <a:effectRef idx="0">
            <a:schemeClr val="dk1"/>
          </a:effectRef>
          <a:fontRef idx="minor">
            <a:schemeClr val="dk1"/>
          </a:fontRef>
        </p:style>
        <p:txBody>
          <a:bodyPr/>
          <a:lstStyle/>
          <a:p>
            <a:r>
              <a:rPr lang="en-US" dirty="0" smtClean="0"/>
              <a:t>Worshiping God in spirit and Truth – John 4: 24 = </a:t>
            </a:r>
            <a:r>
              <a:rPr lang="en-US" u="sng" dirty="0" smtClean="0">
                <a:solidFill>
                  <a:srgbClr val="FF0000"/>
                </a:solidFill>
              </a:rPr>
              <a:t>Heaven</a:t>
            </a:r>
            <a:endParaRPr lang="en-US" u="sng" dirty="0">
              <a:solidFill>
                <a:srgbClr val="FF0000"/>
              </a:solidFill>
            </a:endParaRPr>
          </a:p>
        </p:txBody>
      </p:sp>
      <p:sp>
        <p:nvSpPr>
          <p:cNvPr id="3" name="Subtitle 2"/>
          <p:cNvSpPr>
            <a:spLocks noGrp="1"/>
          </p:cNvSpPr>
          <p:nvPr>
            <p:ph type="subTitle" idx="1"/>
          </p:nvPr>
        </p:nvSpPr>
        <p:spPr>
          <a:xfrm>
            <a:off x="1524000" y="2639291"/>
            <a:ext cx="9144000" cy="3813464"/>
          </a:xfrm>
        </p:spPr>
        <p:style>
          <a:lnRef idx="2">
            <a:schemeClr val="dk1"/>
          </a:lnRef>
          <a:fillRef idx="1">
            <a:schemeClr val="lt1"/>
          </a:fillRef>
          <a:effectRef idx="0">
            <a:schemeClr val="dk1"/>
          </a:effectRef>
          <a:fontRef idx="minor">
            <a:schemeClr val="dk1"/>
          </a:fontRef>
        </p:style>
        <p:txBody>
          <a:bodyPr>
            <a:noAutofit/>
          </a:bodyPr>
          <a:lstStyle/>
          <a:p>
            <a:r>
              <a:rPr lang="en-US" sz="4800" b="1" u="sng" dirty="0" smtClean="0">
                <a:solidFill>
                  <a:srgbClr val="FF0000"/>
                </a:solidFill>
              </a:rPr>
              <a:t>Vain Worship To God </a:t>
            </a:r>
          </a:p>
          <a:p>
            <a:r>
              <a:rPr lang="en-US" sz="4800" b="1" dirty="0" smtClean="0"/>
              <a:t>Matthew 15:9</a:t>
            </a:r>
          </a:p>
          <a:p>
            <a:r>
              <a:rPr lang="en-US" sz="4800" b="1" dirty="0" smtClean="0"/>
              <a:t>“In </a:t>
            </a:r>
            <a:r>
              <a:rPr lang="en-US" sz="4800" b="1" u="sng" dirty="0" smtClean="0"/>
              <a:t>Vain</a:t>
            </a:r>
            <a:r>
              <a:rPr lang="en-US" sz="4800" b="1" dirty="0" smtClean="0"/>
              <a:t> do they worship me, teaching for doctrine the commandments of men” = </a:t>
            </a:r>
            <a:r>
              <a:rPr lang="en-US" sz="4800" b="1" u="sng" dirty="0" smtClean="0">
                <a:solidFill>
                  <a:srgbClr val="FF0000"/>
                </a:solidFill>
              </a:rPr>
              <a:t>Hell</a:t>
            </a:r>
          </a:p>
        </p:txBody>
      </p:sp>
    </p:spTree>
    <p:extLst>
      <p:ext uri="{BB962C8B-B14F-4D97-AF65-F5344CB8AC3E}">
        <p14:creationId xmlns:p14="http://schemas.microsoft.com/office/powerpoint/2010/main" val="1968996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9383"/>
            <a:ext cx="9144000" cy="1589808"/>
          </a:xfrm>
        </p:spPr>
        <p:style>
          <a:lnRef idx="2">
            <a:schemeClr val="dk1"/>
          </a:lnRef>
          <a:fillRef idx="1">
            <a:schemeClr val="lt1"/>
          </a:fillRef>
          <a:effectRef idx="0">
            <a:schemeClr val="dk1"/>
          </a:effectRef>
          <a:fontRef idx="minor">
            <a:schemeClr val="dk1"/>
          </a:fontRef>
        </p:style>
        <p:txBody>
          <a:bodyPr>
            <a:normAutofit fontScale="90000"/>
          </a:bodyPr>
          <a:lstStyle/>
          <a:p>
            <a:r>
              <a:rPr lang="en-US" sz="4800" b="1" dirty="0" smtClean="0"/>
              <a:t>How Do “US” Get The</a:t>
            </a:r>
            <a:br>
              <a:rPr lang="en-US" sz="4800" b="1" dirty="0" smtClean="0"/>
            </a:br>
            <a:r>
              <a:rPr lang="en-US" sz="4800" b="1" dirty="0" smtClean="0"/>
              <a:t>Most Out Of “</a:t>
            </a:r>
            <a:r>
              <a:rPr lang="en-US" sz="4800" b="1" u="sng" dirty="0" smtClean="0">
                <a:solidFill>
                  <a:srgbClr val="FF0000"/>
                </a:solidFill>
              </a:rPr>
              <a:t>Worship With the Saints!</a:t>
            </a:r>
            <a:endParaRPr lang="en-US" sz="4800" b="1" u="sng" dirty="0">
              <a:solidFill>
                <a:srgbClr val="FF0000"/>
              </a:solidFill>
            </a:endParaRPr>
          </a:p>
        </p:txBody>
      </p:sp>
      <p:sp>
        <p:nvSpPr>
          <p:cNvPr id="3" name="Subtitle 2"/>
          <p:cNvSpPr>
            <a:spLocks noGrp="1"/>
          </p:cNvSpPr>
          <p:nvPr>
            <p:ph type="subTitle" idx="1"/>
          </p:nvPr>
        </p:nvSpPr>
        <p:spPr>
          <a:xfrm>
            <a:off x="1524000" y="2369127"/>
            <a:ext cx="9144000" cy="3886200"/>
          </a:xfrm>
        </p:spPr>
        <p:style>
          <a:lnRef idx="2">
            <a:schemeClr val="dk1"/>
          </a:lnRef>
          <a:fillRef idx="1">
            <a:schemeClr val="lt1"/>
          </a:fillRef>
          <a:effectRef idx="0">
            <a:schemeClr val="dk1"/>
          </a:effectRef>
          <a:fontRef idx="minor">
            <a:schemeClr val="dk1"/>
          </a:fontRef>
        </p:style>
        <p:txBody>
          <a:bodyPr>
            <a:normAutofit/>
          </a:bodyPr>
          <a:lstStyle/>
          <a:p>
            <a:r>
              <a:rPr lang="en-US" sz="6000" b="1" dirty="0" smtClean="0"/>
              <a:t>“I was </a:t>
            </a:r>
            <a:r>
              <a:rPr lang="en-US" sz="6000" b="1" u="sng" dirty="0" smtClean="0">
                <a:solidFill>
                  <a:srgbClr val="FF0000"/>
                </a:solidFill>
              </a:rPr>
              <a:t>glad</a:t>
            </a:r>
            <a:r>
              <a:rPr lang="en-US" sz="6000" b="1" dirty="0" smtClean="0"/>
              <a:t> when they said unto me , let “US” go into</a:t>
            </a:r>
            <a:r>
              <a:rPr lang="en-US" sz="6000" b="1" dirty="0"/>
              <a:t> </a:t>
            </a:r>
            <a:r>
              <a:rPr lang="en-US" sz="6000" b="1" dirty="0" smtClean="0"/>
              <a:t>the house of the Lord”</a:t>
            </a:r>
          </a:p>
          <a:p>
            <a:r>
              <a:rPr lang="en-US" sz="6000" b="1" u="sng" dirty="0" smtClean="0">
                <a:solidFill>
                  <a:srgbClr val="FF0000"/>
                </a:solidFill>
              </a:rPr>
              <a:t>Psalm 122:1</a:t>
            </a:r>
          </a:p>
        </p:txBody>
      </p:sp>
    </p:spTree>
    <p:extLst>
      <p:ext uri="{BB962C8B-B14F-4D97-AF65-F5344CB8AC3E}">
        <p14:creationId xmlns:p14="http://schemas.microsoft.com/office/powerpoint/2010/main" val="1689342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Worship to God must come from a Sincere </a:t>
            </a:r>
            <a:r>
              <a:rPr lang="en-US" dirty="0"/>
              <a:t>H</a:t>
            </a:r>
            <a:r>
              <a:rPr lang="en-US" dirty="0" smtClean="0"/>
              <a:t>eart and be regulated by the </a:t>
            </a:r>
            <a:r>
              <a:rPr lang="en-US" b="1" dirty="0" smtClean="0">
                <a:solidFill>
                  <a:srgbClr val="FF0000"/>
                </a:solidFill>
              </a:rPr>
              <a:t>Word of God</a:t>
            </a:r>
            <a:r>
              <a:rPr lang="en-US" dirty="0" smtClean="0"/>
              <a:t>.</a:t>
            </a:r>
            <a:endParaRPr lang="en-US" dirty="0"/>
          </a:p>
        </p:txBody>
      </p:sp>
      <p:sp>
        <p:nvSpPr>
          <p:cNvPr id="3" name="Content Placeholder 2"/>
          <p:cNvSpPr>
            <a:spLocks noGrp="1"/>
          </p:cNvSpPr>
          <p:nvPr>
            <p:ph idx="1"/>
          </p:nvPr>
        </p:nvSpPr>
        <p:spPr/>
        <p:txBody>
          <a:bodyPr>
            <a:normAutofit/>
          </a:bodyPr>
          <a:lstStyle/>
          <a:p>
            <a:r>
              <a:rPr lang="en-US" sz="3200" dirty="0" smtClean="0"/>
              <a:t>16 All Scripture is given by the inspiration of God and is useful for teaching, rebuking, correcting and training in righteousness, 17 so that the man of God may be thoroughly equipped for every good work. </a:t>
            </a:r>
            <a:r>
              <a:rPr lang="en-US" sz="3200" b="1" u="sng" dirty="0" smtClean="0">
                <a:solidFill>
                  <a:srgbClr val="FF0000"/>
                </a:solidFill>
              </a:rPr>
              <a:t>2 Timothy 3: 16, 17.</a:t>
            </a:r>
          </a:p>
          <a:p>
            <a:r>
              <a:rPr lang="en-US" sz="3200" dirty="0" smtClean="0"/>
              <a:t>Let the message of Christ dwell among you richly as you teach and admonish one another with all wisdom through psalms, hymns, and songs from the Spirit, singing to God with gratitude in your hearts. </a:t>
            </a:r>
            <a:r>
              <a:rPr lang="en-US" sz="3200" b="1" u="sng" dirty="0" smtClean="0">
                <a:solidFill>
                  <a:srgbClr val="FF0000"/>
                </a:solidFill>
              </a:rPr>
              <a:t>Colossians 3 16</a:t>
            </a:r>
            <a:endParaRPr lang="en-US" sz="3200" b="1" u="sng" dirty="0">
              <a:solidFill>
                <a:srgbClr val="FF0000"/>
              </a:solidFill>
            </a:endParaRPr>
          </a:p>
        </p:txBody>
      </p:sp>
    </p:spTree>
    <p:extLst>
      <p:ext uri="{BB962C8B-B14F-4D97-AF65-F5344CB8AC3E}">
        <p14:creationId xmlns:p14="http://schemas.microsoft.com/office/powerpoint/2010/main" val="135205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19545"/>
            <a:ext cx="9144000" cy="5808519"/>
          </a:xfrm>
        </p:spPr>
        <p:txBody>
          <a:bodyPr>
            <a:noAutofit/>
          </a:bodyPr>
          <a:lstStyle/>
          <a:p>
            <a:pPr algn="l"/>
            <a:r>
              <a:rPr lang="en-US" sz="4400" b="1" u="sng" dirty="0" smtClean="0">
                <a:solidFill>
                  <a:srgbClr val="FF0000"/>
                </a:solidFill>
              </a:rPr>
              <a:t>Hebrews 10:24-25 - </a:t>
            </a:r>
            <a:r>
              <a:rPr lang="en-US" sz="4400" dirty="0" smtClean="0"/>
              <a:t>“And let us </a:t>
            </a:r>
            <a:r>
              <a:rPr lang="en-US" sz="4400" b="1" u="sng" dirty="0" smtClean="0"/>
              <a:t>consider one another </a:t>
            </a:r>
            <a:r>
              <a:rPr lang="en-US" sz="4400" dirty="0" smtClean="0"/>
              <a:t>to </a:t>
            </a:r>
            <a:r>
              <a:rPr lang="en-US" sz="4400" b="1" u="sng" dirty="0" smtClean="0"/>
              <a:t>provoke unto love and to good works:</a:t>
            </a:r>
            <a:r>
              <a:rPr lang="en-US" sz="4400" dirty="0" smtClean="0"/>
              <a:t> 25Not forsaking the assembling of ourselves together, as the manner of some is; but </a:t>
            </a:r>
            <a:r>
              <a:rPr lang="en-US" sz="4400" b="1" u="sng" dirty="0" smtClean="0"/>
              <a:t>exhorting</a:t>
            </a:r>
            <a:r>
              <a:rPr lang="en-US" sz="4400" dirty="0" smtClean="0"/>
              <a:t> one another: and so much the more, as ye see the day approaching.</a:t>
            </a:r>
            <a:endParaRPr lang="en-US" sz="4400" dirty="0"/>
          </a:p>
        </p:txBody>
      </p:sp>
    </p:spTree>
    <p:extLst>
      <p:ext uri="{BB962C8B-B14F-4D97-AF65-F5344CB8AC3E}">
        <p14:creationId xmlns:p14="http://schemas.microsoft.com/office/powerpoint/2010/main" val="1334931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3682"/>
            <a:ext cx="10515600" cy="5813281"/>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endParaRPr lang="en-US" dirty="0" smtClean="0"/>
          </a:p>
          <a:p>
            <a:r>
              <a:rPr lang="en-US" dirty="0" smtClean="0"/>
              <a:t>12 Just as a body, though </a:t>
            </a:r>
            <a:r>
              <a:rPr lang="en-US" b="1" u="sng" dirty="0" smtClean="0">
                <a:solidFill>
                  <a:srgbClr val="FF0000"/>
                </a:solidFill>
              </a:rPr>
              <a:t>one</a:t>
            </a:r>
            <a:r>
              <a:rPr lang="en-US" dirty="0" smtClean="0"/>
              <a:t>, has many parts, but all its many parts form </a:t>
            </a:r>
            <a:r>
              <a:rPr lang="en-US" b="1" u="sng" dirty="0" smtClean="0">
                <a:solidFill>
                  <a:srgbClr val="FF0000"/>
                </a:solidFill>
              </a:rPr>
              <a:t>one</a:t>
            </a:r>
            <a:r>
              <a:rPr lang="en-US" dirty="0" smtClean="0"/>
              <a:t> body, so it is with Christ. 13 For we were all baptized by </a:t>
            </a:r>
            <a:r>
              <a:rPr lang="en-US" b="1" u="sng" dirty="0" smtClean="0">
                <a:solidFill>
                  <a:srgbClr val="FF0000"/>
                </a:solidFill>
              </a:rPr>
              <a:t>one</a:t>
            </a:r>
            <a:r>
              <a:rPr lang="en-US" dirty="0" smtClean="0"/>
              <a:t> Spirit so as to form</a:t>
            </a:r>
            <a:r>
              <a:rPr lang="en-US" b="1" u="sng" dirty="0" smtClean="0">
                <a:solidFill>
                  <a:srgbClr val="FF0000"/>
                </a:solidFill>
              </a:rPr>
              <a:t> one </a:t>
            </a:r>
            <a:r>
              <a:rPr lang="en-US" dirty="0" smtClean="0"/>
              <a:t>body—whether Jews or Gentiles, slave or free—and we were all given the </a:t>
            </a:r>
            <a:r>
              <a:rPr lang="en-US" b="1" u="sng" dirty="0" smtClean="0">
                <a:solidFill>
                  <a:srgbClr val="FF0000"/>
                </a:solidFill>
              </a:rPr>
              <a:t>one</a:t>
            </a:r>
            <a:r>
              <a:rPr lang="en-US" dirty="0" smtClean="0"/>
              <a:t> Spirit to drink. 14 Even so the body is not made up of </a:t>
            </a:r>
            <a:r>
              <a:rPr lang="en-US" b="1" u="sng" dirty="0" smtClean="0">
                <a:solidFill>
                  <a:srgbClr val="FF0000"/>
                </a:solidFill>
              </a:rPr>
              <a:t>one</a:t>
            </a:r>
            <a:r>
              <a:rPr lang="en-US" dirty="0" smtClean="0"/>
              <a:t> part but of many.</a:t>
            </a:r>
          </a:p>
          <a:p>
            <a:r>
              <a:rPr lang="en-US" dirty="0" smtClean="0"/>
              <a:t>15 Now if the foot should say, “Because I am not a hand, I do not belong to the body,” it would not for that reason stop being part of the body. 16 And if the ear should say, “Because I am not an eye, I do not belong to the body,” it would not for that reason stop being part of the body. 17 If the whole body were an eye, where would the sense of hearing be? If the whole body were an ear, where would the sense of smell be? 18 But in fact God has placed the parts in the body, every one of them, just as he wanted them to be. 19 If they were all one part, where would the body be? 20 As it is, there are many parts, but one body.</a:t>
            </a:r>
          </a:p>
          <a:p>
            <a:r>
              <a:rPr lang="en-US" dirty="0" smtClean="0"/>
              <a:t>21 The eye cannot say to the hand, </a:t>
            </a:r>
            <a:r>
              <a:rPr lang="en-US" b="1" u="sng" dirty="0" smtClean="0">
                <a:solidFill>
                  <a:srgbClr val="FF0000"/>
                </a:solidFill>
              </a:rPr>
              <a:t>“I don’t need you</a:t>
            </a:r>
            <a:r>
              <a:rPr lang="en-US" dirty="0" smtClean="0"/>
              <a:t>!” And the head cannot say to the feet,</a:t>
            </a:r>
            <a:r>
              <a:rPr lang="en-US" b="1" u="sng" dirty="0" smtClean="0">
                <a:solidFill>
                  <a:srgbClr val="FF0000"/>
                </a:solidFill>
              </a:rPr>
              <a:t> “I don’t need you!” </a:t>
            </a:r>
            <a:r>
              <a:rPr lang="en-US" dirty="0" smtClean="0"/>
              <a:t>22 On the contrary, those parts of the body that seem to be weaker are indispensable, 23 and the parts that we think are less honorable we treat with special honor. And the parts that are unpresentable are treated with special modesty, 24 while our presentable parts need no special treatment. But God has put the body together, giving greater honor to the parts that lacked it, 25 so that there </a:t>
            </a:r>
            <a:r>
              <a:rPr lang="en-US" b="1" u="sng" dirty="0" smtClean="0">
                <a:solidFill>
                  <a:srgbClr val="FF0000"/>
                </a:solidFill>
              </a:rPr>
              <a:t>should be no division in the body</a:t>
            </a:r>
            <a:r>
              <a:rPr lang="en-US" dirty="0" smtClean="0"/>
              <a:t>, but that its parts should have equal concern for each other. 26 If one part suffers, every part suffers with it; if one part is honored, every part rejoices with it.</a:t>
            </a:r>
          </a:p>
          <a:p>
            <a:r>
              <a:rPr lang="en-US" dirty="0" smtClean="0"/>
              <a:t>27 </a:t>
            </a:r>
            <a:r>
              <a:rPr lang="en-US" b="1" u="sng" dirty="0" smtClean="0">
                <a:solidFill>
                  <a:srgbClr val="FF0000"/>
                </a:solidFill>
              </a:rPr>
              <a:t>Now you are the body of Christ, and each one of you is a part of it.</a:t>
            </a:r>
            <a:endParaRPr lang="en-US" b="1" u="sng" dirty="0">
              <a:solidFill>
                <a:srgbClr val="FF0000"/>
              </a:solidFill>
            </a:endParaRPr>
          </a:p>
        </p:txBody>
      </p:sp>
    </p:spTree>
    <p:extLst>
      <p:ext uri="{BB962C8B-B14F-4D97-AF65-F5344CB8AC3E}">
        <p14:creationId xmlns:p14="http://schemas.microsoft.com/office/powerpoint/2010/main" val="363914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46809"/>
            <a:ext cx="9144000" cy="4810991"/>
          </a:xfrm>
        </p:spPr>
        <p:style>
          <a:lnRef idx="2">
            <a:schemeClr val="dk1"/>
          </a:lnRef>
          <a:fillRef idx="1">
            <a:schemeClr val="lt1"/>
          </a:fillRef>
          <a:effectRef idx="0">
            <a:schemeClr val="dk1"/>
          </a:effectRef>
          <a:fontRef idx="minor">
            <a:schemeClr val="dk1"/>
          </a:fontRef>
        </p:style>
        <p:txBody>
          <a:bodyPr>
            <a:normAutofit/>
          </a:bodyPr>
          <a:lstStyle/>
          <a:p>
            <a:pPr algn="l"/>
            <a:r>
              <a:rPr lang="en-US" sz="5400" dirty="0" smtClean="0"/>
              <a:t>“but </a:t>
            </a:r>
            <a:r>
              <a:rPr lang="en-US" sz="5400" b="1" u="sng" dirty="0" smtClean="0">
                <a:solidFill>
                  <a:srgbClr val="FF0000"/>
                </a:solidFill>
              </a:rPr>
              <a:t>Grow</a:t>
            </a:r>
            <a:r>
              <a:rPr lang="en-US" sz="5400" dirty="0" smtClean="0"/>
              <a:t> in the </a:t>
            </a:r>
            <a:r>
              <a:rPr lang="en-US" sz="5400" b="1" u="sng" dirty="0" smtClean="0">
                <a:solidFill>
                  <a:srgbClr val="FF0000"/>
                </a:solidFill>
              </a:rPr>
              <a:t>Grace</a:t>
            </a:r>
            <a:r>
              <a:rPr lang="en-US" sz="5400" dirty="0" smtClean="0"/>
              <a:t> and </a:t>
            </a:r>
            <a:r>
              <a:rPr lang="en-US" sz="5400" b="1" u="sng" dirty="0" smtClean="0">
                <a:solidFill>
                  <a:srgbClr val="FF0000"/>
                </a:solidFill>
              </a:rPr>
              <a:t>Knowledge</a:t>
            </a:r>
            <a:r>
              <a:rPr lang="en-US" sz="5400" dirty="0" smtClean="0"/>
              <a:t> of our Lord and Savior Jesus Christ .  To </a:t>
            </a:r>
            <a:r>
              <a:rPr lang="en-US" sz="5400" b="1" u="sng" dirty="0" smtClean="0">
                <a:solidFill>
                  <a:srgbClr val="FF0000"/>
                </a:solidFill>
              </a:rPr>
              <a:t>Him</a:t>
            </a:r>
            <a:r>
              <a:rPr lang="en-US" sz="5400" dirty="0" smtClean="0"/>
              <a:t> be the Glory both now and forever – Amen”</a:t>
            </a:r>
          </a:p>
          <a:p>
            <a:r>
              <a:rPr lang="en-US" sz="5400" b="1" dirty="0" smtClean="0">
                <a:solidFill>
                  <a:srgbClr val="FF0000"/>
                </a:solidFill>
              </a:rPr>
              <a:t>2 Peter 3: 18</a:t>
            </a:r>
            <a:endParaRPr lang="en-US" sz="5400" b="1" dirty="0">
              <a:solidFill>
                <a:srgbClr val="FF0000"/>
              </a:solidFill>
            </a:endParaRPr>
          </a:p>
        </p:txBody>
      </p:sp>
    </p:spTree>
    <p:extLst>
      <p:ext uri="{BB962C8B-B14F-4D97-AF65-F5344CB8AC3E}">
        <p14:creationId xmlns:p14="http://schemas.microsoft.com/office/powerpoint/2010/main" val="529519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145" y="467591"/>
            <a:ext cx="11263746" cy="618630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6600" dirty="0" smtClean="0"/>
              <a:t>For bodily exercise profited little: </a:t>
            </a:r>
            <a:r>
              <a:rPr lang="en-US" sz="6600" b="1" u="sng" dirty="0" smtClean="0">
                <a:solidFill>
                  <a:srgbClr val="FF0000"/>
                </a:solidFill>
              </a:rPr>
              <a:t>but godliness is profitable unto all things</a:t>
            </a:r>
            <a:r>
              <a:rPr lang="en-US" sz="6600" dirty="0" smtClean="0"/>
              <a:t>, having promise of the life that now is, and of that which is to come. 1 Timothy 4: 8</a:t>
            </a:r>
            <a:endParaRPr lang="en-US" sz="6600" dirty="0"/>
          </a:p>
        </p:txBody>
      </p:sp>
    </p:spTree>
    <p:extLst>
      <p:ext uri="{BB962C8B-B14F-4D97-AF65-F5344CB8AC3E}">
        <p14:creationId xmlns:p14="http://schemas.microsoft.com/office/powerpoint/2010/main" val="2688285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137</TotalTime>
  <Words>961</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What Is Worship</vt:lpstr>
      <vt:lpstr>Worship</vt:lpstr>
      <vt:lpstr>Worshiping God in spirit and Truth – John 4: 24 = Heaven</vt:lpstr>
      <vt:lpstr>How Do “US” Get The Most Out Of “Worship With the Saints!</vt:lpstr>
      <vt:lpstr>Worship to God must come from a Sincere Heart and be regulated by the Word of God.</vt:lpstr>
      <vt:lpstr>PowerPoint Presentation</vt:lpstr>
      <vt:lpstr>PowerPoint Presentation</vt:lpstr>
      <vt:lpstr>PowerPoint Presentation</vt:lpstr>
      <vt:lpstr>PowerPoint Presentation</vt:lpstr>
      <vt:lpstr>In Review</vt:lpstr>
      <vt:lpstr>What Must I Do To Be Saved?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Worship</dc:title>
  <dc:creator>aldographics@yahoo.com</dc:creator>
  <cp:lastModifiedBy>aldographics@yahoo.com</cp:lastModifiedBy>
  <cp:revision>11</cp:revision>
  <dcterms:created xsi:type="dcterms:W3CDTF">2019-01-20T01:04:47Z</dcterms:created>
  <dcterms:modified xsi:type="dcterms:W3CDTF">2019-01-20T17:47:38Z</dcterms:modified>
</cp:coreProperties>
</file>