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66" r:id="rId3"/>
    <p:sldId id="265" r:id="rId4"/>
    <p:sldId id="257" r:id="rId5"/>
    <p:sldId id="258" r:id="rId6"/>
    <p:sldId id="260" r:id="rId7"/>
    <p:sldId id="259" r:id="rId8"/>
    <p:sldId id="261" r:id="rId9"/>
    <p:sldId id="262" r:id="rId10"/>
    <p:sldId id="264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0"/>
    <a:srgbClr val="DEDEDE"/>
    <a:srgbClr val="DDDDDD"/>
    <a:srgbClr val="DCDCDC"/>
    <a:srgbClr val="DBDBDB"/>
    <a:srgbClr val="DAD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11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18B43-5344-46EB-A654-3FD1DDC58886}" type="datetimeFigureOut">
              <a:rPr lang="en-US" smtClean="0"/>
              <a:t>9/4/2016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EDC3C-1937-498A-A1A7-787424AAE2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81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B80CB-25CB-4419-966E-5964EB2E01AA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0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57BD7-6513-4F47-9781-F56900A08AAA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813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EE9B9-EED8-4C34-B1BB-C8C8A34299E7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8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3ADDD-9298-4D70-A4EF-947C1FCCF9B8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03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42A1-239B-4983-B6AB-DA555B5FF2E6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08B2E-20D3-418F-BB8E-6D84AA155BB0}" type="datetime1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768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876A4-F5D1-48EC-A9F2-412174368842}" type="datetime1">
              <a:rPr lang="en-US" smtClean="0"/>
              <a:t>9/4/2016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45CCB-F3C8-4269-AFB3-ED5C442B3872}" type="datetime1">
              <a:rPr lang="en-US" smtClean="0"/>
              <a:t>9/4/2016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72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26B4-0F1B-46D5-A09E-247083670BA3}" type="datetime1">
              <a:rPr lang="en-US" smtClean="0"/>
              <a:t>9/4/2016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715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8D471-423B-40FD-A3B2-2DAD6246DB1C}" type="datetime1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180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B2115-F9BC-4BFA-813F-C5D799860889}" type="datetime1">
              <a:rPr lang="en-US" smtClean="0"/>
              <a:t>9/4/2016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6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C41A9-8479-4459-AD50-8F3E06DA231F}" type="datetime1">
              <a:rPr lang="en-US" smtClean="0"/>
              <a:t>9/4/2016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FD20AE-CD9F-4017-9DBE-3F85155F0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91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91196" y="1026944"/>
            <a:ext cx="8229600" cy="43242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7500" dirty="0" smtClean="0">
                <a:solidFill>
                  <a:srgbClr val="E0E0E0"/>
                </a:solidFill>
              </a:rPr>
              <a:t>I Am</a:t>
            </a:r>
            <a:endParaRPr lang="en-US" sz="27500" dirty="0">
              <a:solidFill>
                <a:srgbClr val="E0E0E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69660"/>
            <a:ext cx="7772400" cy="2819401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“I </a:t>
            </a:r>
            <a:r>
              <a:rPr lang="en-US" b="1" i="1" dirty="0" err="1"/>
              <a:t>A</a:t>
            </a:r>
            <a:r>
              <a:rPr lang="en-US" b="1" i="1" dirty="0" err="1" smtClean="0"/>
              <a:t>m”s</a:t>
            </a:r>
            <a:r>
              <a:rPr lang="en-US" b="1" i="1" dirty="0" smtClean="0"/>
              <a:t> </a:t>
            </a:r>
            <a:r>
              <a:rPr lang="en-US" dirty="0" smtClean="0"/>
              <a:t>of Christ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John 8:51-58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961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219"/>
            <a:ext cx="29831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I Am</a:t>
            </a:r>
            <a:endParaRPr lang="en-US" sz="9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“the vine”</a:t>
            </a:r>
            <a:br>
              <a:rPr lang="en-US" b="1" i="1" dirty="0" smtClean="0"/>
            </a:br>
            <a:r>
              <a:rPr lang="en-US" b="1" i="1" dirty="0" smtClean="0"/>
              <a:t> </a:t>
            </a:r>
            <a:r>
              <a:rPr lang="en-US" sz="3200" dirty="0" smtClean="0"/>
              <a:t>John 15: 1, 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Relationship with Christ, as a Vine to the Branches</a:t>
            </a:r>
          </a:p>
          <a:p>
            <a:pPr lvl="1"/>
            <a:r>
              <a:rPr lang="en-US" dirty="0" smtClean="0"/>
              <a:t>A lesson on spiritual horticulture </a:t>
            </a:r>
          </a:p>
          <a:p>
            <a:r>
              <a:rPr lang="en-US" dirty="0" smtClean="0"/>
              <a:t>Christ is the </a:t>
            </a:r>
            <a:r>
              <a:rPr lang="en-US" b="1" i="1" dirty="0" smtClean="0"/>
              <a:t>“true vine”</a:t>
            </a:r>
          </a:p>
          <a:p>
            <a:pPr lvl="1"/>
            <a:r>
              <a:rPr lang="en-US" dirty="0" smtClean="0"/>
              <a:t>Father is the </a:t>
            </a:r>
            <a:r>
              <a:rPr lang="en-US" b="1" i="1" dirty="0" smtClean="0"/>
              <a:t>“husbandman”</a:t>
            </a:r>
          </a:p>
          <a:p>
            <a:r>
              <a:rPr lang="en-US" dirty="0" smtClean="0"/>
              <a:t>Disciples (branches) must:</a:t>
            </a:r>
          </a:p>
          <a:p>
            <a:pPr lvl="1"/>
            <a:r>
              <a:rPr lang="en-US" dirty="0" smtClean="0"/>
              <a:t>Abide in the vine and bear fruit - Vs. 2</a:t>
            </a:r>
          </a:p>
          <a:p>
            <a:pPr lvl="2"/>
            <a:r>
              <a:rPr lang="en-US" dirty="0" smtClean="0"/>
              <a:t>This speaks of abiding in His word</a:t>
            </a:r>
          </a:p>
          <a:p>
            <a:pPr lvl="3"/>
            <a:r>
              <a:rPr lang="en-US" dirty="0" smtClean="0"/>
              <a:t>2 John 9-11</a:t>
            </a:r>
          </a:p>
          <a:p>
            <a:pPr lvl="1"/>
            <a:r>
              <a:rPr lang="en-US" dirty="0" smtClean="0"/>
              <a:t>Branch cannot bear itself - Must receive support from the Vine - Vs. 4</a:t>
            </a:r>
          </a:p>
          <a:p>
            <a:pPr lvl="1"/>
            <a:r>
              <a:rPr lang="en-US" dirty="0" smtClean="0"/>
              <a:t>Cannot survive, </a:t>
            </a:r>
            <a:r>
              <a:rPr lang="en-US" b="1" i="1" dirty="0" smtClean="0"/>
              <a:t>“except” </a:t>
            </a:r>
            <a:r>
              <a:rPr lang="en-US" dirty="0" smtClean="0"/>
              <a:t>we abide in the Vine! - Vs. 5-6</a:t>
            </a:r>
          </a:p>
          <a:p>
            <a:pPr lvl="1"/>
            <a:r>
              <a:rPr lang="en-US" dirty="0"/>
              <a:t>We glorify the Father when we abide in Christ and bear fruit - Vs. </a:t>
            </a:r>
            <a:r>
              <a:rPr lang="en-US" dirty="0" smtClean="0"/>
              <a:t>8</a:t>
            </a:r>
          </a:p>
          <a:p>
            <a:pPr marL="457200" lvl="1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i="1" dirty="0"/>
              <a:t>"I am the true vine, and My Father is the vinedresser…I am the vine, you are the branches. He who abides in Me, and I in him, bears much fruit; for without Me you can do </a:t>
            </a:r>
            <a:r>
              <a:rPr lang="en-US" b="1" i="1" dirty="0" smtClean="0"/>
              <a:t>nothing” </a:t>
            </a:r>
            <a:r>
              <a:rPr lang="en-US" dirty="0" smtClean="0"/>
              <a:t>- John 15:1, 5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61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2743200"/>
            <a:ext cx="32117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I Am</a:t>
            </a:r>
            <a:endParaRPr lang="en-US" sz="9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/>
              <a:t>The </a:t>
            </a:r>
            <a:r>
              <a:rPr lang="en-US" sz="3600" b="1" i="1" dirty="0" smtClean="0"/>
              <a:t>“I </a:t>
            </a:r>
            <a:r>
              <a:rPr lang="en-US" sz="3600" b="1" i="1" dirty="0" err="1" smtClean="0"/>
              <a:t>am”</a:t>
            </a:r>
            <a:r>
              <a:rPr lang="en-US" sz="3600" dirty="0" err="1" smtClean="0"/>
              <a:t>s</a:t>
            </a:r>
            <a:r>
              <a:rPr lang="en-US" sz="3600" dirty="0" smtClean="0"/>
              <a:t> of Jesus illustrate His remarkable Deity!</a:t>
            </a:r>
          </a:p>
          <a:p>
            <a:pPr marL="0" indent="0">
              <a:buNone/>
            </a:pPr>
            <a:endParaRPr lang="en-US" dirty="0" smtClean="0"/>
          </a:p>
          <a:p>
            <a:pPr lvl="8"/>
            <a:r>
              <a:rPr lang="en-US" sz="2400" b="1" i="1" dirty="0" smtClean="0"/>
              <a:t>“…the </a:t>
            </a:r>
            <a:r>
              <a:rPr lang="en-US" sz="2400" b="1" i="1" dirty="0"/>
              <a:t>bread of </a:t>
            </a:r>
            <a:r>
              <a:rPr lang="en-US" sz="2400" b="1" i="1" dirty="0" smtClean="0"/>
              <a:t>life”</a:t>
            </a:r>
          </a:p>
          <a:p>
            <a:pPr lvl="8"/>
            <a:r>
              <a:rPr lang="en-US" sz="2400" b="1" i="1" dirty="0" smtClean="0"/>
              <a:t>“…the </a:t>
            </a:r>
            <a:r>
              <a:rPr lang="en-US" sz="2400" b="1" i="1" dirty="0"/>
              <a:t>light of the </a:t>
            </a:r>
            <a:r>
              <a:rPr lang="en-US" sz="2400" b="1" i="1" dirty="0" smtClean="0"/>
              <a:t>world”</a:t>
            </a:r>
          </a:p>
          <a:p>
            <a:pPr lvl="8"/>
            <a:r>
              <a:rPr lang="en-US" sz="2400" b="1" i="1" dirty="0" smtClean="0"/>
              <a:t>“…the </a:t>
            </a:r>
            <a:r>
              <a:rPr lang="en-US" sz="2400" b="1" i="1" dirty="0"/>
              <a:t>door of the sheep</a:t>
            </a:r>
            <a:r>
              <a:rPr lang="en-US" sz="2400" b="1" i="1" dirty="0" smtClean="0"/>
              <a:t>”</a:t>
            </a:r>
          </a:p>
          <a:p>
            <a:pPr lvl="8"/>
            <a:r>
              <a:rPr lang="en-US" sz="2400" b="1" i="1" dirty="0" smtClean="0"/>
              <a:t>“…the </a:t>
            </a:r>
            <a:r>
              <a:rPr lang="en-US" sz="2400" b="1" i="1" dirty="0"/>
              <a:t>good </a:t>
            </a:r>
            <a:r>
              <a:rPr lang="en-US" sz="2400" b="1" i="1" dirty="0" smtClean="0"/>
              <a:t>shepherd”</a:t>
            </a:r>
          </a:p>
          <a:p>
            <a:pPr lvl="8"/>
            <a:r>
              <a:rPr lang="en-US" sz="2400" b="1" i="1" dirty="0" smtClean="0"/>
              <a:t>“…the </a:t>
            </a:r>
            <a:r>
              <a:rPr lang="en-US" sz="2400" b="1" i="1" dirty="0"/>
              <a:t>resurrection, and the </a:t>
            </a:r>
            <a:r>
              <a:rPr lang="en-US" sz="2400" b="1" i="1" dirty="0" smtClean="0"/>
              <a:t>life”</a:t>
            </a:r>
          </a:p>
          <a:p>
            <a:pPr lvl="8"/>
            <a:r>
              <a:rPr lang="en-US" sz="2400" b="1" i="1" dirty="0" smtClean="0"/>
              <a:t>“…the </a:t>
            </a:r>
            <a:r>
              <a:rPr lang="en-US" sz="2400" b="1" i="1" dirty="0"/>
              <a:t>way, the truth, and the </a:t>
            </a:r>
            <a:r>
              <a:rPr lang="en-US" sz="2400" b="1" i="1" dirty="0" smtClean="0"/>
              <a:t>life”</a:t>
            </a:r>
          </a:p>
          <a:p>
            <a:pPr lvl="8"/>
            <a:r>
              <a:rPr lang="en-US" sz="2400" b="1" i="1" dirty="0" smtClean="0"/>
              <a:t>“…the vine”</a:t>
            </a:r>
          </a:p>
          <a:p>
            <a:pPr marL="457200" lvl="1" indent="0" algn="ctr">
              <a:buNone/>
            </a:pPr>
            <a:endParaRPr lang="en-US" sz="2000" b="1" i="1" dirty="0" smtClean="0"/>
          </a:p>
          <a:p>
            <a:pPr marL="57150" indent="0" algn="ctr">
              <a:buNone/>
            </a:pPr>
            <a:r>
              <a:rPr lang="en-US" sz="3400" b="1" i="1" dirty="0" smtClean="0"/>
              <a:t>May we always respect His Deity and reverence Him!</a:t>
            </a:r>
            <a:r>
              <a:rPr lang="en-US" sz="3400" b="1" i="1" dirty="0"/>
              <a:t/>
            </a:r>
            <a:br>
              <a:rPr lang="en-US" sz="3400" b="1" i="1" dirty="0"/>
            </a:br>
            <a:r>
              <a:rPr lang="en-US" b="1" i="1" dirty="0"/>
              <a:t/>
            </a:r>
            <a:br>
              <a:rPr lang="en-US" b="1" i="1" dirty="0"/>
            </a:b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65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219"/>
            <a:ext cx="29831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I Am</a:t>
            </a:r>
            <a:endParaRPr lang="en-US" sz="9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381000"/>
            <a:ext cx="8229600" cy="1600200"/>
          </a:xfrm>
        </p:spPr>
        <p:txBody>
          <a:bodyPr/>
          <a:lstStyle/>
          <a:p>
            <a:r>
              <a:rPr lang="en-US" sz="5500" dirty="0" smtClean="0"/>
              <a:t>John 8:51-58</a:t>
            </a:r>
            <a:endParaRPr lang="en-US" sz="5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534400" cy="4800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accent1">
                    <a:lumMod val="75000"/>
                  </a:schemeClr>
                </a:solidFill>
              </a:rPr>
              <a:t>51</a:t>
            </a:r>
            <a:r>
              <a:rPr lang="en-US" sz="1600" dirty="0"/>
              <a:t> Verily, verily, I say unto you, If a man keep my saying, he shall never see death.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52</a:t>
            </a:r>
            <a:r>
              <a:rPr lang="en-US" sz="1600" dirty="0" smtClean="0"/>
              <a:t> </a:t>
            </a:r>
            <a:r>
              <a:rPr lang="en-US" sz="1600" dirty="0"/>
              <a:t>Then said the Jews unto him, Now we know that thou hast a devil. Abraham is dead, and the prophets; and thou </a:t>
            </a:r>
            <a:r>
              <a:rPr lang="en-US" sz="1600" dirty="0" err="1"/>
              <a:t>sayest</a:t>
            </a:r>
            <a:r>
              <a:rPr lang="en-US" sz="1600" dirty="0"/>
              <a:t>, If a man keep my saying, he shall never taste of death.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53</a:t>
            </a:r>
            <a:r>
              <a:rPr lang="en-US" sz="1600" dirty="0" smtClean="0"/>
              <a:t> </a:t>
            </a:r>
            <a:r>
              <a:rPr lang="en-US" sz="1600" dirty="0"/>
              <a:t>Art thou greater than our father Abraham, which is dead? and the prophets are dead: whom </a:t>
            </a:r>
            <a:r>
              <a:rPr lang="en-US" sz="1600" dirty="0" err="1"/>
              <a:t>makest</a:t>
            </a:r>
            <a:r>
              <a:rPr lang="en-US" sz="1600" dirty="0"/>
              <a:t> thou thyself?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54 </a:t>
            </a:r>
            <a:r>
              <a:rPr lang="en-US" sz="1600" dirty="0"/>
              <a:t>Jesus answered, If I </a:t>
            </a:r>
            <a:r>
              <a:rPr lang="en-US" sz="1600" dirty="0" err="1"/>
              <a:t>honour</a:t>
            </a:r>
            <a:r>
              <a:rPr lang="en-US" sz="1600" dirty="0"/>
              <a:t> myself, my </a:t>
            </a:r>
            <a:r>
              <a:rPr lang="en-US" sz="1600" dirty="0" err="1"/>
              <a:t>honour</a:t>
            </a:r>
            <a:r>
              <a:rPr lang="en-US" sz="1600" dirty="0"/>
              <a:t> is nothing: it is my Father that </a:t>
            </a:r>
            <a:r>
              <a:rPr lang="en-US" sz="1600" dirty="0" err="1"/>
              <a:t>honoureth</a:t>
            </a:r>
            <a:r>
              <a:rPr lang="en-US" sz="1600" dirty="0"/>
              <a:t> me; of whom ye say, that he is your God: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55 </a:t>
            </a:r>
            <a:r>
              <a:rPr lang="en-US" sz="1600" dirty="0"/>
              <a:t>Yet ye have not known him; but I know him: and if I should say, I know him not, I shall be a liar like unto you: but I know him, and keep his saying.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56</a:t>
            </a:r>
            <a:r>
              <a:rPr lang="en-US" sz="1600" dirty="0" smtClean="0"/>
              <a:t> </a:t>
            </a:r>
            <a:r>
              <a:rPr lang="en-US" sz="1600" dirty="0"/>
              <a:t>Your father Abraham rejoiced to see my day: and he saw it, and was glad.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57</a:t>
            </a:r>
            <a:r>
              <a:rPr lang="en-US" sz="1600" dirty="0" smtClean="0"/>
              <a:t> </a:t>
            </a:r>
            <a:r>
              <a:rPr lang="en-US" sz="1600" dirty="0"/>
              <a:t>Then said the Jews unto him, Thou art not yet fifty years old, and hast thou seen Abraham?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58</a:t>
            </a:r>
            <a:r>
              <a:rPr lang="en-US" sz="1600" dirty="0" smtClean="0"/>
              <a:t> </a:t>
            </a:r>
            <a:r>
              <a:rPr lang="en-US" sz="1600" dirty="0"/>
              <a:t>Jesus said unto them, Verily, verily, I say unto you, Before Abraham was, I am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accent1">
                    <a:lumMod val="75000"/>
                  </a:schemeClr>
                </a:solidFill>
              </a:rPr>
              <a:t>59</a:t>
            </a:r>
            <a:r>
              <a:rPr lang="en-US" sz="1600" dirty="0" smtClean="0"/>
              <a:t> Then </a:t>
            </a:r>
            <a:r>
              <a:rPr lang="en-US" sz="1600" dirty="0"/>
              <a:t>took they up stones to cast at him: but Jesus hid himself, and went out of the temple, going through the midst of them, and so passed by.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2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019800" y="5512038"/>
            <a:ext cx="2820114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4753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219"/>
            <a:ext cx="29831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I Am</a:t>
            </a:r>
            <a:endParaRPr lang="en-US" sz="9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685800"/>
            <a:ext cx="9144000" cy="1828800"/>
          </a:xfrm>
        </p:spPr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1534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Jesus faces the Jews in the temple &amp; they berated Him</a:t>
            </a:r>
          </a:p>
          <a:p>
            <a:pPr lvl="1"/>
            <a:r>
              <a:rPr lang="en-US" dirty="0" smtClean="0"/>
              <a:t>Accused Him of blasphemy</a:t>
            </a:r>
          </a:p>
          <a:p>
            <a:r>
              <a:rPr lang="en-US" dirty="0" smtClean="0"/>
              <a:t>This was His bold claim to Deity!</a:t>
            </a:r>
          </a:p>
          <a:p>
            <a:pPr lvl="1"/>
            <a:r>
              <a:rPr lang="en-US" dirty="0" smtClean="0"/>
              <a:t>If He was not God, then he was guilty of blasphemy!</a:t>
            </a:r>
          </a:p>
          <a:p>
            <a:pPr lvl="2"/>
            <a:r>
              <a:rPr lang="en-US" dirty="0" smtClean="0"/>
              <a:t>Punishment for </a:t>
            </a:r>
            <a:r>
              <a:rPr lang="en-US" dirty="0"/>
              <a:t>b</a:t>
            </a:r>
            <a:r>
              <a:rPr lang="en-US" dirty="0" smtClean="0"/>
              <a:t>lasphemy was death - Leviticus 24:16</a:t>
            </a:r>
          </a:p>
          <a:p>
            <a:r>
              <a:rPr lang="en-US" dirty="0" smtClean="0"/>
              <a:t>God made this claim to Moses at the burning bush</a:t>
            </a:r>
          </a:p>
          <a:p>
            <a:pPr lvl="2"/>
            <a:r>
              <a:rPr lang="en-US" dirty="0" smtClean="0"/>
              <a:t>Exodus 3:1-14</a:t>
            </a:r>
          </a:p>
          <a:p>
            <a:pPr lvl="1"/>
            <a:r>
              <a:rPr lang="en-US" dirty="0" smtClean="0"/>
              <a:t>He is the God who is omnipotent, eternal, and superior in every way to anyone or anything!</a:t>
            </a:r>
          </a:p>
          <a:p>
            <a:r>
              <a:rPr lang="en-US" dirty="0" smtClean="0"/>
              <a:t>Previously appeared to Abraham, &amp; comforted him</a:t>
            </a:r>
          </a:p>
          <a:p>
            <a:pPr lvl="1"/>
            <a:r>
              <a:rPr lang="en-US" dirty="0" smtClean="0"/>
              <a:t> Promised to protect and provide to him in a hostile land - Genesis 15:1-7</a:t>
            </a:r>
          </a:p>
          <a:p>
            <a:r>
              <a:rPr lang="en-US" b="1" i="1" dirty="0" smtClean="0"/>
              <a:t>“I </a:t>
            </a:r>
            <a:r>
              <a:rPr lang="en-US" b="1" i="1" dirty="0" err="1"/>
              <a:t>A</a:t>
            </a:r>
            <a:r>
              <a:rPr lang="en-US" b="1" i="1" dirty="0" err="1" smtClean="0"/>
              <a:t>m”</a:t>
            </a:r>
            <a:r>
              <a:rPr lang="en-US" dirty="0" err="1" smtClean="0"/>
              <a:t>s</a:t>
            </a:r>
            <a:r>
              <a:rPr lang="en-US" b="1" i="1" dirty="0" smtClean="0"/>
              <a:t> </a:t>
            </a:r>
            <a:r>
              <a:rPr lang="en-US" dirty="0" smtClean="0"/>
              <a:t>(Lord, Jehovah [ Heb. -</a:t>
            </a:r>
            <a:r>
              <a:rPr lang="en-US" i="1" dirty="0" smtClean="0"/>
              <a:t>“Yahweh”</a:t>
            </a:r>
            <a:r>
              <a:rPr lang="en-US" dirty="0" smtClean="0"/>
              <a:t>]) in the OT:</a:t>
            </a:r>
          </a:p>
          <a:p>
            <a:pPr lvl="1"/>
            <a:r>
              <a:rPr lang="en-US" dirty="0" smtClean="0"/>
              <a:t>At least 7 in Genesis - 15:1, 7; 17:1; 26:24; 28:13; 35:11; 46:3</a:t>
            </a:r>
          </a:p>
          <a:p>
            <a:pPr lvl="1"/>
            <a:r>
              <a:rPr lang="en-US" dirty="0" smtClean="0"/>
              <a:t>21 in Exodus</a:t>
            </a:r>
          </a:p>
          <a:p>
            <a:pPr lvl="1"/>
            <a:r>
              <a:rPr lang="en-US" dirty="0" smtClean="0"/>
              <a:t>7 in Psalms (Prophetic in nature) - Psa. 22:6; 40:17; 69:8, 20, 29; 102:7, 11</a:t>
            </a:r>
          </a:p>
          <a:p>
            <a:pPr lvl="1"/>
            <a:r>
              <a:rPr lang="en-US" dirty="0" smtClean="0"/>
              <a:t>Final OT </a:t>
            </a:r>
            <a:r>
              <a:rPr lang="en-US" b="1" i="1" dirty="0" smtClean="0"/>
              <a:t>“I am” </a:t>
            </a:r>
            <a:r>
              <a:rPr lang="en-US" dirty="0"/>
              <a:t>in Malachi 3:7 - </a:t>
            </a:r>
            <a:r>
              <a:rPr lang="en-US" b="1" i="1" dirty="0" smtClean="0"/>
              <a:t>“For </a:t>
            </a:r>
            <a:r>
              <a:rPr lang="en-US" b="1" i="1" dirty="0"/>
              <a:t>I am the LORD, I change </a:t>
            </a:r>
            <a:r>
              <a:rPr lang="en-US" b="1" i="1" dirty="0" smtClean="0"/>
              <a:t>not…”</a:t>
            </a:r>
          </a:p>
          <a:p>
            <a:r>
              <a:rPr lang="en-US" b="1" i="1" dirty="0" smtClean="0"/>
              <a:t>“I </a:t>
            </a:r>
            <a:r>
              <a:rPr lang="en-US" b="1" i="1" dirty="0" err="1" smtClean="0"/>
              <a:t>Am”</a:t>
            </a:r>
            <a:r>
              <a:rPr lang="en-US" i="1" dirty="0" err="1" smtClean="0"/>
              <a:t>s</a:t>
            </a:r>
            <a:r>
              <a:rPr lang="en-US" i="1" dirty="0" smtClean="0"/>
              <a:t> </a:t>
            </a:r>
            <a:r>
              <a:rPr lang="en-US" dirty="0" smtClean="0"/>
              <a:t>in Revelation - 1:8, 11, 17, 18; 2:23; 21:6; 22:9, 13, 16</a:t>
            </a:r>
          </a:p>
          <a:p>
            <a:r>
              <a:rPr lang="en-US" dirty="0" smtClean="0"/>
              <a:t>The Gospel of John contains the most beautiful and personal </a:t>
            </a:r>
            <a:r>
              <a:rPr lang="en-US" b="1" i="1" dirty="0" smtClean="0"/>
              <a:t>“I </a:t>
            </a:r>
            <a:r>
              <a:rPr lang="en-US" b="1" i="1" dirty="0" err="1"/>
              <a:t>A</a:t>
            </a:r>
            <a:r>
              <a:rPr lang="en-US" b="1" i="1" dirty="0" err="1" smtClean="0"/>
              <a:t>m”</a:t>
            </a:r>
            <a:r>
              <a:rPr lang="en-US" dirty="0" err="1" smtClean="0"/>
              <a:t>s</a:t>
            </a:r>
            <a:r>
              <a:rPr lang="en-US" dirty="0" smtClean="0"/>
              <a:t> of Jesus and in meaning, express His Deity!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28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5219"/>
            <a:ext cx="29831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I Am</a:t>
            </a:r>
            <a:endParaRPr lang="en-US" sz="9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“the </a:t>
            </a:r>
            <a:r>
              <a:rPr lang="en-US" b="1" i="1" dirty="0"/>
              <a:t>bread of </a:t>
            </a:r>
            <a:r>
              <a:rPr lang="en-US" b="1" i="1" dirty="0" smtClean="0"/>
              <a:t>life”</a:t>
            </a:r>
            <a:br>
              <a:rPr lang="en-US" b="1" i="1" dirty="0" smtClean="0"/>
            </a:br>
            <a:r>
              <a:rPr lang="en-US" sz="3600" dirty="0" smtClean="0"/>
              <a:t>John 6:35, 48, 51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Jesus is the </a:t>
            </a:r>
            <a:r>
              <a:rPr lang="en-US" b="1" dirty="0" smtClean="0"/>
              <a:t>giver</a:t>
            </a:r>
            <a:r>
              <a:rPr lang="en-US" dirty="0" smtClean="0"/>
              <a:t> of bread</a:t>
            </a:r>
          </a:p>
          <a:p>
            <a:pPr lvl="1"/>
            <a:r>
              <a:rPr lang="en-US" dirty="0" smtClean="0"/>
              <a:t>Reference made to the manna in the wilderness</a:t>
            </a:r>
          </a:p>
          <a:p>
            <a:pPr lvl="2"/>
            <a:r>
              <a:rPr lang="en-US" dirty="0" smtClean="0"/>
              <a:t>Given by God - Exodus 16:15; Numbers 11:7</a:t>
            </a:r>
          </a:p>
          <a:p>
            <a:pPr lvl="1"/>
            <a:r>
              <a:rPr lang="en-US" dirty="0" smtClean="0"/>
              <a:t>Fed His disciples and multitudes with physical food</a:t>
            </a:r>
          </a:p>
          <a:p>
            <a:pPr lvl="2"/>
            <a:r>
              <a:rPr lang="en-US" dirty="0" smtClean="0"/>
              <a:t>5000 - John 6:1-14</a:t>
            </a:r>
          </a:p>
          <a:p>
            <a:pPr lvl="2"/>
            <a:r>
              <a:rPr lang="en-US" dirty="0" smtClean="0"/>
              <a:t>4000 - Matthew 15:29-39</a:t>
            </a:r>
          </a:p>
          <a:p>
            <a:pPr lvl="1"/>
            <a:r>
              <a:rPr lang="en-US" dirty="0" smtClean="0"/>
              <a:t>He is the source of all blessing - both physical and spiritual</a:t>
            </a:r>
          </a:p>
          <a:p>
            <a:pPr lvl="2"/>
            <a:r>
              <a:rPr lang="en-US" dirty="0" smtClean="0"/>
              <a:t>James 1:17</a:t>
            </a:r>
          </a:p>
          <a:p>
            <a:r>
              <a:rPr lang="en-US" dirty="0" smtClean="0"/>
              <a:t>Jesus is the </a:t>
            </a:r>
            <a:r>
              <a:rPr lang="en-US" b="1" dirty="0" smtClean="0"/>
              <a:t>gift</a:t>
            </a:r>
            <a:r>
              <a:rPr lang="en-US" dirty="0"/>
              <a:t>, refers to Himself as </a:t>
            </a:r>
            <a:r>
              <a:rPr lang="en-US" b="1" i="1" dirty="0" smtClean="0"/>
              <a:t>“the bread”</a:t>
            </a:r>
          </a:p>
          <a:p>
            <a:pPr lvl="1"/>
            <a:r>
              <a:rPr lang="en-US" dirty="0" smtClean="0"/>
              <a:t>He is the gift of God</a:t>
            </a:r>
          </a:p>
          <a:p>
            <a:pPr lvl="1"/>
            <a:r>
              <a:rPr lang="en-US" dirty="0" smtClean="0"/>
              <a:t>The sustainer of the spirit</a:t>
            </a:r>
          </a:p>
          <a:p>
            <a:pPr lvl="1"/>
            <a:r>
              <a:rPr lang="en-US" dirty="0" smtClean="0"/>
              <a:t>The One through whom all spiritual blessing are made possible</a:t>
            </a:r>
          </a:p>
          <a:p>
            <a:pPr lvl="2"/>
            <a:r>
              <a:rPr lang="en-US" dirty="0" smtClean="0"/>
              <a:t>Ephesians 1:3</a:t>
            </a:r>
          </a:p>
          <a:p>
            <a:pPr lvl="2"/>
            <a:r>
              <a:rPr lang="en-US" dirty="0" smtClean="0"/>
              <a:t>He is the </a:t>
            </a:r>
            <a:r>
              <a:rPr lang="en-US" b="1" i="1" dirty="0" smtClean="0"/>
              <a:t>“living bread…from heaven” </a:t>
            </a:r>
            <a:r>
              <a:rPr lang="en-US" dirty="0" smtClean="0"/>
              <a:t>vs. 51</a:t>
            </a:r>
          </a:p>
          <a:p>
            <a:pPr marL="914400" lvl="2" indent="0">
              <a:buNone/>
            </a:pPr>
            <a:endParaRPr lang="en-US" sz="2000" b="1" i="1" dirty="0"/>
          </a:p>
          <a:p>
            <a:pPr marL="114300" indent="0">
              <a:buNone/>
            </a:pPr>
            <a:r>
              <a:rPr lang="en-US" sz="2200" b="1" i="1" dirty="0" smtClean="0"/>
              <a:t>“I </a:t>
            </a:r>
            <a:r>
              <a:rPr lang="en-US" sz="2200" b="1" i="1" dirty="0"/>
              <a:t>am the living bread which came down from heaven: if any man eat of this bread, he shall live for ever: and the bread that I will give is my flesh, which I will give for the life of the </a:t>
            </a:r>
            <a:r>
              <a:rPr lang="en-US" sz="2200" b="1" i="1" dirty="0" smtClean="0"/>
              <a:t>world” </a:t>
            </a:r>
            <a:r>
              <a:rPr lang="en-US" sz="2200" dirty="0" smtClean="0"/>
              <a:t>- Jn. 6:51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6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219"/>
            <a:ext cx="29831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I Am</a:t>
            </a:r>
            <a:endParaRPr lang="en-US" sz="9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b="1" i="1" dirty="0" smtClean="0"/>
              <a:t>“the </a:t>
            </a:r>
            <a:r>
              <a:rPr lang="en-US" b="1" i="1" dirty="0"/>
              <a:t>light of the </a:t>
            </a:r>
            <a:r>
              <a:rPr lang="en-US" b="1" i="1" dirty="0" smtClean="0"/>
              <a:t>world”</a:t>
            </a:r>
            <a:br>
              <a:rPr lang="en-US" b="1" i="1" dirty="0" smtClean="0"/>
            </a:br>
            <a:r>
              <a:rPr lang="en-US" sz="3200" dirty="0" smtClean="0"/>
              <a:t>John 8:12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described Jesus as </a:t>
            </a:r>
            <a:r>
              <a:rPr lang="en-US" b="1" i="1" dirty="0" smtClean="0"/>
              <a:t>“the True Light”</a:t>
            </a:r>
            <a:endParaRPr lang="en-US" b="1" i="1" dirty="0"/>
          </a:p>
          <a:p>
            <a:pPr lvl="1"/>
            <a:r>
              <a:rPr lang="en-US" dirty="0" smtClean="0"/>
              <a:t>John 1:1-9 - Word and the Light</a:t>
            </a:r>
          </a:p>
          <a:p>
            <a:pPr lvl="1"/>
            <a:r>
              <a:rPr lang="en-US" dirty="0" smtClean="0"/>
              <a:t>1 John 1:1-9 - Called God and the Light</a:t>
            </a:r>
          </a:p>
          <a:p>
            <a:r>
              <a:rPr lang="en-US" dirty="0" smtClean="0"/>
              <a:t>Jesus is the source of Light and Truth</a:t>
            </a:r>
          </a:p>
          <a:p>
            <a:pPr lvl="2"/>
            <a:r>
              <a:rPr lang="en-US" dirty="0" smtClean="0"/>
              <a:t>John 8:12-59</a:t>
            </a:r>
          </a:p>
          <a:p>
            <a:pPr lvl="1"/>
            <a:r>
              <a:rPr lang="en-US" dirty="0" smtClean="0"/>
              <a:t>Jesus distinguished His teaching as </a:t>
            </a:r>
            <a:r>
              <a:rPr lang="en-US" b="1" i="1" dirty="0" smtClean="0"/>
              <a:t>“Light” </a:t>
            </a:r>
            <a:r>
              <a:rPr lang="en-US" dirty="0"/>
              <a:t>i</a:t>
            </a:r>
            <a:r>
              <a:rPr lang="en-US" dirty="0" smtClean="0"/>
              <a:t>n contrast to the darkness of the religious teachers of his day</a:t>
            </a:r>
          </a:p>
          <a:p>
            <a:pPr lvl="1"/>
            <a:r>
              <a:rPr lang="en-US" dirty="0" smtClean="0"/>
              <a:t>He insinuated that the teachers of His day did not have the light of life, but walked in darkness</a:t>
            </a:r>
          </a:p>
          <a:p>
            <a:pPr lvl="1"/>
            <a:r>
              <a:rPr lang="en-US" dirty="0" smtClean="0"/>
              <a:t>Taught the people that they must follow Him to have the light</a:t>
            </a:r>
          </a:p>
          <a:p>
            <a:pPr lvl="1"/>
            <a:endParaRPr lang="en-US" b="1" i="1" dirty="0"/>
          </a:p>
          <a:p>
            <a:pPr marL="57150" indent="0">
              <a:buNone/>
            </a:pPr>
            <a:r>
              <a:rPr lang="en-US" sz="2200" b="1" i="1" dirty="0" smtClean="0"/>
              <a:t>“I </a:t>
            </a:r>
            <a:r>
              <a:rPr lang="en-US" sz="2200" b="1" i="1" dirty="0"/>
              <a:t>am the light of the world. He who follows Me shall not walk in darkness, but have the light of </a:t>
            </a:r>
            <a:r>
              <a:rPr lang="en-US" sz="2200" b="1" i="1" dirty="0" smtClean="0"/>
              <a:t>life” </a:t>
            </a:r>
            <a:r>
              <a:rPr lang="en-US" sz="2200" dirty="0" smtClean="0"/>
              <a:t>- John 8:12</a:t>
            </a:r>
          </a:p>
          <a:p>
            <a:pPr marL="457200" lvl="1" indent="0">
              <a:buNone/>
            </a:pPr>
            <a:endParaRPr lang="en-US" b="1" i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619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839200" cy="1600200"/>
          </a:xfrm>
        </p:spPr>
        <p:txBody>
          <a:bodyPr/>
          <a:lstStyle/>
          <a:p>
            <a:r>
              <a:rPr lang="en-US" b="1" i="1" dirty="0" smtClean="0"/>
              <a:t>“the </a:t>
            </a:r>
            <a:r>
              <a:rPr lang="en-US" b="1" i="1" dirty="0"/>
              <a:t>door of the </a:t>
            </a:r>
            <a:r>
              <a:rPr lang="en-US" b="1" i="1" dirty="0" smtClean="0"/>
              <a:t>sheep”</a:t>
            </a:r>
            <a:r>
              <a:rPr lang="en-US" b="1" i="1" dirty="0"/>
              <a:t/>
            </a:r>
            <a:br>
              <a:rPr lang="en-US" b="1" i="1" dirty="0"/>
            </a:br>
            <a:r>
              <a:rPr lang="en-US" sz="3200" dirty="0" smtClean="0"/>
              <a:t>John 10:7, 9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parable of the Sheepfold and the Good Shepherd - vss. 1-16</a:t>
            </a:r>
          </a:p>
          <a:p>
            <a:r>
              <a:rPr lang="en-US" dirty="0"/>
              <a:t>The sheepfold was </a:t>
            </a:r>
            <a:r>
              <a:rPr lang="en-US" dirty="0" smtClean="0"/>
              <a:t>were </a:t>
            </a:r>
            <a:r>
              <a:rPr lang="en-US" dirty="0"/>
              <a:t>sheep were kept over night!</a:t>
            </a:r>
          </a:p>
          <a:p>
            <a:pPr lvl="1"/>
            <a:r>
              <a:rPr lang="en-US" dirty="0"/>
              <a:t>Usually one shepherd guarded the entrance, hence Jesus illusion to this!</a:t>
            </a:r>
          </a:p>
          <a:p>
            <a:pPr lvl="2"/>
            <a:r>
              <a:rPr lang="en-US" dirty="0"/>
              <a:t>The </a:t>
            </a:r>
            <a:r>
              <a:rPr lang="en-US" b="1" i="1" dirty="0"/>
              <a:t>“porter</a:t>
            </a:r>
            <a:r>
              <a:rPr lang="en-US" b="1" i="1" dirty="0" smtClean="0"/>
              <a:t>” </a:t>
            </a:r>
            <a:r>
              <a:rPr lang="en-US" dirty="0" smtClean="0"/>
              <a:t>was at the door - vs. 3</a:t>
            </a:r>
          </a:p>
          <a:p>
            <a:r>
              <a:rPr lang="en-US" dirty="0" smtClean="0"/>
              <a:t>Christians are of His fold! - vs. 16</a:t>
            </a:r>
          </a:p>
          <a:p>
            <a:pPr lvl="1"/>
            <a:r>
              <a:rPr lang="en-US" dirty="0" smtClean="0"/>
              <a:t>Entrance to His fold is one His terms!</a:t>
            </a:r>
          </a:p>
          <a:p>
            <a:pPr lvl="1"/>
            <a:r>
              <a:rPr lang="en-US" dirty="0" smtClean="0"/>
              <a:t>Obedience to the Gospel is of a necessity!</a:t>
            </a:r>
          </a:p>
          <a:p>
            <a:pPr lvl="2"/>
            <a:r>
              <a:rPr lang="en-US" dirty="0" smtClean="0"/>
              <a:t>2 Thessalonians 1:7-9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200" b="1" i="1" dirty="0" smtClean="0"/>
              <a:t>“Most </a:t>
            </a:r>
            <a:r>
              <a:rPr lang="en-US" sz="2200" b="1" i="1" dirty="0"/>
              <a:t>assuredly, I say to you, I am the door of the </a:t>
            </a:r>
            <a:r>
              <a:rPr lang="en-US" sz="2200" b="1" i="1" dirty="0" smtClean="0"/>
              <a:t>sheep…I </a:t>
            </a:r>
            <a:r>
              <a:rPr lang="en-US" sz="2200" b="1" i="1" dirty="0"/>
              <a:t>am the door. If anyone enters by Me, he will be saved, and will go in and out and find </a:t>
            </a:r>
            <a:r>
              <a:rPr lang="en-US" sz="2200" b="1" i="1" dirty="0" smtClean="0"/>
              <a:t>pasture” </a:t>
            </a:r>
            <a:r>
              <a:rPr lang="en-US" dirty="0" smtClean="0"/>
              <a:t>- </a:t>
            </a:r>
            <a:r>
              <a:rPr lang="en-US" sz="2200" dirty="0" smtClean="0"/>
              <a:t>John 10:7 &amp; 9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6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25219"/>
            <a:ext cx="29831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I Am</a:t>
            </a:r>
            <a:endParaRPr lang="en-US" sz="9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5064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077200" cy="1600200"/>
          </a:xfrm>
        </p:spPr>
        <p:txBody>
          <a:bodyPr/>
          <a:lstStyle/>
          <a:p>
            <a:r>
              <a:rPr lang="en-US" b="1" i="1" dirty="0" smtClean="0"/>
              <a:t>“the </a:t>
            </a:r>
            <a:r>
              <a:rPr lang="en-US" b="1" i="1" dirty="0"/>
              <a:t>good </a:t>
            </a:r>
            <a:r>
              <a:rPr lang="en-US" b="1" i="1" dirty="0" smtClean="0"/>
              <a:t>shepherd”</a:t>
            </a:r>
            <a:br>
              <a:rPr lang="en-US" b="1" i="1" dirty="0" smtClean="0"/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10:11, 14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3544"/>
            <a:ext cx="8305800" cy="4525963"/>
          </a:xfrm>
        </p:spPr>
        <p:txBody>
          <a:bodyPr>
            <a:normAutofit/>
          </a:bodyPr>
          <a:lstStyle/>
          <a:p>
            <a:r>
              <a:rPr lang="en-US" dirty="0"/>
              <a:t>Describes Himself as the </a:t>
            </a:r>
            <a:r>
              <a:rPr lang="en-US" b="1" i="1" dirty="0"/>
              <a:t>“Good Shepherd”</a:t>
            </a:r>
          </a:p>
          <a:p>
            <a:pPr lvl="1"/>
            <a:r>
              <a:rPr lang="en-US" dirty="0"/>
              <a:t>This suggests there were bad ones!</a:t>
            </a:r>
          </a:p>
          <a:p>
            <a:pPr lvl="2"/>
            <a:r>
              <a:rPr lang="en-US" dirty="0"/>
              <a:t>Jesus was the protector and leader of the sheep - no reason to fear Him!</a:t>
            </a:r>
          </a:p>
          <a:p>
            <a:pPr lvl="1"/>
            <a:r>
              <a:rPr lang="en-US" dirty="0"/>
              <a:t>Shepherds and sheep </a:t>
            </a:r>
            <a:r>
              <a:rPr lang="en-US" dirty="0" smtClean="0"/>
              <a:t>were frequently </a:t>
            </a:r>
            <a:r>
              <a:rPr lang="en-US" dirty="0"/>
              <a:t>used in Jesus’ teachings</a:t>
            </a:r>
          </a:p>
          <a:p>
            <a:pPr lvl="2"/>
            <a:r>
              <a:rPr lang="en-US" dirty="0"/>
              <a:t>Parable of the lost sheep Matthew </a:t>
            </a:r>
            <a:r>
              <a:rPr lang="en-US" dirty="0" smtClean="0"/>
              <a:t>18:12-14; Luke 15:3-7</a:t>
            </a:r>
            <a:endParaRPr lang="en-US" dirty="0"/>
          </a:p>
          <a:p>
            <a:pPr lvl="2"/>
            <a:r>
              <a:rPr lang="en-US" dirty="0"/>
              <a:t>Called his disciples His </a:t>
            </a:r>
            <a:r>
              <a:rPr lang="en-US" b="1" i="1" dirty="0"/>
              <a:t>“little flock” </a:t>
            </a:r>
            <a:r>
              <a:rPr lang="en-US" dirty="0"/>
              <a:t>- Luke </a:t>
            </a:r>
            <a:r>
              <a:rPr lang="en-US" dirty="0" smtClean="0"/>
              <a:t>12:32</a:t>
            </a:r>
          </a:p>
          <a:p>
            <a:r>
              <a:rPr lang="en-US" dirty="0" smtClean="0"/>
              <a:t>The “Good Shepherd” protects and feeds the sheep!</a:t>
            </a:r>
          </a:p>
          <a:p>
            <a:pPr lvl="1"/>
            <a:r>
              <a:rPr lang="en-US" dirty="0" smtClean="0"/>
              <a:t>The sheep hear His voice (obey Him) - vs. 16, 27</a:t>
            </a:r>
          </a:p>
          <a:p>
            <a:pPr lvl="1"/>
            <a:r>
              <a:rPr lang="en-US" dirty="0" smtClean="0"/>
              <a:t>Jesus is the </a:t>
            </a:r>
            <a:r>
              <a:rPr lang="en-US" b="1" i="1" dirty="0" smtClean="0"/>
              <a:t>“Shepherd and Bishop” </a:t>
            </a:r>
            <a:r>
              <a:rPr lang="en-US" dirty="0" smtClean="0"/>
              <a:t>of our souls.</a:t>
            </a:r>
          </a:p>
          <a:p>
            <a:pPr lvl="2"/>
            <a:r>
              <a:rPr lang="en-US" dirty="0" smtClean="0"/>
              <a:t>1 Peter 2:25</a:t>
            </a:r>
          </a:p>
          <a:p>
            <a:pPr marL="914400" lvl="2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i="1" dirty="0" smtClean="0"/>
              <a:t>“I </a:t>
            </a:r>
            <a:r>
              <a:rPr lang="en-US" b="1" i="1" dirty="0"/>
              <a:t>am the good shepherd. The good shepherd gives His life for the </a:t>
            </a:r>
            <a:r>
              <a:rPr lang="en-US" b="1" i="1" dirty="0" smtClean="0"/>
              <a:t>sheep…I </a:t>
            </a:r>
            <a:r>
              <a:rPr lang="en-US" b="1" i="1" dirty="0"/>
              <a:t>am the good shepherd; and I know My sheep, and am known by My </a:t>
            </a:r>
            <a:r>
              <a:rPr lang="en-US" b="1" i="1" dirty="0" smtClean="0"/>
              <a:t>own”</a:t>
            </a:r>
            <a:r>
              <a:rPr lang="en-US" dirty="0" smtClean="0"/>
              <a:t> - John 10:11, 14</a:t>
            </a:r>
          </a:p>
          <a:p>
            <a:pPr lvl="2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25219"/>
            <a:ext cx="29831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I Am</a:t>
            </a:r>
            <a:endParaRPr lang="en-US" sz="96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856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219"/>
            <a:ext cx="29831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I Am</a:t>
            </a:r>
            <a:endParaRPr lang="en-US" sz="9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r>
              <a:rPr lang="en-US" sz="5000" b="1" i="1" dirty="0" smtClean="0"/>
              <a:t>“the </a:t>
            </a:r>
            <a:r>
              <a:rPr lang="en-US" sz="5000" b="1" i="1" dirty="0"/>
              <a:t>resurrection, and the </a:t>
            </a:r>
            <a:r>
              <a:rPr lang="en-US" sz="5000" b="1" i="1" dirty="0" smtClean="0"/>
              <a:t>life”</a:t>
            </a:r>
            <a:br>
              <a:rPr lang="en-US" sz="5000" b="1" i="1" dirty="0" smtClean="0"/>
            </a:br>
            <a:r>
              <a:rPr lang="en-US" sz="3200" dirty="0" smtClean="0"/>
              <a:t>John 11:25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This was said by Jesus in connection with the raising of Lazarus - vss. 1-44</a:t>
            </a:r>
          </a:p>
          <a:p>
            <a:pPr lvl="1"/>
            <a:r>
              <a:rPr lang="en-US" dirty="0" smtClean="0"/>
              <a:t>Mary understood it in light of the final resurrection</a:t>
            </a:r>
          </a:p>
          <a:p>
            <a:pPr lvl="1"/>
            <a:r>
              <a:rPr lang="en-US" dirty="0" smtClean="0"/>
              <a:t>This statement was a test of and to surprise the faith of Mary</a:t>
            </a:r>
          </a:p>
          <a:p>
            <a:r>
              <a:rPr lang="en-US" dirty="0" smtClean="0"/>
              <a:t>Possessing a spiritual relationship with the Son of God can make the spiritually dead alive again and the living shall not die - vss. 25-26</a:t>
            </a:r>
          </a:p>
          <a:p>
            <a:pPr lvl="1"/>
            <a:r>
              <a:rPr lang="en-US" dirty="0" smtClean="0"/>
              <a:t>Parable of the lost son - Luke 15:22-32</a:t>
            </a:r>
          </a:p>
          <a:p>
            <a:pPr lvl="1"/>
            <a:r>
              <a:rPr lang="en-US" dirty="0" smtClean="0"/>
              <a:t>Romans 5:10; 1 Corinthians 15:22; 2 Corinthians 5:1; Philippians 1:21</a:t>
            </a:r>
          </a:p>
          <a:p>
            <a:pPr marL="0" indent="0">
              <a:buNone/>
            </a:pPr>
            <a:endParaRPr lang="en-US" sz="2200" dirty="0" smtClean="0"/>
          </a:p>
          <a:p>
            <a:pPr marL="0" indent="0">
              <a:buNone/>
            </a:pPr>
            <a:r>
              <a:rPr lang="en-US" sz="2300" b="1" i="1" dirty="0"/>
              <a:t>"I am the resurrection and the life. He who believes in Me, though he may die, he shall </a:t>
            </a:r>
            <a:r>
              <a:rPr lang="en-US" sz="2300" b="1" i="1" dirty="0" smtClean="0"/>
              <a:t>live…And </a:t>
            </a:r>
            <a:r>
              <a:rPr lang="en-US" sz="2300" b="1" i="1" dirty="0"/>
              <a:t>whoever lives and believes in Me shall never die. Do you believe </a:t>
            </a:r>
            <a:r>
              <a:rPr lang="en-US" sz="2300" b="1" i="1" dirty="0" smtClean="0"/>
              <a:t>this? - </a:t>
            </a:r>
            <a:r>
              <a:rPr lang="en-US" sz="2300" dirty="0" smtClean="0"/>
              <a:t>John 11:25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71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5219"/>
            <a:ext cx="2983154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>
                    <a:lumMod val="85000"/>
                  </a:schemeClr>
                </a:solidFill>
              </a:rPr>
              <a:t>I Am</a:t>
            </a:r>
            <a:endParaRPr lang="en-US" sz="96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“the </a:t>
            </a:r>
            <a:r>
              <a:rPr lang="en-US" b="1" i="1" dirty="0"/>
              <a:t>way, the truth, and the </a:t>
            </a:r>
            <a:r>
              <a:rPr lang="en-US" b="1" i="1" dirty="0" smtClean="0"/>
              <a:t>life” </a:t>
            </a:r>
            <a:r>
              <a:rPr lang="en-US" sz="4000" b="1" i="1" dirty="0" smtClean="0"/>
              <a:t>-</a:t>
            </a:r>
            <a:r>
              <a:rPr lang="en-US" b="1" i="1" dirty="0" smtClean="0"/>
              <a:t> </a:t>
            </a:r>
            <a:r>
              <a:rPr lang="en-US" sz="3200" dirty="0" smtClean="0"/>
              <a:t>John 14:6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statement made in reply to the question asked by Thomas - vs. 5</a:t>
            </a:r>
          </a:p>
          <a:p>
            <a:r>
              <a:rPr lang="en-US" dirty="0" smtClean="0"/>
              <a:t>Jesus is:</a:t>
            </a:r>
          </a:p>
          <a:p>
            <a:pPr lvl="1"/>
            <a:r>
              <a:rPr lang="en-US" b="1" u="sng" dirty="0" smtClean="0"/>
              <a:t>The way</a:t>
            </a:r>
            <a:r>
              <a:rPr lang="en-US" dirty="0" smtClean="0"/>
              <a:t> </a:t>
            </a:r>
            <a:r>
              <a:rPr lang="en-US" smtClean="0"/>
              <a:t>(</a:t>
            </a:r>
            <a:r>
              <a:rPr lang="en-US" smtClean="0"/>
              <a:t>the </a:t>
            </a:r>
            <a:r>
              <a:rPr lang="en-US" dirty="0" smtClean="0"/>
              <a:t>one and only one way)</a:t>
            </a:r>
          </a:p>
          <a:p>
            <a:pPr lvl="2"/>
            <a:r>
              <a:rPr lang="en-US" dirty="0" smtClean="0"/>
              <a:t>Greek suggests a road or pathway</a:t>
            </a:r>
          </a:p>
          <a:p>
            <a:pPr lvl="2"/>
            <a:r>
              <a:rPr lang="en-US" dirty="0" smtClean="0"/>
              <a:t>The proper way</a:t>
            </a:r>
          </a:p>
          <a:p>
            <a:pPr lvl="2"/>
            <a:r>
              <a:rPr lang="en-US" dirty="0" smtClean="0"/>
              <a:t>Vs. 6b - </a:t>
            </a:r>
            <a:r>
              <a:rPr lang="en-US" b="1" i="1" dirty="0" smtClean="0"/>
              <a:t>“</a:t>
            </a:r>
            <a:r>
              <a:rPr lang="en-US" b="1" i="1" dirty="0"/>
              <a:t>No one comes to the Father except through </a:t>
            </a:r>
            <a:r>
              <a:rPr lang="en-US" b="1" i="1" dirty="0" smtClean="0"/>
              <a:t>Me”</a:t>
            </a:r>
          </a:p>
          <a:p>
            <a:pPr lvl="1"/>
            <a:r>
              <a:rPr lang="en-US" b="1" u="sng" dirty="0" smtClean="0"/>
              <a:t>The Truth</a:t>
            </a:r>
            <a:r>
              <a:rPr lang="en-US" dirty="0" smtClean="0"/>
              <a:t> - He is not connect to a source of Truth, He is the truth!</a:t>
            </a:r>
          </a:p>
          <a:p>
            <a:pPr lvl="2"/>
            <a:r>
              <a:rPr lang="en-US" dirty="0" smtClean="0"/>
              <a:t>It is the essence of His being as the Divine Word - John 1:1</a:t>
            </a:r>
          </a:p>
          <a:p>
            <a:pPr lvl="3"/>
            <a:r>
              <a:rPr lang="en-US" dirty="0" smtClean="0"/>
              <a:t>John 17:17</a:t>
            </a:r>
          </a:p>
          <a:p>
            <a:pPr lvl="1"/>
            <a:r>
              <a:rPr lang="en-US" b="1" u="sng" dirty="0" smtClean="0"/>
              <a:t>The Life</a:t>
            </a:r>
            <a:r>
              <a:rPr lang="en-US" dirty="0" smtClean="0"/>
              <a:t> - </a:t>
            </a:r>
            <a:r>
              <a:rPr lang="en-US" dirty="0"/>
              <a:t>H</a:t>
            </a:r>
            <a:r>
              <a:rPr lang="en-US" dirty="0" smtClean="0"/>
              <a:t>e is the source of spiritual and physical life</a:t>
            </a:r>
          </a:p>
          <a:p>
            <a:pPr lvl="2"/>
            <a:r>
              <a:rPr lang="en-US" dirty="0" smtClean="0"/>
              <a:t>John 1:4; 9:5; John 20:31; 1 John 5:11</a:t>
            </a:r>
          </a:p>
          <a:p>
            <a:pPr lvl="2"/>
            <a:endParaRPr lang="en-US" dirty="0"/>
          </a:p>
          <a:p>
            <a:pPr marL="0" indent="0" algn="just">
              <a:buNone/>
            </a:pPr>
            <a:r>
              <a:rPr lang="en-US" b="1" i="1" dirty="0" smtClean="0"/>
              <a:t>“Jesus </a:t>
            </a:r>
            <a:r>
              <a:rPr lang="en-US" b="1" i="1" dirty="0"/>
              <a:t>said to him, "I am the way, the truth, and the life. No one comes to the Father except through </a:t>
            </a:r>
            <a:r>
              <a:rPr lang="en-US" b="1" i="1" dirty="0" smtClean="0"/>
              <a:t>Me” </a:t>
            </a:r>
            <a:r>
              <a:rPr lang="en-US" dirty="0" smtClean="0"/>
              <a:t>- John 14:6</a:t>
            </a:r>
          </a:p>
          <a:p>
            <a:pPr lvl="3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FD20AE-CD9F-4017-9DBE-3F85155F023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76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434</TotalTime>
  <Words>1612</Words>
  <Application>Microsoft Office PowerPoint</Application>
  <PresentationFormat>On-screen Show (4:3)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The “I Am”s of Christ</vt:lpstr>
      <vt:lpstr>John 8:51-58</vt:lpstr>
      <vt:lpstr>Introduction</vt:lpstr>
      <vt:lpstr>“the bread of life” John 6:35, 48, 51</vt:lpstr>
      <vt:lpstr>“the light of the world” John 8:12</vt:lpstr>
      <vt:lpstr>“the door of the sheep” John 10:7, 9</vt:lpstr>
      <vt:lpstr>“the good shepherd” John 10:11, 14</vt:lpstr>
      <vt:lpstr>“the resurrection, and the life” John 11:25</vt:lpstr>
      <vt:lpstr>“the way, the truth, and the life” - John 14:6</vt:lpstr>
      <vt:lpstr>“the vine”  John 15: 1, 5</vt:lpstr>
      <vt:lpstr>Conclusion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“I am’s” of Christ</dc:title>
  <dc:creator>Tommy G. McClure</dc:creator>
  <cp:lastModifiedBy>Fair Park</cp:lastModifiedBy>
  <cp:revision>72</cp:revision>
  <dcterms:created xsi:type="dcterms:W3CDTF">2013-08-31T22:28:54Z</dcterms:created>
  <dcterms:modified xsi:type="dcterms:W3CDTF">2016-09-04T22:04:27Z</dcterms:modified>
</cp:coreProperties>
</file>