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326" y="90"/>
      </p:cViewPr>
      <p:guideLst>
        <p:guide orient="horz" pos="2160"/>
        <p:guide pos="2880"/>
      </p:guideLst>
    </p:cSldViewPr>
  </p:slideViewPr>
  <p:notesTextViewPr>
    <p:cViewPr>
      <p:scale>
        <a:sx n="100" d="100"/>
        <a:sy n="100" d="100"/>
      </p:scale>
      <p:origin x="0" y="0"/>
    </p:cViewPr>
  </p:notesTextViewPr>
  <p:sorterViewPr>
    <p:cViewPr>
      <p:scale>
        <a:sx n="1" d="2"/>
        <a:sy n="1" d="2"/>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5CA5E1E0-100C-4F8C-BF9E-EF481B803AAB}" type="datetimeFigureOut">
              <a:rPr lang="en-US" smtClean="0"/>
              <a:pPr/>
              <a:t>12/22/2018</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17315276-4E6E-498B-B607-DDFC9DD32425}" type="slidenum">
              <a:rPr lang="en-US" smtClean="0"/>
              <a:pPr/>
              <a:t>‹#›</a:t>
            </a:fld>
            <a:endParaRPr lang="en-US"/>
          </a:p>
        </p:txBody>
      </p:sp>
    </p:spTree>
    <p:extLst>
      <p:ext uri="{BB962C8B-B14F-4D97-AF65-F5344CB8AC3E}">
        <p14:creationId xmlns:p14="http://schemas.microsoft.com/office/powerpoint/2010/main" val="202842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315276-4E6E-498B-B607-DDFC9DD32425}" type="slidenum">
              <a:rPr lang="en-US" smtClean="0"/>
              <a:pPr/>
              <a:t>1</a:t>
            </a:fld>
            <a:endParaRPr lang="en-US"/>
          </a:p>
        </p:txBody>
      </p:sp>
    </p:spTree>
    <p:extLst>
      <p:ext uri="{BB962C8B-B14F-4D97-AF65-F5344CB8AC3E}">
        <p14:creationId xmlns:p14="http://schemas.microsoft.com/office/powerpoint/2010/main" val="2782897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10</a:t>
            </a:fld>
            <a:endParaRPr lang="en-US"/>
          </a:p>
        </p:txBody>
      </p:sp>
    </p:spTree>
    <p:extLst>
      <p:ext uri="{BB962C8B-B14F-4D97-AF65-F5344CB8AC3E}">
        <p14:creationId xmlns:p14="http://schemas.microsoft.com/office/powerpoint/2010/main" val="2182178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11</a:t>
            </a:fld>
            <a:endParaRPr lang="en-US"/>
          </a:p>
        </p:txBody>
      </p:sp>
    </p:spTree>
    <p:extLst>
      <p:ext uri="{BB962C8B-B14F-4D97-AF65-F5344CB8AC3E}">
        <p14:creationId xmlns:p14="http://schemas.microsoft.com/office/powerpoint/2010/main" val="363367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12</a:t>
            </a:fld>
            <a:endParaRPr lang="en-US"/>
          </a:p>
        </p:txBody>
      </p:sp>
    </p:spTree>
    <p:extLst>
      <p:ext uri="{BB962C8B-B14F-4D97-AF65-F5344CB8AC3E}">
        <p14:creationId xmlns:p14="http://schemas.microsoft.com/office/powerpoint/2010/main" val="2000432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13</a:t>
            </a:fld>
            <a:endParaRPr lang="en-US"/>
          </a:p>
        </p:txBody>
      </p:sp>
    </p:spTree>
    <p:extLst>
      <p:ext uri="{BB962C8B-B14F-4D97-AF65-F5344CB8AC3E}">
        <p14:creationId xmlns:p14="http://schemas.microsoft.com/office/powerpoint/2010/main" val="398716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14</a:t>
            </a:fld>
            <a:endParaRPr lang="en-US"/>
          </a:p>
        </p:txBody>
      </p:sp>
    </p:spTree>
    <p:extLst>
      <p:ext uri="{BB962C8B-B14F-4D97-AF65-F5344CB8AC3E}">
        <p14:creationId xmlns:p14="http://schemas.microsoft.com/office/powerpoint/2010/main" val="1434570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2</a:t>
            </a:fld>
            <a:endParaRPr lang="en-US"/>
          </a:p>
        </p:txBody>
      </p:sp>
    </p:spTree>
    <p:extLst>
      <p:ext uri="{BB962C8B-B14F-4D97-AF65-F5344CB8AC3E}">
        <p14:creationId xmlns:p14="http://schemas.microsoft.com/office/powerpoint/2010/main" val="398216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3</a:t>
            </a:fld>
            <a:endParaRPr lang="en-US"/>
          </a:p>
        </p:txBody>
      </p:sp>
    </p:spTree>
    <p:extLst>
      <p:ext uri="{BB962C8B-B14F-4D97-AF65-F5344CB8AC3E}">
        <p14:creationId xmlns:p14="http://schemas.microsoft.com/office/powerpoint/2010/main" val="3277716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4</a:t>
            </a:fld>
            <a:endParaRPr lang="en-US"/>
          </a:p>
        </p:txBody>
      </p:sp>
    </p:spTree>
    <p:extLst>
      <p:ext uri="{BB962C8B-B14F-4D97-AF65-F5344CB8AC3E}">
        <p14:creationId xmlns:p14="http://schemas.microsoft.com/office/powerpoint/2010/main" val="2612230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5</a:t>
            </a:fld>
            <a:endParaRPr lang="en-US"/>
          </a:p>
        </p:txBody>
      </p:sp>
    </p:spTree>
    <p:extLst>
      <p:ext uri="{BB962C8B-B14F-4D97-AF65-F5344CB8AC3E}">
        <p14:creationId xmlns:p14="http://schemas.microsoft.com/office/powerpoint/2010/main" val="1937014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6</a:t>
            </a:fld>
            <a:endParaRPr lang="en-US"/>
          </a:p>
        </p:txBody>
      </p:sp>
    </p:spTree>
    <p:extLst>
      <p:ext uri="{BB962C8B-B14F-4D97-AF65-F5344CB8AC3E}">
        <p14:creationId xmlns:p14="http://schemas.microsoft.com/office/powerpoint/2010/main" val="77927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7</a:t>
            </a:fld>
            <a:endParaRPr lang="en-US"/>
          </a:p>
        </p:txBody>
      </p:sp>
    </p:spTree>
    <p:extLst>
      <p:ext uri="{BB962C8B-B14F-4D97-AF65-F5344CB8AC3E}">
        <p14:creationId xmlns:p14="http://schemas.microsoft.com/office/powerpoint/2010/main" val="3123605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8</a:t>
            </a:fld>
            <a:endParaRPr lang="en-US"/>
          </a:p>
        </p:txBody>
      </p:sp>
    </p:spTree>
    <p:extLst>
      <p:ext uri="{BB962C8B-B14F-4D97-AF65-F5344CB8AC3E}">
        <p14:creationId xmlns:p14="http://schemas.microsoft.com/office/powerpoint/2010/main" val="314885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315276-4E6E-498B-B607-DDFC9DD32425}" type="slidenum">
              <a:rPr lang="en-US" smtClean="0"/>
              <a:pPr/>
              <a:t>9</a:t>
            </a:fld>
            <a:endParaRPr lang="en-US"/>
          </a:p>
        </p:txBody>
      </p:sp>
    </p:spTree>
    <p:extLst>
      <p:ext uri="{BB962C8B-B14F-4D97-AF65-F5344CB8AC3E}">
        <p14:creationId xmlns:p14="http://schemas.microsoft.com/office/powerpoint/2010/main" val="330824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A1B8D62-5202-47D9-B156-B2A31C39730A}" type="datetimeFigureOut">
              <a:rPr lang="en-US" smtClean="0"/>
              <a:pPr/>
              <a:t>12/22/2018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97A44-083D-480B-BCCE-EB61776092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A1B8D62-5202-47D9-B156-B2A31C39730A}" type="datetimeFigureOut">
              <a:rPr lang="en-US" smtClean="0"/>
              <a:pPr/>
              <a:t>12/22/2018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3897A44-083D-480B-BCCE-EB61776092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A1B8D62-5202-47D9-B156-B2A31C39730A}" type="datetimeFigureOut">
              <a:rPr lang="en-US" smtClean="0"/>
              <a:pPr/>
              <a:t>12/22/2018</a:t>
            </a:fld>
            <a:endParaRPr lang="en-US"/>
          </a:p>
        </p:txBody>
      </p:sp>
      <p:sp>
        <p:nvSpPr>
          <p:cNvPr id="10" name="Slide Number Placeholder 9"/>
          <p:cNvSpPr>
            <a:spLocks noGrp="1"/>
          </p:cNvSpPr>
          <p:nvPr>
            <p:ph type="sldNum" sz="quarter" idx="16"/>
          </p:nvPr>
        </p:nvSpPr>
        <p:spPr/>
        <p:txBody>
          <a:bodyPr rtlCol="0"/>
          <a:lstStyle/>
          <a:p>
            <a:fld id="{53897A44-083D-480B-BCCE-EB617760923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A1B8D62-5202-47D9-B156-B2A31C39730A}" type="datetimeFigureOut">
              <a:rPr lang="en-US" smtClean="0"/>
              <a:pPr/>
              <a:t>12/22/2018</a:t>
            </a:fld>
            <a:endParaRPr lang="en-US"/>
          </a:p>
        </p:txBody>
      </p:sp>
      <p:sp>
        <p:nvSpPr>
          <p:cNvPr id="12" name="Slide Number Placeholder 11"/>
          <p:cNvSpPr>
            <a:spLocks noGrp="1"/>
          </p:cNvSpPr>
          <p:nvPr>
            <p:ph type="sldNum" sz="quarter" idx="16"/>
          </p:nvPr>
        </p:nvSpPr>
        <p:spPr/>
        <p:txBody>
          <a:bodyPr rtlCol="0"/>
          <a:lstStyle/>
          <a:p>
            <a:fld id="{53897A44-083D-480B-BCCE-EB617760923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3897A44-083D-480B-BCCE-EB61776092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1B8D62-5202-47D9-B156-B2A31C39730A}"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3897A44-083D-480B-BCCE-EB617760923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A1B8D62-5202-47D9-B156-B2A31C39730A}" type="datetimeFigureOut">
              <a:rPr lang="en-US" smtClean="0"/>
              <a:pPr/>
              <a:t>12/22/2018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3897A44-083D-480B-BCCE-EB617760923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A1B8D62-5202-47D9-B156-B2A31C39730A}" type="datetimeFigureOut">
              <a:rPr lang="en-US" smtClean="0"/>
              <a:pPr/>
              <a:t>12/22/2018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897A44-083D-480B-BCCE-EB61776092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8638"/>
            <a:ext cx="8839200" cy="6025717"/>
          </a:xfrm>
          <a:solidFill>
            <a:schemeClr val="tx1"/>
          </a:solidFill>
        </p:spPr>
        <p:txBody>
          <a:bodyPr>
            <a:normAutofit/>
          </a:bodyPr>
          <a:lstStyle/>
          <a:p>
            <a:r>
              <a:rPr lang="en-US" sz="3200" b="1" u="sng" dirty="0" smtClean="0">
                <a:solidFill>
                  <a:schemeClr val="bg1"/>
                </a:solidFill>
              </a:rPr>
              <a:t>2 Timothy 2: 15 </a:t>
            </a:r>
            <a:r>
              <a:rPr lang="en-US" sz="3200" dirty="0" smtClean="0">
                <a:solidFill>
                  <a:schemeClr val="bg1"/>
                </a:solidFill>
              </a:rPr>
              <a:t>– “Study to show thyself approved unto God, a workman that needed not to be ashamed, rightly dividing the word of truth.”</a:t>
            </a:r>
            <a:br>
              <a:rPr lang="en-US" sz="3200" dirty="0" smtClean="0">
                <a:solidFill>
                  <a:schemeClr val="bg1"/>
                </a:solidFill>
              </a:rPr>
            </a:br>
            <a:r>
              <a:rPr lang="en-US" sz="3200" b="1" u="sng" dirty="0" smtClean="0">
                <a:solidFill>
                  <a:schemeClr val="bg1"/>
                </a:solidFill>
              </a:rPr>
              <a:t>Matthew 5: 6 </a:t>
            </a:r>
            <a:r>
              <a:rPr lang="en-US" sz="3200" dirty="0" smtClean="0">
                <a:solidFill>
                  <a:schemeClr val="bg1"/>
                </a:solidFill>
              </a:rPr>
              <a:t>– “Blessed are they which do hunger and thirst after righteousness, for they shall be filled.”</a:t>
            </a:r>
            <a:br>
              <a:rPr lang="en-US" sz="3200" dirty="0" smtClean="0">
                <a:solidFill>
                  <a:schemeClr val="bg1"/>
                </a:solidFill>
              </a:rPr>
            </a:br>
            <a:r>
              <a:rPr lang="en-US" sz="3200" b="1" u="sng" dirty="0" smtClean="0">
                <a:solidFill>
                  <a:schemeClr val="bg1"/>
                </a:solidFill>
              </a:rPr>
              <a:t>2 Timothy 3: 16 </a:t>
            </a:r>
            <a:r>
              <a:rPr lang="en-US" sz="3200" dirty="0" smtClean="0">
                <a:solidFill>
                  <a:schemeClr val="bg1"/>
                </a:solidFill>
              </a:rPr>
              <a:t>– “All scripture is given by the inspiration of god, and is profitable for doctrine, for correction, for instruction in righteousness.”</a:t>
            </a:r>
            <a:endParaRPr lang="en-US" sz="3200" dirty="0">
              <a:solidFill>
                <a:schemeClr val="bg1"/>
              </a:solidFill>
            </a:endParaRPr>
          </a:p>
        </p:txBody>
      </p:sp>
      <p:sp>
        <p:nvSpPr>
          <p:cNvPr id="3" name="Subtitle 2"/>
          <p:cNvSpPr>
            <a:spLocks noGrp="1"/>
          </p:cNvSpPr>
          <p:nvPr>
            <p:ph type="subTitle" idx="1"/>
          </p:nvPr>
        </p:nvSpPr>
        <p:spPr>
          <a:xfrm>
            <a:off x="2362200" y="6050036"/>
            <a:ext cx="6781800" cy="807963"/>
          </a:xfrm>
          <a:solidFill>
            <a:schemeClr val="tx1"/>
          </a:solidFill>
        </p:spPr>
        <p:style>
          <a:lnRef idx="2">
            <a:schemeClr val="dk1"/>
          </a:lnRef>
          <a:fillRef idx="1">
            <a:schemeClr val="lt1"/>
          </a:fillRef>
          <a:effectRef idx="0">
            <a:schemeClr val="dk1"/>
          </a:effectRef>
          <a:fontRef idx="minor">
            <a:schemeClr val="dk1"/>
          </a:fontRef>
        </p:style>
        <p:txBody>
          <a:bodyPr>
            <a:noAutofit/>
          </a:bodyPr>
          <a:lstStyle/>
          <a:p>
            <a:r>
              <a:rPr lang="en-US" sz="4000" b="1" dirty="0" smtClean="0">
                <a:solidFill>
                  <a:schemeClr val="bg1"/>
                </a:solidFill>
              </a:rPr>
              <a:t>The Bible Is The Word of God</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t>Value of God’s Word</a:t>
            </a:r>
            <a:endParaRPr lang="en-US" sz="5000" b="1" dirty="0"/>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dirty="0" smtClean="0"/>
              <a:t> The Word Moves Us to </a:t>
            </a:r>
            <a:r>
              <a:rPr lang="en-US" sz="3600" u="sng" dirty="0" smtClean="0"/>
              <a:t>Action</a:t>
            </a:r>
          </a:p>
          <a:p>
            <a:pPr>
              <a:buNone/>
            </a:pPr>
            <a:endParaRPr lang="en-US" sz="1200" dirty="0" smtClean="0"/>
          </a:p>
          <a:p>
            <a:pPr lvl="1">
              <a:buFont typeface="Wingdings" pitchFamily="2" charset="2"/>
              <a:buChar char="§"/>
            </a:pPr>
            <a:r>
              <a:rPr lang="en-US" sz="3400" dirty="0" smtClean="0"/>
              <a:t>After we receive the word, James tells us that we are to be doers of that word</a:t>
            </a:r>
          </a:p>
          <a:p>
            <a:pPr lvl="1">
              <a:buNone/>
            </a:pPr>
            <a:endParaRPr lang="en-US" sz="800" dirty="0" smtClean="0"/>
          </a:p>
          <a:p>
            <a:pPr lvl="1">
              <a:buFont typeface="Wingdings" pitchFamily="2" charset="2"/>
              <a:buChar char="§"/>
            </a:pPr>
            <a:r>
              <a:rPr lang="en-US" sz="3400" dirty="0" smtClean="0"/>
              <a:t>It’s one thing to receive instruction</a:t>
            </a:r>
          </a:p>
          <a:p>
            <a:pPr lvl="1">
              <a:buNone/>
            </a:pPr>
            <a:endParaRPr lang="en-US" sz="800" dirty="0" smtClean="0"/>
          </a:p>
          <a:p>
            <a:pPr lvl="1">
              <a:buFont typeface="Wingdings" pitchFamily="2" charset="2"/>
              <a:buChar char="§"/>
            </a:pPr>
            <a:r>
              <a:rPr lang="en-US" sz="3400" dirty="0" smtClean="0"/>
              <a:t>It’s another thing to take what we receive and put it into action</a:t>
            </a:r>
          </a:p>
          <a:p>
            <a:pPr lvl="1">
              <a:buNone/>
            </a:pPr>
            <a:endParaRPr lang="en-US" sz="800" dirty="0" smtClean="0"/>
          </a:p>
          <a:p>
            <a:pPr lvl="1">
              <a:buFont typeface="Wingdings" pitchFamily="2" charset="2"/>
              <a:buChar char="§"/>
            </a:pPr>
            <a:r>
              <a:rPr lang="en-US" sz="3400" dirty="0" smtClean="0"/>
              <a:t>That means we truly believe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t> The Word Moves Us to Action</a:t>
            </a:r>
          </a:p>
          <a:p>
            <a:pPr>
              <a:buNone/>
            </a:pPr>
            <a:endParaRPr lang="en-US" sz="1200" dirty="0" smtClean="0"/>
          </a:p>
          <a:p>
            <a:pPr lvl="1">
              <a:buFont typeface="Wingdings" pitchFamily="2" charset="2"/>
              <a:buChar char="§"/>
            </a:pPr>
            <a:r>
              <a:rPr lang="en-US" sz="3400" dirty="0" smtClean="0"/>
              <a:t>James later says in 2:17 that faith (</a:t>
            </a:r>
            <a:r>
              <a:rPr lang="en-US" sz="3400" u="sng" dirty="0" smtClean="0"/>
              <a:t>belief</a:t>
            </a:r>
            <a:r>
              <a:rPr lang="en-US" sz="3400" dirty="0" smtClean="0"/>
              <a:t>) without works (</a:t>
            </a:r>
            <a:r>
              <a:rPr lang="en-US" sz="3400" u="sng" dirty="0" smtClean="0"/>
              <a:t>action</a:t>
            </a:r>
            <a:r>
              <a:rPr lang="en-US" sz="3400" dirty="0" smtClean="0"/>
              <a:t>) is </a:t>
            </a:r>
            <a:r>
              <a:rPr lang="en-US" sz="3400" u="sng" dirty="0" smtClean="0"/>
              <a:t>dead</a:t>
            </a:r>
          </a:p>
          <a:p>
            <a:pPr lvl="1">
              <a:buNone/>
            </a:pPr>
            <a:endParaRPr lang="en-US" sz="800" dirty="0" smtClean="0"/>
          </a:p>
          <a:p>
            <a:pPr lvl="1">
              <a:buFont typeface="Wingdings" pitchFamily="2" charset="2"/>
              <a:buChar char="§"/>
            </a:pPr>
            <a:r>
              <a:rPr lang="en-US" sz="3400" dirty="0" smtClean="0"/>
              <a:t>The Christian life is one that is a life of action (I Cor. 15:58)</a:t>
            </a:r>
          </a:p>
          <a:p>
            <a:pPr lvl="1">
              <a:buNone/>
            </a:pPr>
            <a:endParaRPr lang="en-US" sz="800" dirty="0" smtClean="0"/>
          </a:p>
          <a:p>
            <a:pPr lvl="1">
              <a:buFont typeface="Wingdings" pitchFamily="2" charset="2"/>
              <a:buChar char="§"/>
            </a:pPr>
            <a:r>
              <a:rPr lang="en-US" sz="3400" dirty="0" smtClean="0"/>
              <a:t>We are created in Him for </a:t>
            </a:r>
            <a:r>
              <a:rPr lang="en-US" sz="3400" u="sng" dirty="0" smtClean="0"/>
              <a:t>good</a:t>
            </a:r>
            <a:r>
              <a:rPr lang="en-US" sz="3400" dirty="0" smtClean="0"/>
              <a:t> </a:t>
            </a:r>
            <a:r>
              <a:rPr lang="en-US" sz="3400" u="sng" dirty="0" smtClean="0"/>
              <a:t>works</a:t>
            </a:r>
            <a:r>
              <a:rPr lang="en-US" sz="3400" dirty="0" smtClean="0"/>
              <a:t> (Eph. 2:10)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t> The Word Moves Us to Action</a:t>
            </a:r>
          </a:p>
          <a:p>
            <a:pPr>
              <a:buNone/>
            </a:pPr>
            <a:endParaRPr lang="en-US" sz="1200" dirty="0" smtClean="0"/>
          </a:p>
          <a:p>
            <a:pPr lvl="1">
              <a:buFont typeface="Wingdings" pitchFamily="2" charset="2"/>
              <a:buChar char="§"/>
            </a:pPr>
            <a:r>
              <a:rPr lang="en-US" sz="3400" dirty="0" smtClean="0"/>
              <a:t>Paul reminds us to do good to all as we have </a:t>
            </a:r>
            <a:r>
              <a:rPr lang="en-US" sz="3400" u="sng" dirty="0" smtClean="0"/>
              <a:t>opportunity</a:t>
            </a:r>
            <a:r>
              <a:rPr lang="en-US" sz="3400" dirty="0" smtClean="0"/>
              <a:t> (Gal. 6:10)</a:t>
            </a:r>
          </a:p>
          <a:p>
            <a:pPr lvl="1">
              <a:buNone/>
            </a:pPr>
            <a:endParaRPr lang="en-US" sz="800" dirty="0" smtClean="0"/>
          </a:p>
          <a:p>
            <a:pPr lvl="1">
              <a:buFont typeface="Wingdings" pitchFamily="2" charset="2"/>
              <a:buChar char="§"/>
            </a:pPr>
            <a:r>
              <a:rPr lang="en-US" sz="3400" dirty="0" smtClean="0"/>
              <a:t>Jesus told us that if we love Him that we will keep His </a:t>
            </a:r>
            <a:r>
              <a:rPr lang="en-US" sz="3400" u="sng" dirty="0" smtClean="0"/>
              <a:t>commandments</a:t>
            </a:r>
            <a:r>
              <a:rPr lang="en-US" sz="3400" dirty="0" smtClean="0"/>
              <a:t> (Jn. 14:15)</a:t>
            </a:r>
          </a:p>
          <a:p>
            <a:pPr lvl="1">
              <a:buNone/>
            </a:pPr>
            <a:endParaRPr lang="en-US" sz="800" dirty="0" smtClean="0"/>
          </a:p>
          <a:p>
            <a:pPr lvl="1">
              <a:buFont typeface="Wingdings" pitchFamily="2" charset="2"/>
              <a:buChar char="§"/>
            </a:pPr>
            <a:r>
              <a:rPr lang="en-US" sz="3400" dirty="0" smtClean="0"/>
              <a:t>When we read the word of God we can’t help but be moved to action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t>The Word Makes Us Better</a:t>
            </a:r>
          </a:p>
          <a:p>
            <a:pPr>
              <a:buNone/>
            </a:pPr>
            <a:endParaRPr lang="en-US" sz="1200" dirty="0" smtClean="0"/>
          </a:p>
          <a:p>
            <a:pPr lvl="1">
              <a:buFont typeface="Wingdings" pitchFamily="2" charset="2"/>
              <a:buChar char="§"/>
            </a:pPr>
            <a:r>
              <a:rPr lang="en-US" sz="3400" dirty="0" smtClean="0"/>
              <a:t>When we stand in front of a mirror, we should always walk away better</a:t>
            </a:r>
          </a:p>
          <a:p>
            <a:pPr lvl="1">
              <a:buNone/>
            </a:pPr>
            <a:endParaRPr lang="en-US" sz="800" dirty="0" smtClean="0"/>
          </a:p>
          <a:p>
            <a:pPr lvl="1">
              <a:buFont typeface="Wingdings" pitchFamily="2" charset="2"/>
              <a:buChar char="§"/>
            </a:pPr>
            <a:r>
              <a:rPr lang="en-US" sz="3400" dirty="0" smtClean="0"/>
              <a:t>An </a:t>
            </a:r>
            <a:r>
              <a:rPr lang="en-US" sz="3400" u="sng" dirty="0" smtClean="0"/>
              <a:t>honest</a:t>
            </a:r>
            <a:r>
              <a:rPr lang="en-US" sz="3400" dirty="0" smtClean="0"/>
              <a:t> look into God’s word should help us see where we may be </a:t>
            </a:r>
            <a:r>
              <a:rPr lang="en-US" sz="3400" u="sng" dirty="0" smtClean="0"/>
              <a:t>lacking.</a:t>
            </a:r>
          </a:p>
          <a:p>
            <a:pPr lvl="1" algn="ctr">
              <a:buFont typeface="Wingdings" pitchFamily="2" charset="2"/>
              <a:buChar char="§"/>
            </a:pPr>
            <a:r>
              <a:rPr lang="en-US" sz="4400" b="1" dirty="0" smtClean="0">
                <a:solidFill>
                  <a:srgbClr val="FF0000"/>
                </a:solidFill>
              </a:rPr>
              <a:t>The Good versus The Bad</a:t>
            </a:r>
          </a:p>
          <a:p>
            <a:pPr lvl="1">
              <a:buNone/>
            </a:pPr>
            <a:endParaRPr lang="en-US" sz="800" dirty="0" smtClean="0"/>
          </a:p>
          <a:p>
            <a:pPr marL="365760" lvl="1" indent="0">
              <a:buNone/>
            </a:pPr>
            <a:endParaRPr lang="en-US"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t> The Word Makes Us Better</a:t>
            </a:r>
          </a:p>
          <a:p>
            <a:pPr>
              <a:buNone/>
            </a:pPr>
            <a:endParaRPr lang="en-US" sz="1200" dirty="0" smtClean="0"/>
          </a:p>
          <a:p>
            <a:pPr lvl="1">
              <a:buFont typeface="Wingdings" pitchFamily="2" charset="2"/>
              <a:buChar char="§"/>
            </a:pPr>
            <a:r>
              <a:rPr lang="en-US" sz="3400" dirty="0" smtClean="0"/>
              <a:t>It’s why Paul told us to examine ourselves (II Cor. 13:5)</a:t>
            </a:r>
          </a:p>
          <a:p>
            <a:pPr lvl="1">
              <a:buNone/>
            </a:pPr>
            <a:endParaRPr lang="en-US" sz="800" dirty="0" smtClean="0"/>
          </a:p>
          <a:p>
            <a:pPr lvl="1">
              <a:buFont typeface="Wingdings" pitchFamily="2" charset="2"/>
              <a:buChar char="§"/>
            </a:pPr>
            <a:r>
              <a:rPr lang="en-US" sz="3400" dirty="0" smtClean="0"/>
              <a:t>A good self examination will reveal our </a:t>
            </a:r>
            <a:r>
              <a:rPr lang="en-US" sz="3400" u="sng" dirty="0" smtClean="0"/>
              <a:t>weaknesses</a:t>
            </a:r>
            <a:r>
              <a:rPr lang="en-US" sz="3400" dirty="0" smtClean="0"/>
              <a:t> and help us to build upon our </a:t>
            </a:r>
            <a:r>
              <a:rPr lang="en-US" sz="3400" u="sng" dirty="0" smtClean="0"/>
              <a:t>foundation</a:t>
            </a:r>
            <a:r>
              <a:rPr lang="en-US" sz="3400" dirty="0" smtClean="0"/>
              <a:t> of faith</a:t>
            </a:r>
          </a:p>
          <a:p>
            <a:pPr lvl="1">
              <a:buNone/>
            </a:pPr>
            <a:endParaRPr lang="en-US" sz="800" dirty="0" smtClean="0"/>
          </a:p>
          <a:p>
            <a:pPr lvl="1">
              <a:buFont typeface="Wingdings" pitchFamily="2" charset="2"/>
              <a:buChar char="§"/>
            </a:pPr>
            <a:r>
              <a:rPr lang="en-US" sz="3400" dirty="0" smtClean="0"/>
              <a:t>Ex. Christian </a:t>
            </a:r>
            <a:r>
              <a:rPr lang="en-US" sz="3400" u="sng" dirty="0" smtClean="0"/>
              <a:t>Graces</a:t>
            </a:r>
            <a:r>
              <a:rPr lang="en-US" sz="3400" dirty="0" smtClean="0"/>
              <a:t> (II Pet. 1:5-7)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pPr algn="ctr"/>
            <a:r>
              <a:rPr lang="en-US" dirty="0" smtClean="0"/>
              <a:t>What Must I Do To Be Saved!!!!!</a:t>
            </a:r>
            <a:endParaRPr lang="en-US" dirty="0"/>
          </a:p>
        </p:txBody>
      </p:sp>
      <p:sp>
        <p:nvSpPr>
          <p:cNvPr id="3" name="Content Placeholder 2"/>
          <p:cNvSpPr>
            <a:spLocks noGrp="1"/>
          </p:cNvSpPr>
          <p:nvPr>
            <p:ph sz="quarter" idx="1"/>
          </p:nvPr>
        </p:nvSpPr>
        <p:spPr>
          <a:xfrm>
            <a:off x="612648" y="1600200"/>
            <a:ext cx="8153400" cy="4953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0" indent="0">
              <a:buNone/>
            </a:pPr>
            <a:r>
              <a:rPr lang="en-US" b="1" u="sng" dirty="0"/>
              <a:t>Hear The Gospel – Romans 10: 17                                                                                                              </a:t>
            </a:r>
            <a:r>
              <a:rPr lang="en-US" dirty="0"/>
              <a:t>“Faith Comes by hearing and hearing by the word of God.”</a:t>
            </a:r>
          </a:p>
          <a:p>
            <a:pPr marL="0" indent="0">
              <a:buNone/>
            </a:pPr>
            <a:r>
              <a:rPr lang="en-US" b="1" u="sng" dirty="0"/>
              <a:t>Believe The Gospel – Mark 16: 16                                                                               </a:t>
            </a:r>
          </a:p>
          <a:p>
            <a:pPr marL="0" indent="0">
              <a:buNone/>
            </a:pPr>
            <a:r>
              <a:rPr lang="en-US" dirty="0"/>
              <a:t> “   He that believeth and is baptized shall be saved, and he that believeth not shall be damned.”</a:t>
            </a:r>
          </a:p>
          <a:p>
            <a:pPr marL="0" indent="0">
              <a:buNone/>
            </a:pPr>
            <a:r>
              <a:rPr lang="en-US" b="1" u="sng" dirty="0"/>
              <a:t>Repent of Sins – Luke 13: 3</a:t>
            </a:r>
            <a:r>
              <a:rPr lang="en-US" dirty="0"/>
              <a:t>                                                                                                                      “Repent or You will Perish”</a:t>
            </a:r>
          </a:p>
          <a:p>
            <a:pPr marL="0" indent="0">
              <a:buNone/>
            </a:pPr>
            <a:r>
              <a:rPr lang="en-US" b="1" u="sng" dirty="0"/>
              <a:t>Confess Christ – Romans 10: 9-10                                                                                                               </a:t>
            </a:r>
            <a:r>
              <a:rPr lang="en-US" dirty="0"/>
              <a:t>“That if thou shalt confess with thy mouth the Lord Jesus, and shalt believe in thine heart that God raised him from the dead, thou shall be saved.  For with the heart man believeth unto righteous; and with the mouth confession is made unto salvation.”</a:t>
            </a:r>
          </a:p>
          <a:p>
            <a:pPr marL="0" indent="0">
              <a:buNone/>
            </a:pPr>
            <a:r>
              <a:rPr lang="en-US" b="1" u="sng" dirty="0"/>
              <a:t>Be Baptized – Acts 2: 38                                                                                          </a:t>
            </a:r>
          </a:p>
          <a:p>
            <a:pPr marL="0" indent="0">
              <a:buNone/>
            </a:pPr>
            <a:r>
              <a:rPr lang="en-US" dirty="0"/>
              <a:t> “Repent and be baptized everyone of you in the name of Jesus Christ for the remission of sins, and you shall receive the gift of the Holy Spirit.”</a:t>
            </a:r>
          </a:p>
        </p:txBody>
      </p:sp>
    </p:spTree>
    <p:extLst>
      <p:ext uri="{BB962C8B-B14F-4D97-AF65-F5344CB8AC3E}">
        <p14:creationId xmlns:p14="http://schemas.microsoft.com/office/powerpoint/2010/main" val="402359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tx1"/>
                </a:solidFill>
              </a:rPr>
              <a:t>The Bible Is The Book Of All Ages</a:t>
            </a:r>
            <a:endParaRPr lang="en-US" sz="4800" b="1" dirty="0">
              <a:solidFill>
                <a:schemeClr val="tx1"/>
              </a:solidFill>
            </a:endParaRPr>
          </a:p>
        </p:txBody>
      </p:sp>
      <p:sp>
        <p:nvSpPr>
          <p:cNvPr id="3" name="Content Placeholder 2"/>
          <p:cNvSpPr>
            <a:spLocks noGrp="1"/>
          </p:cNvSpPr>
          <p:nvPr>
            <p:ph sz="quarter" idx="1"/>
          </p:nvPr>
        </p:nvSpPr>
        <p:spPr>
          <a:xfrm>
            <a:off x="612648" y="1600200"/>
            <a:ext cx="8153400" cy="4876800"/>
          </a:xfrm>
        </p:spPr>
        <p:txBody>
          <a:bodyPr>
            <a:normAutofit/>
          </a:bodyPr>
          <a:lstStyle/>
          <a:p>
            <a:r>
              <a:rPr lang="en-US" sz="3600" dirty="0" smtClean="0"/>
              <a:t>The Word of God – Ephesians 6: 17</a:t>
            </a:r>
          </a:p>
          <a:p>
            <a:pPr marL="0" indent="0">
              <a:buNone/>
            </a:pPr>
            <a:r>
              <a:rPr lang="en-US" sz="1800" dirty="0" smtClean="0"/>
              <a:t>“And take the helmet of salvation, and the sword of the Spirit, which is the word of God.”</a:t>
            </a:r>
          </a:p>
          <a:p>
            <a:pPr>
              <a:buNone/>
            </a:pPr>
            <a:endParaRPr lang="en-US" sz="1200" dirty="0" smtClean="0"/>
          </a:p>
          <a:p>
            <a:r>
              <a:rPr lang="en-US" sz="3600" dirty="0" smtClean="0"/>
              <a:t>The Oracles of God – 1 Peter 4: 11</a:t>
            </a:r>
          </a:p>
          <a:p>
            <a:pPr marL="0" indent="0">
              <a:buNone/>
            </a:pPr>
            <a:r>
              <a:rPr lang="en-US" sz="1800" dirty="0" smtClean="0"/>
              <a:t>“If any man speak, let him speak as the oracles of God; if any man minister, let him do it as of the ability which God </a:t>
            </a:r>
            <a:r>
              <a:rPr lang="en-US" sz="1800" dirty="0" err="1" smtClean="0"/>
              <a:t>giveth</a:t>
            </a:r>
            <a:r>
              <a:rPr lang="en-US" sz="1800" dirty="0" smtClean="0"/>
              <a:t>:  that God in all things may be glorified through Jesus Christ, to whom be praise and dominion for ever and ever.  Amen”</a:t>
            </a:r>
          </a:p>
          <a:p>
            <a:pPr>
              <a:buNone/>
            </a:pPr>
            <a:endParaRPr lang="en-US" sz="1200" dirty="0" smtClean="0"/>
          </a:p>
          <a:p>
            <a:r>
              <a:rPr lang="en-US" sz="3600" dirty="0"/>
              <a:t> </a:t>
            </a:r>
            <a:r>
              <a:rPr lang="en-US" sz="3600" dirty="0" smtClean="0"/>
              <a:t>The Word of Truth – John 17: 17</a:t>
            </a:r>
          </a:p>
          <a:p>
            <a:pPr marL="0" indent="0">
              <a:buNone/>
            </a:pPr>
            <a:r>
              <a:rPr lang="en-US" sz="1800" dirty="0" smtClean="0"/>
              <a:t>“Sanctify them through thy word; thy word is truth”</a:t>
            </a:r>
          </a:p>
          <a:p>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normAutofit fontScale="90000"/>
          </a:bodyPr>
          <a:lstStyle/>
          <a:p>
            <a:pPr algn="ctr"/>
            <a:r>
              <a:rPr lang="en-US" sz="4000" b="1" dirty="0" smtClean="0">
                <a:solidFill>
                  <a:schemeClr val="tx1"/>
                </a:solidFill>
              </a:rPr>
              <a:t>Some Important Facts About The Bible</a:t>
            </a:r>
            <a:endParaRPr lang="en-US" sz="4000" b="1" dirty="0">
              <a:solidFill>
                <a:schemeClr val="tx1"/>
              </a:solidFill>
            </a:endParaRPr>
          </a:p>
        </p:txBody>
      </p:sp>
      <p:sp>
        <p:nvSpPr>
          <p:cNvPr id="3" name="Content Placeholder 2"/>
          <p:cNvSpPr>
            <a:spLocks noGrp="1"/>
          </p:cNvSpPr>
          <p:nvPr>
            <p:ph sz="quarter" idx="1"/>
          </p:nvPr>
        </p:nvSpPr>
        <p:spPr>
          <a:xfrm>
            <a:off x="612648" y="1524000"/>
            <a:ext cx="8153400" cy="5105400"/>
          </a:xfrm>
        </p:spPr>
        <p:style>
          <a:lnRef idx="2">
            <a:schemeClr val="dk1"/>
          </a:lnRef>
          <a:fillRef idx="1">
            <a:schemeClr val="lt1"/>
          </a:fillRef>
          <a:effectRef idx="0">
            <a:schemeClr val="dk1"/>
          </a:effectRef>
          <a:fontRef idx="minor">
            <a:schemeClr val="dk1"/>
          </a:fontRef>
        </p:style>
        <p:txBody>
          <a:bodyPr>
            <a:normAutofit/>
          </a:bodyPr>
          <a:lstStyle/>
          <a:p>
            <a:pPr>
              <a:buFont typeface="Arial" panose="020B0604020202020204" pitchFamily="34" charset="0"/>
              <a:buChar char="•"/>
            </a:pPr>
            <a:r>
              <a:rPr lang="en-US" sz="3600" b="1" dirty="0" smtClean="0"/>
              <a:t>The Bible Contains 66 Books </a:t>
            </a:r>
            <a:r>
              <a:rPr lang="en-US" sz="3600" dirty="0" smtClean="0"/>
              <a:t>(</a:t>
            </a:r>
            <a:r>
              <a:rPr lang="en-US" sz="3600" b="1" u="sng" dirty="0" smtClean="0">
                <a:solidFill>
                  <a:srgbClr val="FF0000"/>
                </a:solidFill>
              </a:rPr>
              <a:t>39 Books </a:t>
            </a:r>
            <a:r>
              <a:rPr lang="en-US" sz="3600" dirty="0" smtClean="0"/>
              <a:t>In The Old Testament, </a:t>
            </a:r>
            <a:r>
              <a:rPr lang="en-US" sz="3600" b="1" dirty="0" smtClean="0">
                <a:solidFill>
                  <a:srgbClr val="FF0000"/>
                </a:solidFill>
              </a:rPr>
              <a:t>27 Books </a:t>
            </a:r>
            <a:r>
              <a:rPr lang="en-US" sz="3600" dirty="0" smtClean="0"/>
              <a:t>In The New Testament.</a:t>
            </a:r>
          </a:p>
          <a:p>
            <a:pPr>
              <a:buFont typeface="Arial" panose="020B0604020202020204" pitchFamily="34" charset="0"/>
              <a:buChar char="•"/>
            </a:pPr>
            <a:r>
              <a:rPr lang="en-US" sz="2400" dirty="0" smtClean="0"/>
              <a:t>1, 189 Chapters, 31, 102 Verses, 773,746 Words</a:t>
            </a:r>
          </a:p>
          <a:p>
            <a:pPr>
              <a:buFont typeface="Arial" panose="020B0604020202020204" pitchFamily="34" charset="0"/>
              <a:buChar char="•"/>
            </a:pPr>
            <a:r>
              <a:rPr lang="en-US" sz="2400" dirty="0" smtClean="0"/>
              <a:t>The Shortest Verse in the Bible is John 11:35 – “Jesus Wept”</a:t>
            </a:r>
          </a:p>
          <a:p>
            <a:pPr>
              <a:buFont typeface="Arial" panose="020B0604020202020204" pitchFamily="34" charset="0"/>
              <a:buChar char="•"/>
            </a:pPr>
            <a:r>
              <a:rPr lang="en-US" sz="2400" dirty="0" smtClean="0"/>
              <a:t>The Longest Book in the Bible is Book of Psalm with 150 Chapters.</a:t>
            </a:r>
          </a:p>
          <a:p>
            <a:pPr>
              <a:buFont typeface="Arial" panose="020B0604020202020204" pitchFamily="34" charset="0"/>
              <a:buChar char="•"/>
            </a:pPr>
            <a:r>
              <a:rPr lang="en-US" sz="2400" dirty="0" smtClean="0"/>
              <a:t>Five Books in the Bible contain only one chapter:</a:t>
            </a:r>
          </a:p>
          <a:p>
            <a:pPr marL="0" indent="0">
              <a:buNone/>
            </a:pPr>
            <a:r>
              <a:rPr lang="en-US" sz="2400" dirty="0" smtClean="0"/>
              <a:t>          Obadiah                       Philemon          2 John</a:t>
            </a:r>
          </a:p>
          <a:p>
            <a:pPr marL="0" indent="0" algn="just">
              <a:buNone/>
            </a:pPr>
            <a:r>
              <a:rPr lang="en-US" sz="2400" dirty="0"/>
              <a:t> </a:t>
            </a:r>
            <a:r>
              <a:rPr lang="en-US" sz="2400" dirty="0" smtClean="0"/>
              <a:t>         3 John                           Jude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smtClean="0">
                <a:solidFill>
                  <a:schemeClr val="tx1"/>
                </a:solidFill>
              </a:rPr>
              <a:t>The Bible Is Still One Book, The Word Of The Living God</a:t>
            </a:r>
            <a:r>
              <a:rPr lang="en-US" sz="3600" dirty="0" smtClean="0"/>
              <a:t>.</a:t>
            </a:r>
            <a:endParaRPr lang="en-US" sz="3600" dirty="0"/>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800" b="1" u="sng" dirty="0" smtClean="0"/>
              <a:t>Indestructible</a:t>
            </a:r>
            <a:r>
              <a:rPr lang="en-US" sz="3600" u="sng" dirty="0" smtClean="0"/>
              <a:t> – </a:t>
            </a:r>
            <a:r>
              <a:rPr lang="en-US" sz="2800" b="1" u="sng" dirty="0" smtClean="0"/>
              <a:t>Matthew 24: 35 </a:t>
            </a:r>
            <a:r>
              <a:rPr lang="en-US" sz="2000" dirty="0" smtClean="0"/>
              <a:t>“Heaven and Earth Shall Pass Away, But My Words Shall Not Pass Away.”</a:t>
            </a:r>
          </a:p>
          <a:p>
            <a:r>
              <a:rPr lang="en-US" sz="2800" b="1" u="sng" dirty="0" smtClean="0"/>
              <a:t>Incorruptible – 1 Peter 1: 23 </a:t>
            </a:r>
            <a:r>
              <a:rPr lang="en-US" sz="2000" dirty="0" smtClean="0"/>
              <a:t>“Being Born Again, Not Of Corruptible Seed, But Of Incorruptible, By The Word Of God, Which </a:t>
            </a:r>
            <a:r>
              <a:rPr lang="en-US" sz="2000" dirty="0" err="1" smtClean="0"/>
              <a:t>liveth</a:t>
            </a:r>
            <a:r>
              <a:rPr lang="en-US" sz="2000" dirty="0" smtClean="0"/>
              <a:t> And </a:t>
            </a:r>
            <a:r>
              <a:rPr lang="en-US" sz="2000" dirty="0" err="1" smtClean="0"/>
              <a:t>Abideth</a:t>
            </a:r>
            <a:r>
              <a:rPr lang="en-US" sz="2000" dirty="0" smtClean="0"/>
              <a:t> Forever.”</a:t>
            </a:r>
          </a:p>
          <a:p>
            <a:r>
              <a:rPr lang="en-US" sz="2800" b="1" u="sng" dirty="0" smtClean="0"/>
              <a:t>Indispensable – Matthew 4: 4 </a:t>
            </a:r>
            <a:r>
              <a:rPr lang="en-US" sz="2000" dirty="0" smtClean="0"/>
              <a:t>– “ It Is Written, Man Shall Not Live By Bread Alone, But By Every Word That </a:t>
            </a:r>
            <a:r>
              <a:rPr lang="en-US" sz="2000" dirty="0" err="1" smtClean="0"/>
              <a:t>Proceedeth</a:t>
            </a:r>
            <a:r>
              <a:rPr lang="en-US" sz="2000" dirty="0" smtClean="0"/>
              <a:t> Out Of The Mouth Of God.”</a:t>
            </a:r>
          </a:p>
          <a:p>
            <a:r>
              <a:rPr lang="en-US" sz="2800" b="1" u="sng" dirty="0" smtClean="0"/>
              <a:t>Infallible – Matthew 5: 18 </a:t>
            </a:r>
            <a:r>
              <a:rPr lang="en-US" sz="2000" dirty="0" smtClean="0"/>
              <a:t>– “For verily I say Unto You, Till Heaven and Earth Pass, One Jot or One Tittle Shall in No Wise Pass From The Law, Till All Be fulfilled.</a:t>
            </a: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4000" b="1" dirty="0" smtClean="0">
                <a:solidFill>
                  <a:schemeClr val="tx1"/>
                </a:solidFill>
              </a:rPr>
              <a:t>Division &amp; Contents Of The Bible</a:t>
            </a:r>
            <a:br>
              <a:rPr lang="en-US" sz="4000" b="1" dirty="0" smtClean="0">
                <a:solidFill>
                  <a:schemeClr val="tx1"/>
                </a:solidFill>
              </a:rPr>
            </a:br>
            <a:r>
              <a:rPr lang="en-US" sz="3100" b="1" dirty="0" smtClean="0">
                <a:solidFill>
                  <a:schemeClr val="tx1"/>
                </a:solidFill>
              </a:rPr>
              <a:t>Concerning The Two Major Divisions Of The Bible</a:t>
            </a:r>
            <a:endParaRPr lang="en-US" sz="31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2400" dirty="0" smtClean="0"/>
              <a:t>Rom</a:t>
            </a:r>
            <a:r>
              <a:rPr lang="en-US" sz="2400" b="1" u="sng" dirty="0" smtClean="0"/>
              <a:t>ans 15: 4 </a:t>
            </a:r>
            <a:r>
              <a:rPr lang="en-US" sz="2400" dirty="0" smtClean="0"/>
              <a:t>– “ For whatever things were </a:t>
            </a:r>
            <a:r>
              <a:rPr lang="en-US" sz="2400" b="1" dirty="0" smtClean="0">
                <a:solidFill>
                  <a:srgbClr val="FF0000"/>
                </a:solidFill>
              </a:rPr>
              <a:t>written before </a:t>
            </a:r>
            <a:r>
              <a:rPr lang="en-US" sz="2400" dirty="0" smtClean="0"/>
              <a:t>were written for our learning, that we through patience and comfort of the Scriptures might have hope.”</a:t>
            </a:r>
          </a:p>
          <a:p>
            <a:r>
              <a:rPr lang="en-US" sz="2400" b="1" u="sng" dirty="0" smtClean="0"/>
              <a:t>Hebrew 8: 6-7 </a:t>
            </a:r>
            <a:r>
              <a:rPr lang="en-US" sz="2400" dirty="0" smtClean="0"/>
              <a:t>- : But now he has obtained a more excellent ministry, inasmuch as He is also a </a:t>
            </a:r>
            <a:r>
              <a:rPr lang="en-US" sz="2400" b="1" dirty="0" smtClean="0">
                <a:solidFill>
                  <a:srgbClr val="FF0000"/>
                </a:solidFill>
              </a:rPr>
              <a:t>Mediator of a better </a:t>
            </a:r>
            <a:r>
              <a:rPr lang="en-US" sz="2400" b="1" dirty="0">
                <a:solidFill>
                  <a:srgbClr val="FF0000"/>
                </a:solidFill>
              </a:rPr>
              <a:t>C</a:t>
            </a:r>
            <a:r>
              <a:rPr lang="en-US" sz="2400" b="1" dirty="0" smtClean="0">
                <a:solidFill>
                  <a:srgbClr val="FF0000"/>
                </a:solidFill>
              </a:rPr>
              <a:t>ovenant</a:t>
            </a:r>
            <a:r>
              <a:rPr lang="en-US" sz="2400" dirty="0" smtClean="0"/>
              <a:t>, which was established on better promises.  (Jeremiah</a:t>
            </a:r>
            <a:r>
              <a:rPr lang="en-US" sz="2400" smtClean="0"/>
              <a:t>: 31: 31-34</a:t>
            </a:r>
            <a:r>
              <a:rPr lang="en-US" sz="2400" dirty="0" smtClean="0"/>
              <a:t>).  For if that </a:t>
            </a:r>
            <a:r>
              <a:rPr lang="en-US" sz="2400" b="1" dirty="0" smtClean="0">
                <a:solidFill>
                  <a:srgbClr val="FF0000"/>
                </a:solidFill>
              </a:rPr>
              <a:t>first covenant </a:t>
            </a:r>
            <a:r>
              <a:rPr lang="en-US" sz="2400" dirty="0" smtClean="0"/>
              <a:t>has been faultless, than no place would have been sought for a </a:t>
            </a:r>
            <a:r>
              <a:rPr lang="en-US" sz="2400" b="1" dirty="0" smtClean="0">
                <a:solidFill>
                  <a:srgbClr val="FF0000"/>
                </a:solidFill>
              </a:rPr>
              <a:t>second.</a:t>
            </a:r>
          </a:p>
          <a:p>
            <a:r>
              <a:rPr lang="en-US" sz="2400" b="1" u="sng" dirty="0" smtClean="0"/>
              <a:t>Colossians 2: 14 </a:t>
            </a:r>
            <a:r>
              <a:rPr lang="en-US" sz="2400" dirty="0" smtClean="0"/>
              <a:t>– “Having wiped out the handwriting of requirements that was against us, which was contrary to us.  And He has taken it out of way, having nailed it to the cross.”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3600" b="1" dirty="0" smtClean="0">
                <a:solidFill>
                  <a:schemeClr val="tx1"/>
                </a:solidFill>
              </a:rPr>
              <a:t>There Are 5 Classes of Books In The Old Testament</a:t>
            </a:r>
            <a:endParaRPr lang="en-US" sz="3600" b="1" dirty="0">
              <a:solidFill>
                <a:schemeClr val="tx1"/>
              </a:solidFill>
            </a:endParaRPr>
          </a:p>
        </p:txBody>
      </p:sp>
      <p:sp>
        <p:nvSpPr>
          <p:cNvPr id="3" name="Content Placeholder 2"/>
          <p:cNvSpPr>
            <a:spLocks noGrp="1"/>
          </p:cNvSpPr>
          <p:nvPr>
            <p:ph sz="quarter" idx="1"/>
          </p:nvPr>
        </p:nvSpPr>
        <p:spPr>
          <a:xfrm>
            <a:off x="612648" y="1600200"/>
            <a:ext cx="8153400" cy="4953000"/>
          </a:xfrm>
        </p:spPr>
        <p:txBody>
          <a:bodyPr>
            <a:normAutofit/>
          </a:bodyPr>
          <a:lstStyle/>
          <a:p>
            <a:pPr marL="342900" indent="-342900">
              <a:buAutoNum type="arabicPeriod"/>
            </a:pPr>
            <a:r>
              <a:rPr lang="en-US" sz="1800" b="1" u="sng" dirty="0" smtClean="0">
                <a:solidFill>
                  <a:srgbClr val="FF0000"/>
                </a:solidFill>
              </a:rPr>
              <a:t>Pentateuch – Law </a:t>
            </a:r>
            <a:r>
              <a:rPr lang="en-US" sz="1800" dirty="0" smtClean="0">
                <a:solidFill>
                  <a:srgbClr val="FF0000"/>
                </a:solidFill>
              </a:rPr>
              <a:t>(5 Books) </a:t>
            </a:r>
          </a:p>
          <a:p>
            <a:pPr marL="0" indent="0">
              <a:buNone/>
            </a:pPr>
            <a:r>
              <a:rPr lang="en-US" sz="1800" dirty="0" smtClean="0"/>
              <a:t>(Genesis; Exodus; Leviticus, Numbers, &amp; Deuteronomy).</a:t>
            </a:r>
          </a:p>
          <a:p>
            <a:pPr marL="342900" indent="-342900">
              <a:buAutoNum type="arabicPeriod" startAt="2"/>
            </a:pPr>
            <a:r>
              <a:rPr lang="en-US" sz="1800" b="1" u="sng" dirty="0" smtClean="0">
                <a:solidFill>
                  <a:srgbClr val="FF0000"/>
                </a:solidFill>
              </a:rPr>
              <a:t>History (12 Books)</a:t>
            </a:r>
          </a:p>
          <a:p>
            <a:pPr marL="0" indent="0">
              <a:buNone/>
            </a:pPr>
            <a:r>
              <a:rPr lang="en-US" sz="1800" dirty="0" smtClean="0"/>
              <a:t>(Joshua, Judges, Ruth, 1 Samuel, 2 Samuel, 1 Kings, 2 Kings, 1 Chronicles, 2 Chronicles, Ezra, Nehemiah, &amp; Esther.)</a:t>
            </a:r>
          </a:p>
          <a:p>
            <a:pPr marL="342900" indent="-342900">
              <a:buAutoNum type="arabicPeriod" startAt="3"/>
            </a:pPr>
            <a:r>
              <a:rPr lang="en-US" sz="1800" b="1" u="sng" dirty="0" smtClean="0">
                <a:solidFill>
                  <a:srgbClr val="FF0000"/>
                </a:solidFill>
              </a:rPr>
              <a:t>Poetry (5 Books) -  (</a:t>
            </a:r>
            <a:r>
              <a:rPr lang="en-US" sz="1800" dirty="0" smtClean="0"/>
              <a:t>Job, Psalms, Proverbs, Ecclesiastes, &amp; Song of Solomon.)</a:t>
            </a:r>
          </a:p>
          <a:p>
            <a:pPr marL="342900" indent="-342900">
              <a:buAutoNum type="arabicPeriod" startAt="4"/>
            </a:pPr>
            <a:r>
              <a:rPr lang="en-US" sz="1800" b="1" u="sng" dirty="0" smtClean="0">
                <a:solidFill>
                  <a:srgbClr val="FF0000"/>
                </a:solidFill>
              </a:rPr>
              <a:t>Major Prophets (5 Books)</a:t>
            </a:r>
          </a:p>
          <a:p>
            <a:pPr marL="0" indent="0">
              <a:buNone/>
            </a:pPr>
            <a:r>
              <a:rPr lang="en-US" sz="1800" dirty="0" smtClean="0"/>
              <a:t>(Isaiah, Jeremiah, Lamentations, Ezekiel, &amp; Daniel.)</a:t>
            </a:r>
          </a:p>
          <a:p>
            <a:pPr marL="342900" indent="-342900">
              <a:buAutoNum type="arabicPeriod" startAt="5"/>
            </a:pPr>
            <a:r>
              <a:rPr lang="en-US" sz="1800" b="1" u="sng" dirty="0" smtClean="0">
                <a:solidFill>
                  <a:srgbClr val="FF0000"/>
                </a:solidFill>
              </a:rPr>
              <a:t>Minor Prophets (12 Books)</a:t>
            </a:r>
          </a:p>
          <a:p>
            <a:pPr marL="0" indent="0">
              <a:buNone/>
            </a:pPr>
            <a:r>
              <a:rPr lang="en-US" sz="1800" dirty="0" smtClean="0"/>
              <a:t>(Hosea Joel, Amos, Obadiah, Jonah, Micah, Nahum, Habakkuk,  Zephaniah, Haggai,  Zechariah, Malachi.)</a:t>
            </a:r>
          </a:p>
          <a:p>
            <a:pPr marL="0" indent="0">
              <a:buNone/>
            </a:pPr>
            <a:r>
              <a:rPr lang="en-US" sz="2400" b="1" u="sng" dirty="0" smtClean="0">
                <a:solidFill>
                  <a:srgbClr val="FF0000"/>
                </a:solidFill>
              </a:rPr>
              <a:t>39 Books </a:t>
            </a:r>
            <a:r>
              <a:rPr lang="en-US" sz="1800" dirty="0" smtClean="0"/>
              <a:t>– All Point To Jesus “But when the fullness of time was come, God sent forth his Son, made of a woman, made under the Law.”  </a:t>
            </a:r>
            <a:r>
              <a:rPr lang="en-US" sz="1800" b="1" dirty="0" smtClean="0">
                <a:solidFill>
                  <a:srgbClr val="FF0000"/>
                </a:solidFill>
              </a:rPr>
              <a:t>Galatians 4: 4</a:t>
            </a:r>
            <a:endParaRPr lang="en-US" sz="18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solidFill>
                  <a:schemeClr val="tx1"/>
                </a:solidFill>
              </a:rPr>
              <a:t>There Are 4 Classes of Books In The New Testament</a:t>
            </a:r>
            <a:r>
              <a:rPr lang="en-US" sz="5000" dirty="0" smtClean="0">
                <a:solidFill>
                  <a:schemeClr val="tx1"/>
                </a:solidFill>
              </a:rPr>
              <a:t>.</a:t>
            </a:r>
            <a:endParaRPr lang="en-US" sz="5000" dirty="0">
              <a:solidFill>
                <a:schemeClr val="tx1"/>
              </a:solidFill>
            </a:endParaRPr>
          </a:p>
        </p:txBody>
      </p:sp>
      <p:sp>
        <p:nvSpPr>
          <p:cNvPr id="3" name="Content Placeholder 2"/>
          <p:cNvSpPr>
            <a:spLocks noGrp="1"/>
          </p:cNvSpPr>
          <p:nvPr>
            <p:ph sz="quarter" idx="1"/>
          </p:nvPr>
        </p:nvSpPr>
        <p:spPr>
          <a:xfrm>
            <a:off x="612648" y="1600200"/>
            <a:ext cx="8153400" cy="4876800"/>
          </a:xfrm>
        </p:spPr>
        <p:txBody>
          <a:bodyPr>
            <a:normAutofit/>
          </a:bodyPr>
          <a:lstStyle/>
          <a:p>
            <a:pPr marL="0" indent="0">
              <a:buNone/>
            </a:pPr>
            <a:r>
              <a:rPr lang="en-US" sz="2400" dirty="0" smtClean="0"/>
              <a:t>1.  </a:t>
            </a:r>
            <a:r>
              <a:rPr lang="en-US" sz="2400" b="1" dirty="0" smtClean="0">
                <a:solidFill>
                  <a:srgbClr val="FF0000"/>
                </a:solidFill>
              </a:rPr>
              <a:t>BIOGRAPHY Gospels </a:t>
            </a:r>
            <a:r>
              <a:rPr lang="en-US" sz="2400" b="1" dirty="0" smtClean="0">
                <a:solidFill>
                  <a:srgbClr val="FF0000"/>
                </a:solidFill>
              </a:rPr>
              <a:t>(Life Of Jesus) 4 Books</a:t>
            </a:r>
          </a:p>
          <a:p>
            <a:pPr marL="0" indent="0">
              <a:buNone/>
            </a:pPr>
            <a:r>
              <a:rPr lang="en-US" sz="2400" dirty="0" smtClean="0"/>
              <a:t>(Matthew, Mark, </a:t>
            </a:r>
            <a:r>
              <a:rPr lang="en-US" sz="2400" dirty="0" smtClean="0"/>
              <a:t>Luke</a:t>
            </a:r>
            <a:r>
              <a:rPr lang="en-US" sz="2400" dirty="0" smtClean="0"/>
              <a:t>, &amp; John)</a:t>
            </a:r>
          </a:p>
          <a:p>
            <a:pPr marL="0" indent="0">
              <a:buNone/>
            </a:pPr>
            <a:r>
              <a:rPr lang="en-US" sz="2400" dirty="0" smtClean="0"/>
              <a:t>2.  </a:t>
            </a:r>
            <a:r>
              <a:rPr lang="en-US" sz="2400" b="1" u="sng" dirty="0" smtClean="0">
                <a:solidFill>
                  <a:srgbClr val="FF0000"/>
                </a:solidFill>
              </a:rPr>
              <a:t>History (</a:t>
            </a:r>
            <a:r>
              <a:rPr lang="en-US" sz="2400" b="1" u="sng" dirty="0">
                <a:solidFill>
                  <a:srgbClr val="FF0000"/>
                </a:solidFill>
              </a:rPr>
              <a:t> </a:t>
            </a:r>
            <a:r>
              <a:rPr lang="en-US" sz="2400" b="1" u="sng" dirty="0" smtClean="0">
                <a:solidFill>
                  <a:srgbClr val="FF0000"/>
                </a:solidFill>
              </a:rPr>
              <a:t>The Church of Christ Establish) </a:t>
            </a:r>
            <a:r>
              <a:rPr lang="en-US" sz="2400" dirty="0" smtClean="0"/>
              <a:t>1 Book (Acts)</a:t>
            </a:r>
          </a:p>
          <a:p>
            <a:pPr marL="0" indent="0">
              <a:buNone/>
            </a:pPr>
            <a:r>
              <a:rPr lang="en-US" sz="2400" dirty="0" smtClean="0"/>
              <a:t>3.   </a:t>
            </a:r>
            <a:r>
              <a:rPr lang="en-US" sz="2400" b="1" u="sng" dirty="0" smtClean="0">
                <a:solidFill>
                  <a:srgbClr val="FF0000"/>
                </a:solidFill>
              </a:rPr>
              <a:t>Epistles (21 Books)  Christian Living</a:t>
            </a:r>
          </a:p>
          <a:p>
            <a:pPr marL="0" indent="0">
              <a:buNone/>
            </a:pPr>
            <a:r>
              <a:rPr lang="en-US" sz="2400" dirty="0" smtClean="0"/>
              <a:t>Romans, 1 Corinthians, 2 Corinthians, Galatians, Ephesians, Philippians, Colossians, 1 Thessalonians, 2 Thessalonians, 1 Timothy, 2 Timothy, Titus, Philemon, Hebrews, James, 1 Peter, 2 Peter, 1 John, 2 John, 3 John, &amp; Jude.</a:t>
            </a:r>
          </a:p>
          <a:p>
            <a:pPr marL="0" indent="0">
              <a:buNone/>
            </a:pPr>
            <a:r>
              <a:rPr lang="en-US" sz="2400" dirty="0" smtClean="0"/>
              <a:t>4.  </a:t>
            </a:r>
            <a:r>
              <a:rPr lang="en-US" sz="2400" b="1" u="sng" dirty="0" smtClean="0">
                <a:solidFill>
                  <a:srgbClr val="FF0000"/>
                </a:solidFill>
              </a:rPr>
              <a:t>Book of Promise  ( 1 Book ) Revelation</a:t>
            </a:r>
          </a:p>
          <a:p>
            <a:pPr marL="457200" indent="-457200">
              <a:buAutoNum type="arabicPeriod" startAt="4"/>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a:bodyPr>
          <a:lstStyle/>
          <a:p>
            <a:r>
              <a:rPr lang="en-US" sz="3600" dirty="0" smtClean="0"/>
              <a:t> The Word Can Save</a:t>
            </a:r>
          </a:p>
          <a:p>
            <a:pPr>
              <a:buNone/>
            </a:pPr>
            <a:endParaRPr lang="en-US" sz="1200" dirty="0" smtClean="0"/>
          </a:p>
          <a:p>
            <a:pPr lvl="1">
              <a:buFont typeface="Wingdings" pitchFamily="2" charset="2"/>
              <a:buChar char="§"/>
            </a:pPr>
            <a:r>
              <a:rPr lang="en-US" sz="3400" dirty="0" smtClean="0"/>
              <a:t>It’s wisdom that we need, not just to become a child of God, but to remain one</a:t>
            </a:r>
          </a:p>
          <a:p>
            <a:pPr lvl="1">
              <a:buNone/>
            </a:pPr>
            <a:endParaRPr lang="en-US" sz="800" dirty="0" smtClean="0"/>
          </a:p>
          <a:p>
            <a:pPr lvl="1">
              <a:buFont typeface="Wingdings" pitchFamily="2" charset="2"/>
              <a:buChar char="§"/>
            </a:pPr>
            <a:r>
              <a:rPr lang="en-US" sz="3400" dirty="0" smtClean="0"/>
              <a:t>“The law of the Lord is perfect, converting the soul” (Ps. 19:7)</a:t>
            </a:r>
          </a:p>
          <a:p>
            <a:pPr lvl="1">
              <a:buNone/>
            </a:pPr>
            <a:endParaRPr lang="en-US" sz="800" dirty="0" smtClean="0"/>
          </a:p>
          <a:p>
            <a:pPr lvl="1">
              <a:buFont typeface="Wingdings" pitchFamily="2" charset="2"/>
              <a:buChar char="§"/>
            </a:pPr>
            <a:r>
              <a:rPr lang="en-US" sz="3400" dirty="0" smtClean="0"/>
              <a:t>Gospel means “</a:t>
            </a:r>
            <a:r>
              <a:rPr lang="en-US" sz="3400" u="sng" dirty="0" smtClean="0"/>
              <a:t>good</a:t>
            </a:r>
            <a:r>
              <a:rPr lang="en-US" sz="3400" dirty="0" smtClean="0"/>
              <a:t> </a:t>
            </a:r>
            <a:r>
              <a:rPr lang="en-US" sz="3400" u="sng" dirty="0" smtClean="0"/>
              <a:t>message</a:t>
            </a:r>
            <a:r>
              <a:rPr lang="en-US" sz="3400" dirty="0" smtClean="0"/>
              <a:t>” and covers the death, burial, and resurrection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smtClean="0">
                <a:solidFill>
                  <a:schemeClr val="tx1"/>
                </a:solidFill>
              </a:rPr>
              <a:t>Value of God’s Word</a:t>
            </a:r>
            <a:endParaRPr lang="en-US" sz="5000" b="1" dirty="0">
              <a:solidFill>
                <a:schemeClr val="tx1"/>
              </a:solidFill>
            </a:endParaRPr>
          </a:p>
        </p:txBody>
      </p:sp>
      <p:sp>
        <p:nvSpPr>
          <p:cNvPr id="3" name="Content Placeholder 2"/>
          <p:cNvSpPr>
            <a:spLocks noGrp="1"/>
          </p:cNvSpPr>
          <p:nvPr>
            <p:ph sz="quarter" idx="1"/>
          </p:nvPr>
        </p:nvSpPr>
        <p:spPr>
          <a:xfrm>
            <a:off x="612648" y="1600200"/>
            <a:ext cx="8153400" cy="48768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3600" dirty="0" smtClean="0"/>
              <a:t> The Word Can Save</a:t>
            </a:r>
          </a:p>
          <a:p>
            <a:pPr>
              <a:buNone/>
            </a:pPr>
            <a:endParaRPr lang="en-US" sz="1200" dirty="0" smtClean="0"/>
          </a:p>
          <a:p>
            <a:pPr lvl="1">
              <a:buFont typeface="Wingdings" pitchFamily="2" charset="2"/>
              <a:buChar char="§"/>
            </a:pPr>
            <a:r>
              <a:rPr lang="en-US" sz="3400" dirty="0" smtClean="0"/>
              <a:t>Romans 1:16</a:t>
            </a:r>
          </a:p>
          <a:p>
            <a:pPr lvl="1">
              <a:buNone/>
            </a:pPr>
            <a:endParaRPr lang="en-US" sz="800" dirty="0" smtClean="0"/>
          </a:p>
          <a:p>
            <a:pPr lvl="1">
              <a:buFont typeface="Wingdings" pitchFamily="2" charset="2"/>
              <a:buChar char="§"/>
            </a:pPr>
            <a:r>
              <a:rPr lang="en-US" sz="3400" dirty="0" smtClean="0"/>
              <a:t>Power = </a:t>
            </a:r>
            <a:r>
              <a:rPr lang="en-US" sz="3400" b="1" u="sng" dirty="0" smtClean="0">
                <a:solidFill>
                  <a:srgbClr val="FF0000"/>
                </a:solidFill>
              </a:rPr>
              <a:t>dunamis</a:t>
            </a:r>
          </a:p>
          <a:p>
            <a:pPr lvl="1">
              <a:buNone/>
            </a:pPr>
            <a:endParaRPr lang="en-US" sz="800" dirty="0" smtClean="0"/>
          </a:p>
          <a:p>
            <a:pPr lvl="1">
              <a:buFont typeface="Wingdings" pitchFamily="2" charset="2"/>
              <a:buChar char="§"/>
            </a:pPr>
            <a:r>
              <a:rPr lang="en-US" sz="3400" dirty="0" smtClean="0"/>
              <a:t>Where we get our word </a:t>
            </a:r>
            <a:r>
              <a:rPr lang="en-US" sz="3400" b="1" u="sng" dirty="0" smtClean="0">
                <a:solidFill>
                  <a:srgbClr val="FF0000"/>
                </a:solidFill>
              </a:rPr>
              <a:t>dynamite</a:t>
            </a:r>
          </a:p>
          <a:p>
            <a:pPr lvl="1">
              <a:buNone/>
            </a:pPr>
            <a:endParaRPr lang="en-US" sz="800" dirty="0" smtClean="0"/>
          </a:p>
          <a:p>
            <a:pPr lvl="1">
              <a:buFont typeface="Wingdings" pitchFamily="2" charset="2"/>
              <a:buChar char="§"/>
            </a:pPr>
            <a:r>
              <a:rPr lang="en-US" sz="3400" dirty="0" smtClean="0"/>
              <a:t>The gospel is powerful enough to teach us how we can be redeemed from our sins in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20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757</TotalTime>
  <Words>1382</Words>
  <Application>Microsoft Office PowerPoint</Application>
  <PresentationFormat>On-screen Show (4:3)</PresentationFormat>
  <Paragraphs>127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Tw Cen MT</vt:lpstr>
      <vt:lpstr>Wingdings</vt:lpstr>
      <vt:lpstr>Wingdings 2</vt:lpstr>
      <vt:lpstr>Median</vt:lpstr>
      <vt:lpstr>2 Timothy 2: 15 – “Study to show thyself approved unto God, a workman that needed not to be ashamed, rightly dividing the word of truth.” Matthew 5: 6 – “Blessed are they which do hunger and thirst after righteousness, for they shall be filled.” 2 Timothy 3: 16 – “All scripture is given by the inspiration of god, and is profitable for doctrine, for correction, for instruction in righteousness.”</vt:lpstr>
      <vt:lpstr>The Bible Is The Book Of All Ages</vt:lpstr>
      <vt:lpstr>Some Important Facts About The Bible</vt:lpstr>
      <vt:lpstr>The Bible Is Still One Book, The Word Of The Living God.</vt:lpstr>
      <vt:lpstr>Division &amp; Contents Of The Bible Concerning The Two Major Divisions Of The Bible</vt:lpstr>
      <vt:lpstr>There Are 5 Classes of Books In The Old Testament</vt:lpstr>
      <vt:lpstr>There Are 4 Classes of Books In The New Testament.</vt:lpstr>
      <vt:lpstr>Value of God’s Word</vt:lpstr>
      <vt:lpstr>Value of God’s Word</vt:lpstr>
      <vt:lpstr>Value of God’s Word</vt:lpstr>
      <vt:lpstr>Value of God’s Word</vt:lpstr>
      <vt:lpstr>Value of God’s Word</vt:lpstr>
      <vt:lpstr>Value of God’s Word</vt:lpstr>
      <vt:lpstr>Value of God’s Word</vt:lpstr>
      <vt:lpstr>What Must I Do To Be Saved!!!!!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 of God’s Word</dc:title>
  <dc:creator>Ryan Frederick</dc:creator>
  <cp:lastModifiedBy>aldographics@yahoo.com</cp:lastModifiedBy>
  <cp:revision>57</cp:revision>
  <cp:lastPrinted>2014-08-09T00:38:39Z</cp:lastPrinted>
  <dcterms:created xsi:type="dcterms:W3CDTF">2013-03-14T15:36:07Z</dcterms:created>
  <dcterms:modified xsi:type="dcterms:W3CDTF">2018-12-22T18:42:44Z</dcterms:modified>
</cp:coreProperties>
</file>