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56" r:id="rId3"/>
    <p:sldId id="257" r:id="rId4"/>
    <p:sldId id="258" r:id="rId5"/>
    <p:sldId id="259" r:id="rId6"/>
    <p:sldId id="260" r:id="rId7"/>
    <p:sldId id="261" r:id="rId8"/>
    <p:sldId id="262" r:id="rId9"/>
    <p:sldId id="263" r:id="rId10"/>
    <p:sldId id="264" r:id="rId11"/>
    <p:sldId id="266" r:id="rId12"/>
    <p:sldId id="267" r:id="rId13"/>
    <p:sldId id="270" r:id="rId14"/>
    <p:sldId id="271" r:id="rId15"/>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528" y="90"/>
      </p:cViewPr>
      <p:guideLst>
        <p:guide orient="horz" pos="2160"/>
        <p:guide pos="2880"/>
      </p:guideLst>
    </p:cSldViewPr>
  </p:slideViewPr>
  <p:notesTextViewPr>
    <p:cViewPr>
      <p:scale>
        <a:sx n="100" d="100"/>
        <a:sy n="100" d="100"/>
      </p:scale>
      <p:origin x="0" y="0"/>
    </p:cViewPr>
  </p:notesTextViewPr>
  <p:sorterViewPr>
    <p:cViewPr>
      <p:scale>
        <a:sx n="1" d="2"/>
        <a:sy n="1" d="2"/>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5CA5E1E0-100C-4F8C-BF9E-EF481B803AAB}" type="datetimeFigureOut">
              <a:rPr lang="en-US" smtClean="0"/>
              <a:pPr/>
              <a:t>7/18/2021</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17315276-4E6E-498B-B607-DDFC9DD32425}" type="slidenum">
              <a:rPr lang="en-US" smtClean="0"/>
              <a:pPr/>
              <a:t>‹#›</a:t>
            </a:fld>
            <a:endParaRPr lang="en-US"/>
          </a:p>
        </p:txBody>
      </p:sp>
    </p:spTree>
    <p:extLst>
      <p:ext uri="{BB962C8B-B14F-4D97-AF65-F5344CB8AC3E}">
        <p14:creationId xmlns:p14="http://schemas.microsoft.com/office/powerpoint/2010/main" val="202842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2</a:t>
            </a:fld>
            <a:endParaRPr lang="en-US"/>
          </a:p>
        </p:txBody>
      </p:sp>
    </p:spTree>
    <p:extLst>
      <p:ext uri="{BB962C8B-B14F-4D97-AF65-F5344CB8AC3E}">
        <p14:creationId xmlns:p14="http://schemas.microsoft.com/office/powerpoint/2010/main" val="2782897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11</a:t>
            </a:fld>
            <a:endParaRPr lang="en-US"/>
          </a:p>
        </p:txBody>
      </p:sp>
    </p:spTree>
    <p:extLst>
      <p:ext uri="{BB962C8B-B14F-4D97-AF65-F5344CB8AC3E}">
        <p14:creationId xmlns:p14="http://schemas.microsoft.com/office/powerpoint/2010/main" val="363367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12</a:t>
            </a:fld>
            <a:endParaRPr lang="en-US"/>
          </a:p>
        </p:txBody>
      </p:sp>
    </p:spTree>
    <p:extLst>
      <p:ext uri="{BB962C8B-B14F-4D97-AF65-F5344CB8AC3E}">
        <p14:creationId xmlns:p14="http://schemas.microsoft.com/office/powerpoint/2010/main" val="200043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13</a:t>
            </a:fld>
            <a:endParaRPr lang="en-US"/>
          </a:p>
        </p:txBody>
      </p:sp>
    </p:spTree>
    <p:extLst>
      <p:ext uri="{BB962C8B-B14F-4D97-AF65-F5344CB8AC3E}">
        <p14:creationId xmlns:p14="http://schemas.microsoft.com/office/powerpoint/2010/main" val="143457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3</a:t>
            </a:fld>
            <a:endParaRPr lang="en-US"/>
          </a:p>
        </p:txBody>
      </p:sp>
    </p:spTree>
    <p:extLst>
      <p:ext uri="{BB962C8B-B14F-4D97-AF65-F5344CB8AC3E}">
        <p14:creationId xmlns:p14="http://schemas.microsoft.com/office/powerpoint/2010/main" val="398216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4</a:t>
            </a:fld>
            <a:endParaRPr lang="en-US"/>
          </a:p>
        </p:txBody>
      </p:sp>
    </p:spTree>
    <p:extLst>
      <p:ext uri="{BB962C8B-B14F-4D97-AF65-F5344CB8AC3E}">
        <p14:creationId xmlns:p14="http://schemas.microsoft.com/office/powerpoint/2010/main" val="327771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5</a:t>
            </a:fld>
            <a:endParaRPr lang="en-US"/>
          </a:p>
        </p:txBody>
      </p:sp>
    </p:spTree>
    <p:extLst>
      <p:ext uri="{BB962C8B-B14F-4D97-AF65-F5344CB8AC3E}">
        <p14:creationId xmlns:p14="http://schemas.microsoft.com/office/powerpoint/2010/main" val="2612230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6</a:t>
            </a:fld>
            <a:endParaRPr lang="en-US"/>
          </a:p>
        </p:txBody>
      </p:sp>
    </p:spTree>
    <p:extLst>
      <p:ext uri="{BB962C8B-B14F-4D97-AF65-F5344CB8AC3E}">
        <p14:creationId xmlns:p14="http://schemas.microsoft.com/office/powerpoint/2010/main" val="193701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7</a:t>
            </a:fld>
            <a:endParaRPr lang="en-US"/>
          </a:p>
        </p:txBody>
      </p:sp>
    </p:spTree>
    <p:extLst>
      <p:ext uri="{BB962C8B-B14F-4D97-AF65-F5344CB8AC3E}">
        <p14:creationId xmlns:p14="http://schemas.microsoft.com/office/powerpoint/2010/main" val="77927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8</a:t>
            </a:fld>
            <a:endParaRPr lang="en-US"/>
          </a:p>
        </p:txBody>
      </p:sp>
    </p:spTree>
    <p:extLst>
      <p:ext uri="{BB962C8B-B14F-4D97-AF65-F5344CB8AC3E}">
        <p14:creationId xmlns:p14="http://schemas.microsoft.com/office/powerpoint/2010/main" val="3123605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9</a:t>
            </a:fld>
            <a:endParaRPr lang="en-US"/>
          </a:p>
        </p:txBody>
      </p:sp>
    </p:spTree>
    <p:extLst>
      <p:ext uri="{BB962C8B-B14F-4D97-AF65-F5344CB8AC3E}">
        <p14:creationId xmlns:p14="http://schemas.microsoft.com/office/powerpoint/2010/main" val="31488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10</a:t>
            </a:fld>
            <a:endParaRPr lang="en-US"/>
          </a:p>
        </p:txBody>
      </p:sp>
    </p:spTree>
    <p:extLst>
      <p:ext uri="{BB962C8B-B14F-4D97-AF65-F5344CB8AC3E}">
        <p14:creationId xmlns:p14="http://schemas.microsoft.com/office/powerpoint/2010/main" val="330824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1B8D62-5202-47D9-B156-B2A31C39730A}" type="datetimeFigureOut">
              <a:rPr lang="en-US" smtClean="0"/>
              <a:pPr/>
              <a:t>7/18/2021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1B8D62-5202-47D9-B156-B2A31C39730A}"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97A44-083D-480B-BCCE-EB6177609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A1B8D62-5202-47D9-B156-B2A31C39730A}" type="datetimeFigureOut">
              <a:rPr lang="en-US" smtClean="0"/>
              <a:pPr/>
              <a:t>7/18/2021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3897A44-083D-480B-BCCE-EB61776092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1B8D62-5202-47D9-B156-B2A31C39730A}"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A1B8D62-5202-47D9-B156-B2A31C39730A}" type="datetimeFigureOut">
              <a:rPr lang="en-US" smtClean="0"/>
              <a:pPr/>
              <a:t>7/18/2021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A1B8D62-5202-47D9-B156-B2A31C39730A}" type="datetimeFigureOut">
              <a:rPr lang="en-US" smtClean="0"/>
              <a:pPr/>
              <a:t>7/18/2021</a:t>
            </a:fld>
            <a:endParaRPr lang="en-US"/>
          </a:p>
        </p:txBody>
      </p:sp>
      <p:sp>
        <p:nvSpPr>
          <p:cNvPr id="10" name="Slide Number Placeholder 9"/>
          <p:cNvSpPr>
            <a:spLocks noGrp="1"/>
          </p:cNvSpPr>
          <p:nvPr>
            <p:ph type="sldNum" sz="quarter" idx="16"/>
          </p:nvPr>
        </p:nvSpPr>
        <p:spPr/>
        <p:txBody>
          <a:bodyPr rtlCol="0"/>
          <a:lstStyle/>
          <a:p>
            <a:fld id="{53897A44-083D-480B-BCCE-EB617760923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A1B8D62-5202-47D9-B156-B2A31C39730A}" type="datetimeFigureOut">
              <a:rPr lang="en-US" smtClean="0"/>
              <a:pPr/>
              <a:t>7/18/2021</a:t>
            </a:fld>
            <a:endParaRPr lang="en-US"/>
          </a:p>
        </p:txBody>
      </p:sp>
      <p:sp>
        <p:nvSpPr>
          <p:cNvPr id="12" name="Slide Number Placeholder 11"/>
          <p:cNvSpPr>
            <a:spLocks noGrp="1"/>
          </p:cNvSpPr>
          <p:nvPr>
            <p:ph type="sldNum" sz="quarter" idx="16"/>
          </p:nvPr>
        </p:nvSpPr>
        <p:spPr/>
        <p:txBody>
          <a:bodyPr rtlCol="0"/>
          <a:lstStyle/>
          <a:p>
            <a:fld id="{53897A44-083D-480B-BCCE-EB617760923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1B8D62-5202-47D9-B156-B2A31C39730A}" type="datetimeFigureOut">
              <a:rPr lang="en-US" smtClean="0"/>
              <a:pPr/>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B8D62-5202-47D9-B156-B2A31C39730A}" type="datetimeFigureOut">
              <a:rPr lang="en-US" smtClean="0"/>
              <a:pPr/>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A1B8D62-5202-47D9-B156-B2A31C39730A}"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A1B8D62-5202-47D9-B156-B2A31C39730A}" type="datetimeFigureOut">
              <a:rPr lang="en-US" smtClean="0"/>
              <a:pPr/>
              <a:t>7/18/2021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A1B8D62-5202-47D9-B156-B2A31C39730A}" type="datetimeFigureOut">
              <a:rPr lang="en-US" smtClean="0"/>
              <a:pPr/>
              <a:t>7/18/2021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897A44-083D-480B-BCCE-EB6177609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4D85-3552-40C4-9177-5E2E626821C6}"/>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ctr"/>
            <a:r>
              <a:rPr lang="en-US" sz="6000" b="1" dirty="0"/>
              <a:t>The Bible</a:t>
            </a:r>
          </a:p>
        </p:txBody>
      </p:sp>
      <p:sp>
        <p:nvSpPr>
          <p:cNvPr id="3" name="Content Placeholder 2">
            <a:extLst>
              <a:ext uri="{FF2B5EF4-FFF2-40B4-BE49-F238E27FC236}">
                <a16:creationId xmlns:a16="http://schemas.microsoft.com/office/drawing/2014/main" id="{901552E2-5247-457F-B789-B257B5E2D566}"/>
              </a:ext>
            </a:extLst>
          </p:cNvPr>
          <p:cNvSpPr>
            <a:spLocks noGrp="1"/>
          </p:cNvSpPr>
          <p:nvPr>
            <p:ph sz="quarter" idx="1"/>
          </p:nvPr>
        </p:nvSpPr>
        <p:spPr>
          <a:xfrm>
            <a:off x="612648" y="1371600"/>
            <a:ext cx="8153400" cy="4495800"/>
          </a:xfrm>
        </p:spPr>
        <p:style>
          <a:lnRef idx="2">
            <a:schemeClr val="dk1"/>
          </a:lnRef>
          <a:fillRef idx="1">
            <a:schemeClr val="lt1"/>
          </a:fillRef>
          <a:effectRef idx="0">
            <a:schemeClr val="dk1"/>
          </a:effectRef>
          <a:fontRef idx="minor">
            <a:schemeClr val="dk1"/>
          </a:fontRef>
        </p:style>
        <p:txBody>
          <a:bodyPr>
            <a:normAutofit/>
          </a:bodyPr>
          <a:lstStyle/>
          <a:p>
            <a:r>
              <a:rPr lang="en-US" sz="4000" b="1" u="sng" dirty="0"/>
              <a:t>Hebrews 5:12 </a:t>
            </a:r>
            <a:r>
              <a:rPr lang="en-US" sz="4000" dirty="0"/>
              <a:t>: For when for the time ye ought to be teachers, </a:t>
            </a:r>
            <a:r>
              <a:rPr lang="en-US" sz="4000" b="1" u="sng" dirty="0">
                <a:solidFill>
                  <a:srgbClr val="FF0000"/>
                </a:solidFill>
              </a:rPr>
              <a:t>ye have need that one teach you again which be the first principles of the oracles of God; </a:t>
            </a:r>
            <a:r>
              <a:rPr lang="en-US" sz="4000" dirty="0"/>
              <a:t>and are become such as have need of milk, and not of strong meat.</a:t>
            </a:r>
          </a:p>
        </p:txBody>
      </p:sp>
    </p:spTree>
    <p:extLst>
      <p:ext uri="{BB962C8B-B14F-4D97-AF65-F5344CB8AC3E}">
        <p14:creationId xmlns:p14="http://schemas.microsoft.com/office/powerpoint/2010/main" val="341793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dirty="0"/>
              <a:t> </a:t>
            </a:r>
            <a:r>
              <a:rPr lang="en-US" sz="3600" b="1" u="sng" dirty="0">
                <a:solidFill>
                  <a:srgbClr val="FF0000"/>
                </a:solidFill>
              </a:rPr>
              <a:t>The Word Can Save</a:t>
            </a:r>
          </a:p>
          <a:p>
            <a:pPr>
              <a:buNone/>
            </a:pPr>
            <a:endParaRPr lang="en-US" sz="1200" dirty="0"/>
          </a:p>
          <a:p>
            <a:pPr lvl="1">
              <a:buFont typeface="Wingdings" pitchFamily="2" charset="2"/>
              <a:buChar char="§"/>
            </a:pPr>
            <a:r>
              <a:rPr lang="en-US" sz="3400" dirty="0"/>
              <a:t>Romans 1:16</a:t>
            </a:r>
          </a:p>
          <a:p>
            <a:pPr lvl="1">
              <a:buNone/>
            </a:pPr>
            <a:endParaRPr lang="en-US" sz="800" dirty="0"/>
          </a:p>
          <a:p>
            <a:pPr lvl="1">
              <a:buFont typeface="Wingdings" pitchFamily="2" charset="2"/>
              <a:buChar char="§"/>
            </a:pPr>
            <a:r>
              <a:rPr lang="en-US" sz="3400" dirty="0"/>
              <a:t>Power = </a:t>
            </a:r>
            <a:r>
              <a:rPr lang="en-US" sz="3400" b="1" u="sng" dirty="0">
                <a:solidFill>
                  <a:srgbClr val="FF0000"/>
                </a:solidFill>
              </a:rPr>
              <a:t>dunamis</a:t>
            </a:r>
          </a:p>
          <a:p>
            <a:pPr lvl="1">
              <a:buNone/>
            </a:pPr>
            <a:endParaRPr lang="en-US" sz="800" dirty="0"/>
          </a:p>
          <a:p>
            <a:pPr lvl="1">
              <a:buFont typeface="Wingdings" pitchFamily="2" charset="2"/>
              <a:buChar char="§"/>
            </a:pPr>
            <a:r>
              <a:rPr lang="en-US" sz="3400" dirty="0"/>
              <a:t>Where we get our word </a:t>
            </a:r>
            <a:r>
              <a:rPr lang="en-US" sz="3400" b="1" u="sng" dirty="0">
                <a:solidFill>
                  <a:srgbClr val="FF0000"/>
                </a:solidFill>
              </a:rPr>
              <a:t>dynamite</a:t>
            </a:r>
          </a:p>
          <a:p>
            <a:pPr lvl="1">
              <a:buNone/>
            </a:pPr>
            <a:endParaRPr lang="en-US" sz="800" dirty="0"/>
          </a:p>
          <a:p>
            <a:pPr lvl="1">
              <a:buFont typeface="Wingdings" pitchFamily="2" charset="2"/>
              <a:buChar char="§"/>
            </a:pPr>
            <a:r>
              <a:rPr lang="en-US" sz="3400" dirty="0"/>
              <a:t>The gospel is powerful enough to teach us how we can be redeemed from our sins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sz="3600" dirty="0"/>
              <a:t> </a:t>
            </a:r>
            <a:r>
              <a:rPr lang="en-US" sz="3600" b="1" u="sng" dirty="0">
                <a:solidFill>
                  <a:srgbClr val="FF0000"/>
                </a:solidFill>
              </a:rPr>
              <a:t>The Word Moves Us to Action</a:t>
            </a:r>
          </a:p>
          <a:p>
            <a:pPr>
              <a:buNone/>
            </a:pPr>
            <a:endParaRPr lang="en-US" sz="1200" dirty="0"/>
          </a:p>
          <a:p>
            <a:pPr lvl="1">
              <a:buFont typeface="Wingdings" pitchFamily="2" charset="2"/>
              <a:buChar char="§"/>
            </a:pPr>
            <a:r>
              <a:rPr lang="en-US" sz="3400" b="1" u="sng" dirty="0">
                <a:solidFill>
                  <a:srgbClr val="FF0000"/>
                </a:solidFill>
              </a:rPr>
              <a:t>James 2:17 </a:t>
            </a:r>
            <a:r>
              <a:rPr lang="en-US" sz="3400" dirty="0"/>
              <a:t>that faith (</a:t>
            </a:r>
            <a:r>
              <a:rPr lang="en-US" sz="3400" u="sng" dirty="0"/>
              <a:t>belief</a:t>
            </a:r>
            <a:r>
              <a:rPr lang="en-US" sz="3400" dirty="0"/>
              <a:t>) without works (</a:t>
            </a:r>
            <a:r>
              <a:rPr lang="en-US" sz="3400" u="sng" dirty="0"/>
              <a:t>action</a:t>
            </a:r>
            <a:r>
              <a:rPr lang="en-US" sz="3400" dirty="0"/>
              <a:t>) is </a:t>
            </a:r>
            <a:r>
              <a:rPr lang="en-US" sz="3400" u="sng" dirty="0"/>
              <a:t>dead being alone.</a:t>
            </a:r>
          </a:p>
          <a:p>
            <a:pPr lvl="1">
              <a:buNone/>
            </a:pPr>
            <a:endParaRPr lang="en-US" sz="800" dirty="0"/>
          </a:p>
          <a:p>
            <a:pPr lvl="1">
              <a:buFont typeface="Wingdings" pitchFamily="2" charset="2"/>
              <a:buChar char="§"/>
            </a:pPr>
            <a:r>
              <a:rPr lang="en-US" sz="3400" dirty="0"/>
              <a:t>The Christian life is one that is a life of action </a:t>
            </a:r>
            <a:r>
              <a:rPr lang="en-US" sz="3400" b="1" u="sng" dirty="0">
                <a:solidFill>
                  <a:srgbClr val="FF0000"/>
                </a:solidFill>
              </a:rPr>
              <a:t>(I Cor. 15:58)</a:t>
            </a:r>
          </a:p>
          <a:p>
            <a:pPr lvl="1">
              <a:buNone/>
            </a:pPr>
            <a:endParaRPr lang="en-US" sz="800" dirty="0"/>
          </a:p>
          <a:p>
            <a:pPr lvl="1">
              <a:buFont typeface="Wingdings" pitchFamily="2" charset="2"/>
              <a:buChar char="§"/>
            </a:pPr>
            <a:r>
              <a:rPr lang="en-US" sz="3400" b="1" u="sng" dirty="0"/>
              <a:t>We are created in Him for Good Works </a:t>
            </a:r>
            <a:r>
              <a:rPr lang="en-US" sz="3400" dirty="0"/>
              <a:t>“For we are his workmanship, created in Christ Jesus unto good works, which God hath before ordained that we should walk in them.”  </a:t>
            </a:r>
            <a:r>
              <a:rPr lang="en-US" sz="3400" b="1" u="sng" dirty="0">
                <a:solidFill>
                  <a:srgbClr val="FF0000"/>
                </a:solidFill>
              </a:rPr>
              <a:t>Eph. 2: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a:t> </a:t>
            </a:r>
            <a:r>
              <a:rPr lang="en-US" sz="3600" b="1" u="sng" dirty="0">
                <a:solidFill>
                  <a:srgbClr val="FF0000"/>
                </a:solidFill>
              </a:rPr>
              <a:t>The Word Moves Us to Action</a:t>
            </a:r>
          </a:p>
          <a:p>
            <a:pPr>
              <a:buNone/>
            </a:pPr>
            <a:endParaRPr lang="en-US" sz="1200" dirty="0"/>
          </a:p>
          <a:p>
            <a:pPr lvl="1">
              <a:buFont typeface="Wingdings" pitchFamily="2" charset="2"/>
              <a:buChar char="§"/>
            </a:pPr>
            <a:r>
              <a:rPr lang="en-US" sz="3400" dirty="0"/>
              <a:t>Paul reminds us to do good to all as we have </a:t>
            </a:r>
            <a:r>
              <a:rPr lang="en-US" sz="3400" u="sng" dirty="0"/>
              <a:t>opportunity</a:t>
            </a:r>
            <a:r>
              <a:rPr lang="en-US" sz="3400" dirty="0"/>
              <a:t> (Gal. 6:10)</a:t>
            </a:r>
          </a:p>
          <a:p>
            <a:pPr lvl="1">
              <a:buNone/>
            </a:pPr>
            <a:endParaRPr lang="en-US" sz="800" dirty="0"/>
          </a:p>
          <a:p>
            <a:pPr lvl="1">
              <a:buFont typeface="Wingdings" pitchFamily="2" charset="2"/>
              <a:buChar char="§"/>
            </a:pPr>
            <a:r>
              <a:rPr lang="en-US" sz="3400" dirty="0"/>
              <a:t>Jesus told us that if we love Him that we will keep His </a:t>
            </a:r>
            <a:r>
              <a:rPr lang="en-US" sz="3400" u="sng" dirty="0"/>
              <a:t>commandments</a:t>
            </a:r>
            <a:r>
              <a:rPr lang="en-US" sz="3400" dirty="0"/>
              <a:t> (Jn. 14:15)</a:t>
            </a:r>
          </a:p>
          <a:p>
            <a:pPr lvl="1">
              <a:buNone/>
            </a:pPr>
            <a:endParaRPr lang="en-US" sz="800" dirty="0"/>
          </a:p>
          <a:p>
            <a:pPr lvl="1">
              <a:buFont typeface="Wingdings" pitchFamily="2" charset="2"/>
              <a:buChar char="§"/>
            </a:pPr>
            <a:r>
              <a:rPr lang="en-US" sz="3400" dirty="0"/>
              <a:t>When we read the word of God we can’t help but be moved to action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u="sng" dirty="0">
                <a:solidFill>
                  <a:srgbClr val="FF0000"/>
                </a:solidFill>
              </a:rPr>
              <a:t> </a:t>
            </a:r>
            <a:r>
              <a:rPr lang="en-US" sz="3600" b="1" u="sng" dirty="0">
                <a:solidFill>
                  <a:srgbClr val="FF0000"/>
                </a:solidFill>
              </a:rPr>
              <a:t>The Word Makes Us Better</a:t>
            </a:r>
          </a:p>
          <a:p>
            <a:pPr>
              <a:buNone/>
            </a:pPr>
            <a:endParaRPr lang="en-US" sz="1200" dirty="0"/>
          </a:p>
          <a:p>
            <a:pPr lvl="1">
              <a:buFont typeface="Wingdings" pitchFamily="2" charset="2"/>
              <a:buChar char="§"/>
            </a:pPr>
            <a:r>
              <a:rPr lang="en-US" sz="3400" dirty="0"/>
              <a:t>It’s why Paul told us to examine ourselves </a:t>
            </a:r>
            <a:r>
              <a:rPr lang="en-US" sz="3400" b="1" u="sng" dirty="0"/>
              <a:t>(II Cor. 13:5)</a:t>
            </a:r>
          </a:p>
          <a:p>
            <a:pPr lvl="1">
              <a:buNone/>
            </a:pPr>
            <a:endParaRPr lang="en-US" sz="800" dirty="0"/>
          </a:p>
          <a:p>
            <a:pPr lvl="1">
              <a:buFont typeface="Wingdings" pitchFamily="2" charset="2"/>
              <a:buChar char="§"/>
            </a:pPr>
            <a:r>
              <a:rPr lang="en-US" sz="3400" dirty="0"/>
              <a:t>A good self examination will reveal our </a:t>
            </a:r>
            <a:r>
              <a:rPr lang="en-US" sz="3400" u="sng" dirty="0"/>
              <a:t>weaknesses</a:t>
            </a:r>
            <a:r>
              <a:rPr lang="en-US" sz="3400" dirty="0"/>
              <a:t> and help us to build upon our </a:t>
            </a:r>
            <a:r>
              <a:rPr lang="en-US" sz="3400" u="sng" dirty="0"/>
              <a:t>foundation</a:t>
            </a:r>
            <a:r>
              <a:rPr lang="en-US" sz="3400" dirty="0"/>
              <a:t> of faith</a:t>
            </a:r>
          </a:p>
          <a:p>
            <a:pPr lvl="1">
              <a:buNone/>
            </a:pPr>
            <a:endParaRPr lang="en-US" sz="800" dirty="0"/>
          </a:p>
          <a:p>
            <a:pPr lvl="1">
              <a:buFont typeface="Wingdings" pitchFamily="2" charset="2"/>
              <a:buChar char="§"/>
            </a:pPr>
            <a:r>
              <a:rPr lang="en-US" sz="3400" dirty="0"/>
              <a:t>Sound Spiritual Christian </a:t>
            </a:r>
            <a:r>
              <a:rPr lang="en-US" sz="3400" u="sng" dirty="0"/>
              <a:t>Graces</a:t>
            </a:r>
            <a:r>
              <a:rPr lang="en-US" sz="3400" dirty="0"/>
              <a:t> </a:t>
            </a:r>
            <a:r>
              <a:rPr lang="en-US" sz="3400" b="1" u="sng" dirty="0"/>
              <a:t>(II Pet. 1:5-9)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a:t>What Must I Do To Be Saved!!!!!</a:t>
            </a:r>
          </a:p>
        </p:txBody>
      </p:sp>
      <p:sp>
        <p:nvSpPr>
          <p:cNvPr id="3" name="Content Placeholder 2"/>
          <p:cNvSpPr>
            <a:spLocks noGrp="1"/>
          </p:cNvSpPr>
          <p:nvPr>
            <p:ph sz="quarter" idx="1"/>
          </p:nvPr>
        </p:nvSpPr>
        <p:spPr>
          <a:xfrm>
            <a:off x="612648" y="1600200"/>
            <a:ext cx="8153400" cy="4953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a:t>
            </a:r>
            <a:r>
              <a:rPr lang="en-US" dirty="0"/>
              <a:t>                                                                                                                      “Repent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val="402359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638"/>
            <a:ext cx="8839200" cy="6025717"/>
          </a:xfrm>
          <a:solidFill>
            <a:schemeClr val="tx1"/>
          </a:solidFill>
        </p:spPr>
        <p:txBody>
          <a:bodyPr>
            <a:normAutofit/>
          </a:bodyPr>
          <a:lstStyle/>
          <a:p>
            <a:r>
              <a:rPr lang="en-US" sz="3200" b="1" u="sng" dirty="0">
                <a:solidFill>
                  <a:srgbClr val="FF0000"/>
                </a:solidFill>
              </a:rPr>
              <a:t>2 Timothy 2: 15 </a:t>
            </a:r>
            <a:r>
              <a:rPr lang="en-US" sz="3200" dirty="0">
                <a:solidFill>
                  <a:schemeClr val="bg1"/>
                </a:solidFill>
              </a:rPr>
              <a:t>– “Study to show thyself approved unto God, a workman that needed not to be ashamed, rightly dividing the word of truth.”</a:t>
            </a:r>
            <a:br>
              <a:rPr lang="en-US" sz="3200" dirty="0">
                <a:solidFill>
                  <a:schemeClr val="bg1"/>
                </a:solidFill>
              </a:rPr>
            </a:br>
            <a:r>
              <a:rPr lang="en-US" sz="3200" b="1" u="sng" dirty="0">
                <a:solidFill>
                  <a:srgbClr val="FF0000"/>
                </a:solidFill>
              </a:rPr>
              <a:t>Matthew 5: 6 </a:t>
            </a:r>
            <a:r>
              <a:rPr lang="en-US" sz="3200" dirty="0">
                <a:solidFill>
                  <a:schemeClr val="bg1"/>
                </a:solidFill>
              </a:rPr>
              <a:t>– “Blessed are they which do hunger and thirst after righteousness, for they shall be filled.”</a:t>
            </a:r>
            <a:br>
              <a:rPr lang="en-US" sz="3200" dirty="0">
                <a:solidFill>
                  <a:schemeClr val="bg1"/>
                </a:solidFill>
              </a:rPr>
            </a:br>
            <a:r>
              <a:rPr lang="en-US" sz="3200" b="1" u="sng" dirty="0">
                <a:solidFill>
                  <a:srgbClr val="FF0000"/>
                </a:solidFill>
              </a:rPr>
              <a:t>2 Timothy 3: 16 </a:t>
            </a:r>
            <a:r>
              <a:rPr lang="en-US" sz="3200" dirty="0">
                <a:solidFill>
                  <a:schemeClr val="bg1"/>
                </a:solidFill>
              </a:rPr>
              <a:t>– “All scripture is given by the inspiration of god, and is profitable for doctrine, for correction, for instruction in righteousness.”</a:t>
            </a:r>
          </a:p>
        </p:txBody>
      </p:sp>
      <p:sp>
        <p:nvSpPr>
          <p:cNvPr id="3" name="Subtitle 2"/>
          <p:cNvSpPr>
            <a:spLocks noGrp="1"/>
          </p:cNvSpPr>
          <p:nvPr>
            <p:ph type="subTitle" idx="1"/>
          </p:nvPr>
        </p:nvSpPr>
        <p:spPr>
          <a:xfrm>
            <a:off x="2362200" y="6050036"/>
            <a:ext cx="6781800" cy="807963"/>
          </a:xfrm>
          <a:solidFill>
            <a:schemeClr val="tx1"/>
          </a:solidFill>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bg1"/>
                </a:solidFill>
              </a:rPr>
              <a:t>The Bible Is The Word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tx1"/>
                </a:solidFill>
              </a:rPr>
              <a:t>The Bible Is The Book Of All Ages</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600" dirty="0"/>
              <a:t>The Word of God – </a:t>
            </a:r>
            <a:r>
              <a:rPr lang="en-US" sz="3600" b="1" u="sng" dirty="0">
                <a:solidFill>
                  <a:srgbClr val="FF0000"/>
                </a:solidFill>
              </a:rPr>
              <a:t>Ephesians 6: 17</a:t>
            </a:r>
          </a:p>
          <a:p>
            <a:pPr marL="0" indent="0">
              <a:buNone/>
            </a:pPr>
            <a:r>
              <a:rPr lang="en-US" sz="1800" dirty="0"/>
              <a:t>“And take the helmet of salvation, and the sword of the Spirit, which is the word of God.”</a:t>
            </a:r>
          </a:p>
          <a:p>
            <a:pPr>
              <a:buNone/>
            </a:pPr>
            <a:endParaRPr lang="en-US" sz="1200" dirty="0"/>
          </a:p>
          <a:p>
            <a:r>
              <a:rPr lang="en-US" sz="3600" dirty="0"/>
              <a:t>The Oracles of God – </a:t>
            </a:r>
            <a:r>
              <a:rPr lang="en-US" sz="3600" b="1" u="sng" dirty="0">
                <a:solidFill>
                  <a:srgbClr val="FF0000"/>
                </a:solidFill>
              </a:rPr>
              <a:t>1 Peter 4: 11</a:t>
            </a:r>
          </a:p>
          <a:p>
            <a:pPr marL="0" indent="0">
              <a:buNone/>
            </a:pPr>
            <a:r>
              <a:rPr lang="en-US" sz="1800" dirty="0"/>
              <a:t>“If any man speak, let him speak as the oracles of God; if any man minister, let him do it as of the ability which God </a:t>
            </a:r>
            <a:r>
              <a:rPr lang="en-US" sz="1800" dirty="0" err="1"/>
              <a:t>giveth</a:t>
            </a:r>
            <a:r>
              <a:rPr lang="en-US" sz="1800" dirty="0"/>
              <a:t>:  that God in all things may be glorified through Jesus Christ, to whom be praise and dominion for ever and ever.  Amen”</a:t>
            </a:r>
          </a:p>
          <a:p>
            <a:pPr>
              <a:buNone/>
            </a:pPr>
            <a:endParaRPr lang="en-US" sz="1200" dirty="0"/>
          </a:p>
          <a:p>
            <a:r>
              <a:rPr lang="en-US" sz="3600" dirty="0"/>
              <a:t> The Word of Truth – </a:t>
            </a:r>
            <a:r>
              <a:rPr lang="en-US" sz="3600" b="1" u="sng" dirty="0">
                <a:solidFill>
                  <a:srgbClr val="FF0000"/>
                </a:solidFill>
              </a:rPr>
              <a:t>John 17: 17</a:t>
            </a:r>
          </a:p>
          <a:p>
            <a:pPr marL="0" indent="0">
              <a:buNone/>
            </a:pPr>
            <a:r>
              <a:rPr lang="en-US" sz="1800" dirty="0"/>
              <a:t>“Sanctify them through thy word; thy word is truth”</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normAutofit fontScale="90000"/>
          </a:bodyPr>
          <a:lstStyle/>
          <a:p>
            <a:pPr algn="ctr"/>
            <a:r>
              <a:rPr lang="en-US" sz="4000" b="1" dirty="0">
                <a:solidFill>
                  <a:schemeClr val="tx1"/>
                </a:solidFill>
              </a:rPr>
              <a:t>Some Important Facts About The Bible</a:t>
            </a:r>
          </a:p>
        </p:txBody>
      </p:sp>
      <p:sp>
        <p:nvSpPr>
          <p:cNvPr id="3" name="Content Placeholder 2"/>
          <p:cNvSpPr>
            <a:spLocks noGrp="1"/>
          </p:cNvSpPr>
          <p:nvPr>
            <p:ph sz="quarter" idx="1"/>
          </p:nvPr>
        </p:nvSpPr>
        <p:spPr>
          <a:xfrm>
            <a:off x="612648" y="1524000"/>
            <a:ext cx="8153400" cy="5105400"/>
          </a:xfrm>
        </p:spPr>
        <p:style>
          <a:lnRef idx="2">
            <a:schemeClr val="dk1"/>
          </a:lnRef>
          <a:fillRef idx="1">
            <a:schemeClr val="lt1"/>
          </a:fillRef>
          <a:effectRef idx="0">
            <a:schemeClr val="dk1"/>
          </a:effectRef>
          <a:fontRef idx="minor">
            <a:schemeClr val="dk1"/>
          </a:fontRef>
        </p:style>
        <p:txBody>
          <a:bodyPr>
            <a:normAutofit/>
          </a:bodyPr>
          <a:lstStyle/>
          <a:p>
            <a:pPr>
              <a:buFont typeface="Arial" panose="020B0604020202020204" pitchFamily="34" charset="0"/>
              <a:buChar char="•"/>
            </a:pPr>
            <a:r>
              <a:rPr lang="en-US" sz="6000" b="1" dirty="0"/>
              <a:t>The Bible Contains 66 Books </a:t>
            </a:r>
            <a:r>
              <a:rPr lang="en-US" sz="6000" dirty="0"/>
              <a:t>(</a:t>
            </a:r>
            <a:r>
              <a:rPr lang="en-US" sz="6000" b="1" u="sng" dirty="0">
                <a:solidFill>
                  <a:srgbClr val="FF0000"/>
                </a:solidFill>
              </a:rPr>
              <a:t>39 Books </a:t>
            </a:r>
            <a:r>
              <a:rPr lang="en-US" sz="6000" dirty="0"/>
              <a:t>In The Old Testament, </a:t>
            </a:r>
            <a:r>
              <a:rPr lang="en-US" sz="6000" b="1" dirty="0">
                <a:solidFill>
                  <a:srgbClr val="FF0000"/>
                </a:solidFill>
              </a:rPr>
              <a:t>27 Books </a:t>
            </a:r>
            <a:r>
              <a:rPr lang="en-US" sz="6000" dirty="0"/>
              <a:t>In The New Testament.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a:solidFill>
                  <a:schemeClr val="tx1"/>
                </a:solidFill>
              </a:rPr>
              <a:t>The Bible Is Still One Book, The Word Of The Living God</a:t>
            </a:r>
            <a:r>
              <a:rPr lang="en-US" sz="3600" dirty="0"/>
              <a:t>.</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800" b="1" u="sng" dirty="0"/>
              <a:t>Indestructible</a:t>
            </a:r>
            <a:r>
              <a:rPr lang="en-US" sz="3600" u="sng" dirty="0"/>
              <a:t> – </a:t>
            </a:r>
            <a:r>
              <a:rPr lang="en-US" sz="2800" b="1" u="sng" dirty="0"/>
              <a:t>Matthew 24: 35 </a:t>
            </a:r>
            <a:r>
              <a:rPr lang="en-US" sz="2000" dirty="0"/>
              <a:t>“Heaven and Earth Shall Pass Away, But My Words Shall Not Pass Away.”</a:t>
            </a:r>
          </a:p>
          <a:p>
            <a:r>
              <a:rPr lang="en-US" sz="2800" b="1" u="sng" dirty="0"/>
              <a:t>Incorruptible – 1 Peter 1: 23 </a:t>
            </a:r>
            <a:r>
              <a:rPr lang="en-US" sz="2000" dirty="0"/>
              <a:t>“Being Born Again, Not Of Corruptible Seed, But Of Incorruptible, By The Word Of God, Which </a:t>
            </a:r>
            <a:r>
              <a:rPr lang="en-US" sz="2000" dirty="0" err="1"/>
              <a:t>liveth</a:t>
            </a:r>
            <a:r>
              <a:rPr lang="en-US" sz="2000" dirty="0"/>
              <a:t> And </a:t>
            </a:r>
            <a:r>
              <a:rPr lang="en-US" sz="2000" dirty="0" err="1"/>
              <a:t>Abideth</a:t>
            </a:r>
            <a:r>
              <a:rPr lang="en-US" sz="2000" dirty="0"/>
              <a:t> Forever.”</a:t>
            </a:r>
          </a:p>
          <a:p>
            <a:r>
              <a:rPr lang="en-US" sz="2800" b="1" u="sng" dirty="0"/>
              <a:t>Indispensable – Matthew 4: 4 </a:t>
            </a:r>
            <a:r>
              <a:rPr lang="en-US" sz="2000" dirty="0"/>
              <a:t>– “ It Is Written, Man Shall Not Live By Bread Alone, But By Every Word That </a:t>
            </a:r>
            <a:r>
              <a:rPr lang="en-US" sz="2000" dirty="0" err="1"/>
              <a:t>Proceedeth</a:t>
            </a:r>
            <a:r>
              <a:rPr lang="en-US" sz="2000" dirty="0"/>
              <a:t> Out Of The Mouth Of God.”</a:t>
            </a:r>
          </a:p>
          <a:p>
            <a:r>
              <a:rPr lang="en-US" sz="2800" b="1" u="sng" dirty="0"/>
              <a:t>Infallible – Matthew 5: 18 </a:t>
            </a:r>
            <a:r>
              <a:rPr lang="en-US" sz="2000" dirty="0"/>
              <a:t>– “For verily I say Unto You, Till Heaven and Earth Pass, One Jot or One Tittle Shall in No Wise Pass From The Law, Till All Be fulfilled.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4000" b="1" dirty="0">
                <a:solidFill>
                  <a:schemeClr val="tx1"/>
                </a:solidFill>
              </a:rPr>
              <a:t>Division &amp; Contents Of The Bible</a:t>
            </a:r>
            <a:br>
              <a:rPr lang="en-US" sz="4000" b="1" dirty="0">
                <a:solidFill>
                  <a:schemeClr val="tx1"/>
                </a:solidFill>
              </a:rPr>
            </a:br>
            <a:r>
              <a:rPr lang="en-US" sz="3100" b="1" dirty="0">
                <a:solidFill>
                  <a:schemeClr val="tx1"/>
                </a:solidFill>
              </a:rPr>
              <a:t>Concerning The Two Major Divisions Of The Bible</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400" b="1" u="sng" dirty="0">
                <a:solidFill>
                  <a:srgbClr val="FF0000"/>
                </a:solidFill>
              </a:rPr>
              <a:t>Romans 15: 4 </a:t>
            </a:r>
            <a:r>
              <a:rPr lang="en-US" sz="2400" dirty="0"/>
              <a:t>– “ For whatever things were </a:t>
            </a:r>
            <a:r>
              <a:rPr lang="en-US" sz="2400" b="1" dirty="0">
                <a:solidFill>
                  <a:srgbClr val="FF0000"/>
                </a:solidFill>
              </a:rPr>
              <a:t>written before </a:t>
            </a:r>
            <a:r>
              <a:rPr lang="en-US" sz="2400" dirty="0"/>
              <a:t>were written for our learning, that we through patience and comfort of the Scriptures might have hope.”</a:t>
            </a:r>
          </a:p>
          <a:p>
            <a:r>
              <a:rPr lang="en-US" sz="2400" b="1" u="sng" dirty="0">
                <a:solidFill>
                  <a:srgbClr val="FF0000"/>
                </a:solidFill>
              </a:rPr>
              <a:t>Hebrew 8: 6-7 </a:t>
            </a:r>
            <a:r>
              <a:rPr lang="en-US" sz="2400" dirty="0"/>
              <a:t>- : But now he has obtained a more excellent ministry, inasmuch as He is also a </a:t>
            </a:r>
            <a:r>
              <a:rPr lang="en-US" sz="2400" b="1" dirty="0">
                <a:solidFill>
                  <a:srgbClr val="FF0000"/>
                </a:solidFill>
              </a:rPr>
              <a:t>Mediator of a better Covenant</a:t>
            </a:r>
            <a:r>
              <a:rPr lang="en-US" sz="2400" dirty="0"/>
              <a:t>, which was established on better promises.  (Jeremiah: 31: 31-34).  For if that </a:t>
            </a:r>
            <a:r>
              <a:rPr lang="en-US" sz="2400" b="1" dirty="0">
                <a:solidFill>
                  <a:srgbClr val="FF0000"/>
                </a:solidFill>
              </a:rPr>
              <a:t>first covenant </a:t>
            </a:r>
            <a:r>
              <a:rPr lang="en-US" sz="2400" dirty="0"/>
              <a:t>has been faultless, than no place would have been sought for a </a:t>
            </a:r>
            <a:r>
              <a:rPr lang="en-US" sz="2400" b="1" dirty="0">
                <a:solidFill>
                  <a:srgbClr val="FF0000"/>
                </a:solidFill>
              </a:rPr>
              <a:t>second.</a:t>
            </a:r>
          </a:p>
          <a:p>
            <a:r>
              <a:rPr lang="en-US" sz="2400" b="1" u="sng" dirty="0">
                <a:solidFill>
                  <a:srgbClr val="FF0000"/>
                </a:solidFill>
              </a:rPr>
              <a:t>Colossians 2: 14 </a:t>
            </a:r>
            <a:r>
              <a:rPr lang="en-US" sz="2400" dirty="0"/>
              <a:t>– “Having wiped out the handwriting of requirements that was against us, which was contrary to us.  And He has taken it out of way, having nailed it to the cross.”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a:solidFill>
                  <a:schemeClr val="tx1"/>
                </a:solidFill>
              </a:rPr>
              <a:t>There Are 5 Classes of Books In The Old Testament</a:t>
            </a:r>
          </a:p>
        </p:txBody>
      </p:sp>
      <p:sp>
        <p:nvSpPr>
          <p:cNvPr id="3" name="Content Placeholder 2"/>
          <p:cNvSpPr>
            <a:spLocks noGrp="1"/>
          </p:cNvSpPr>
          <p:nvPr>
            <p:ph sz="quarter" idx="1"/>
          </p:nvPr>
        </p:nvSpPr>
        <p:spPr>
          <a:xfrm>
            <a:off x="612648" y="1600200"/>
            <a:ext cx="8153400" cy="4953000"/>
          </a:xfrm>
        </p:spPr>
        <p:txBody>
          <a:bodyPr>
            <a:normAutofit/>
          </a:bodyPr>
          <a:lstStyle/>
          <a:p>
            <a:pPr marL="342900" indent="-342900">
              <a:buAutoNum type="arabicPeriod"/>
            </a:pPr>
            <a:r>
              <a:rPr lang="en-US" sz="1800" b="1" u="sng" dirty="0">
                <a:solidFill>
                  <a:srgbClr val="FF0000"/>
                </a:solidFill>
              </a:rPr>
              <a:t>Pentateuch – Law </a:t>
            </a:r>
            <a:r>
              <a:rPr lang="en-US" sz="1800" dirty="0">
                <a:solidFill>
                  <a:srgbClr val="FF0000"/>
                </a:solidFill>
              </a:rPr>
              <a:t>(5 Books) </a:t>
            </a:r>
          </a:p>
          <a:p>
            <a:pPr marL="0" indent="0">
              <a:buNone/>
            </a:pPr>
            <a:r>
              <a:rPr lang="en-US" sz="1800" dirty="0"/>
              <a:t>(Genesis; Exodus; Leviticus, Numbers, &amp; Deuteronomy).</a:t>
            </a:r>
          </a:p>
          <a:p>
            <a:pPr marL="342900" indent="-342900">
              <a:buAutoNum type="arabicPeriod" startAt="2"/>
            </a:pPr>
            <a:r>
              <a:rPr lang="en-US" sz="1800" b="1" u="sng" dirty="0">
                <a:solidFill>
                  <a:srgbClr val="FF0000"/>
                </a:solidFill>
              </a:rPr>
              <a:t>History (12 Books)</a:t>
            </a:r>
          </a:p>
          <a:p>
            <a:pPr marL="0" indent="0">
              <a:buNone/>
            </a:pPr>
            <a:r>
              <a:rPr lang="en-US" sz="1800" dirty="0"/>
              <a:t>(Joshua, Judges, Ruth, 1 Samuel, 2 Samuel, 1 Kings, 2 Kings, 1 Chronicles, 2 Chronicles, Ezra, Nehemiah, &amp; Esther.)</a:t>
            </a:r>
          </a:p>
          <a:p>
            <a:pPr marL="342900" indent="-342900">
              <a:buAutoNum type="arabicPeriod" startAt="3"/>
            </a:pPr>
            <a:r>
              <a:rPr lang="en-US" sz="1800" b="1" u="sng" dirty="0">
                <a:solidFill>
                  <a:srgbClr val="FF0000"/>
                </a:solidFill>
              </a:rPr>
              <a:t>Poetry (5 Books) -  (</a:t>
            </a:r>
            <a:r>
              <a:rPr lang="en-US" sz="1800" dirty="0"/>
              <a:t>Job, Psalms, Proverbs, Ecclesiastes, &amp; Song of Solomon.)</a:t>
            </a:r>
          </a:p>
          <a:p>
            <a:pPr marL="342900" indent="-342900">
              <a:buAutoNum type="arabicPeriod" startAt="4"/>
            </a:pPr>
            <a:r>
              <a:rPr lang="en-US" sz="1800" b="1" u="sng" dirty="0">
                <a:solidFill>
                  <a:srgbClr val="FF0000"/>
                </a:solidFill>
              </a:rPr>
              <a:t>Major Prophets (5 Books)</a:t>
            </a:r>
          </a:p>
          <a:p>
            <a:pPr marL="0" indent="0">
              <a:buNone/>
            </a:pPr>
            <a:r>
              <a:rPr lang="en-US" sz="1800" dirty="0"/>
              <a:t>(Isaiah, Jeremiah, Lamentations, Ezekiel, &amp; Daniel.)</a:t>
            </a:r>
          </a:p>
          <a:p>
            <a:pPr marL="342900" indent="-342900">
              <a:buAutoNum type="arabicPeriod" startAt="5"/>
            </a:pPr>
            <a:r>
              <a:rPr lang="en-US" sz="1800" b="1" u="sng" dirty="0">
                <a:solidFill>
                  <a:srgbClr val="FF0000"/>
                </a:solidFill>
              </a:rPr>
              <a:t>Minor Prophets (12 Books)</a:t>
            </a:r>
          </a:p>
          <a:p>
            <a:pPr marL="0" indent="0">
              <a:buNone/>
            </a:pPr>
            <a:r>
              <a:rPr lang="en-US" sz="1800" dirty="0"/>
              <a:t>(Hosea Joel, Amos, Obadiah, Jonah, Micah, Nahum, Habakkuk,  Zephaniah, Haggai,  Zechariah, Malachi.)</a:t>
            </a:r>
          </a:p>
          <a:p>
            <a:pPr marL="0" indent="0">
              <a:buNone/>
            </a:pPr>
            <a:r>
              <a:rPr lang="en-US" sz="2400" b="1" u="sng" dirty="0">
                <a:solidFill>
                  <a:srgbClr val="FF0000"/>
                </a:solidFill>
              </a:rPr>
              <a:t>39 Books </a:t>
            </a:r>
            <a:r>
              <a:rPr lang="en-US" sz="1800" dirty="0"/>
              <a:t>– All Point To Jesus “But when the fullness of time was come, God sent forth his Son, made of a woman, made under the Law.”  </a:t>
            </a:r>
            <a:r>
              <a:rPr lang="en-US" sz="1800" b="1" dirty="0">
                <a:solidFill>
                  <a:srgbClr val="FF0000"/>
                </a:solidFill>
              </a:rPr>
              <a:t>Galatians 4: 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a:solidFill>
                  <a:schemeClr val="tx1"/>
                </a:solidFill>
              </a:rPr>
              <a:t>There Are 4 Classes of Books In The New Testament</a:t>
            </a:r>
            <a:r>
              <a:rPr lang="en-US" sz="5000" b="1" dirty="0">
                <a:solidFill>
                  <a:schemeClr val="tx1"/>
                </a:solidFill>
              </a:rPr>
              <a:t>.</a:t>
            </a:r>
          </a:p>
        </p:txBody>
      </p:sp>
      <p:sp>
        <p:nvSpPr>
          <p:cNvPr id="3" name="Content Placeholder 2"/>
          <p:cNvSpPr>
            <a:spLocks noGrp="1"/>
          </p:cNvSpPr>
          <p:nvPr>
            <p:ph sz="quarter" idx="1"/>
          </p:nvPr>
        </p:nvSpPr>
        <p:spPr>
          <a:xfrm>
            <a:off x="612648" y="1600200"/>
            <a:ext cx="8153400" cy="4876800"/>
          </a:xfrm>
        </p:spPr>
        <p:txBody>
          <a:bodyPr>
            <a:normAutofit/>
          </a:bodyPr>
          <a:lstStyle/>
          <a:p>
            <a:pPr marL="0" indent="0">
              <a:buNone/>
            </a:pPr>
            <a:r>
              <a:rPr lang="en-US" sz="2400" dirty="0"/>
              <a:t>1.  </a:t>
            </a:r>
            <a:r>
              <a:rPr lang="en-US" sz="2400" b="1" dirty="0">
                <a:solidFill>
                  <a:srgbClr val="FF0000"/>
                </a:solidFill>
              </a:rPr>
              <a:t>BIOGRAPHY Gospels (Life Of Jesus) 4 Books</a:t>
            </a:r>
          </a:p>
          <a:p>
            <a:pPr marL="0" indent="0">
              <a:buNone/>
            </a:pPr>
            <a:r>
              <a:rPr lang="en-US" sz="2400" dirty="0"/>
              <a:t>(Matthew, Mark, Luke, &amp; John)</a:t>
            </a:r>
          </a:p>
          <a:p>
            <a:pPr marL="0" indent="0">
              <a:buNone/>
            </a:pPr>
            <a:r>
              <a:rPr lang="en-US" sz="2400" dirty="0"/>
              <a:t>2.  </a:t>
            </a:r>
            <a:r>
              <a:rPr lang="en-US" sz="2400" b="1" u="sng" dirty="0">
                <a:solidFill>
                  <a:srgbClr val="FF0000"/>
                </a:solidFill>
              </a:rPr>
              <a:t>History ( The Church of Christ Establish) </a:t>
            </a:r>
            <a:r>
              <a:rPr lang="en-US" sz="2400" dirty="0"/>
              <a:t>1 Book (Acts)</a:t>
            </a:r>
          </a:p>
          <a:p>
            <a:pPr marL="0" indent="0">
              <a:buNone/>
            </a:pPr>
            <a:r>
              <a:rPr lang="en-US" sz="2400" dirty="0"/>
              <a:t>3.   </a:t>
            </a:r>
            <a:r>
              <a:rPr lang="en-US" sz="2400" b="1" u="sng" dirty="0">
                <a:solidFill>
                  <a:srgbClr val="FF0000"/>
                </a:solidFill>
              </a:rPr>
              <a:t>Epistles (21 Books)  Christian Living</a:t>
            </a:r>
          </a:p>
          <a:p>
            <a:pPr marL="0" indent="0">
              <a:buNone/>
            </a:pPr>
            <a:r>
              <a:rPr lang="en-US" sz="2400" dirty="0"/>
              <a:t>Romans, 1 Corinthians, 2 Corinthians, Galatians, Ephesians, Philippians, Colossians, 1 Thessalonians, 2 Thessalonians, 1 Timothy, 2 Timothy, Titus, Philemon, Hebrews, James, 1 Peter, 2 Peter, 1 John, 2 John, 3 John, &amp; Jude.</a:t>
            </a:r>
          </a:p>
          <a:p>
            <a:pPr marL="0" indent="0">
              <a:buNone/>
            </a:pPr>
            <a:r>
              <a:rPr lang="en-US" sz="2400" dirty="0"/>
              <a:t>4.  </a:t>
            </a:r>
            <a:r>
              <a:rPr lang="en-US" sz="2400" b="1" u="sng" dirty="0">
                <a:solidFill>
                  <a:srgbClr val="FF0000"/>
                </a:solidFill>
              </a:rPr>
              <a:t>Book of Promise  ( 1 Book ) Revelation</a:t>
            </a:r>
          </a:p>
          <a:p>
            <a:pPr marL="457200" indent="-457200">
              <a:buAutoNum type="arabicPeriod" startAt="4"/>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b="1" u="sng" dirty="0">
                <a:solidFill>
                  <a:srgbClr val="FF0000"/>
                </a:solidFill>
              </a:rPr>
              <a:t> The Word Can Save</a:t>
            </a:r>
          </a:p>
          <a:p>
            <a:pPr>
              <a:buNone/>
            </a:pPr>
            <a:endParaRPr lang="en-US" sz="1200" dirty="0"/>
          </a:p>
          <a:p>
            <a:pPr lvl="1">
              <a:buFont typeface="Wingdings" pitchFamily="2" charset="2"/>
              <a:buChar char="§"/>
            </a:pPr>
            <a:r>
              <a:rPr lang="en-US" sz="3400" dirty="0"/>
              <a:t>It’s wisdom that we need, not just to become a child of God, but to remain one</a:t>
            </a:r>
          </a:p>
          <a:p>
            <a:pPr lvl="1">
              <a:buNone/>
            </a:pPr>
            <a:endParaRPr lang="en-US" sz="800" dirty="0"/>
          </a:p>
          <a:p>
            <a:pPr lvl="1">
              <a:buFont typeface="Wingdings" pitchFamily="2" charset="2"/>
              <a:buChar char="§"/>
            </a:pPr>
            <a:r>
              <a:rPr lang="en-US" sz="3400" dirty="0"/>
              <a:t>“The law of the Lord is perfect, converting the soul” (Ps. 19:7)</a:t>
            </a:r>
          </a:p>
          <a:p>
            <a:pPr lvl="1">
              <a:buNone/>
            </a:pPr>
            <a:endParaRPr lang="en-US" sz="800" dirty="0"/>
          </a:p>
          <a:p>
            <a:pPr lvl="1">
              <a:buFont typeface="Wingdings" pitchFamily="2" charset="2"/>
              <a:buChar char="§"/>
            </a:pPr>
            <a:r>
              <a:rPr lang="en-US" sz="3400" dirty="0"/>
              <a:t>Gospel means </a:t>
            </a:r>
            <a:r>
              <a:rPr lang="en-US" sz="3400" b="1" u="sng" dirty="0">
                <a:solidFill>
                  <a:srgbClr val="FF0000"/>
                </a:solidFill>
              </a:rPr>
              <a:t>“good news” </a:t>
            </a:r>
            <a:r>
              <a:rPr lang="en-US" sz="3400" dirty="0"/>
              <a:t>and covers the death, burial, and resurrection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7861</TotalTime>
  <Words>1363</Words>
  <Application>Microsoft Office PowerPoint</Application>
  <PresentationFormat>On-screen Show (4:3)</PresentationFormat>
  <Paragraphs>104</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Tw Cen MT</vt:lpstr>
      <vt:lpstr>Wingdings</vt:lpstr>
      <vt:lpstr>Wingdings 2</vt:lpstr>
      <vt:lpstr>Median</vt:lpstr>
      <vt:lpstr>The Bible</vt:lpstr>
      <vt:lpstr>2 Timothy 2: 15 – “Study to show thyself approved unto God, a workman that needed not to be ashamed, rightly dividing the word of truth.” Matthew 5: 6 – “Blessed are they which do hunger and thirst after righteousness, for they shall be filled.” 2 Timothy 3: 16 – “All scripture is given by the inspiration of god, and is profitable for doctrine, for correction, for instruction in righteousness.”</vt:lpstr>
      <vt:lpstr>The Bible Is The Book Of All Ages</vt:lpstr>
      <vt:lpstr>Some Important Facts About The Bible</vt:lpstr>
      <vt:lpstr>The Bible Is Still One Book, The Word Of The Living God.</vt:lpstr>
      <vt:lpstr>Division &amp; Contents Of The Bible Concerning The Two Major Divisions Of The Bible</vt:lpstr>
      <vt:lpstr>There Are 5 Classes of Books In The Old Testament</vt:lpstr>
      <vt:lpstr>There Are 4 Classes of Books In The New Testament.</vt:lpstr>
      <vt:lpstr>Value of God’s Word</vt:lpstr>
      <vt:lpstr>Value of God’s Word</vt:lpstr>
      <vt:lpstr>Value of God’s Word</vt:lpstr>
      <vt:lpstr>Value of God’s Word</vt:lpstr>
      <vt:lpstr>Value of God’s Word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God’s Word</dc:title>
  <dc:creator>Ryan Frederick</dc:creator>
  <cp:lastModifiedBy>Al Lyles</cp:lastModifiedBy>
  <cp:revision>64</cp:revision>
  <cp:lastPrinted>2014-08-09T00:38:39Z</cp:lastPrinted>
  <dcterms:created xsi:type="dcterms:W3CDTF">2013-03-14T15:36:07Z</dcterms:created>
  <dcterms:modified xsi:type="dcterms:W3CDTF">2021-07-18T17:04:28Z</dcterms:modified>
</cp:coreProperties>
</file>