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5" r:id="rId2"/>
    <p:sldId id="266" r:id="rId3"/>
    <p:sldId id="262" r:id="rId4"/>
    <p:sldId id="256" r:id="rId5"/>
    <p:sldId id="257" r:id="rId6"/>
    <p:sldId id="258" r:id="rId7"/>
    <p:sldId id="259" r:id="rId8"/>
    <p:sldId id="260" r:id="rId9"/>
    <p:sldId id="261" r:id="rId10"/>
    <p:sldId id="263" r:id="rId11"/>
    <p:sldId id="264"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90" d="100"/>
          <a:sy n="90" d="100"/>
        </p:scale>
        <p:origin x="576"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27A84EC3-81AD-4A22-978F-6AD604084A04}" type="datetimeFigureOut">
              <a:rPr lang="en-US" smtClean="0"/>
              <a:t>12/29/2019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FDBDDB-9380-4C54-B4B7-81F16C7A276C}" type="slidenum">
              <a:rPr lang="en-US" smtClean="0"/>
              <a:t>‹#›</a:t>
            </a:fld>
            <a:endParaRPr lang="en-US"/>
          </a:p>
        </p:txBody>
      </p:sp>
    </p:spTree>
    <p:extLst>
      <p:ext uri="{BB962C8B-B14F-4D97-AF65-F5344CB8AC3E}">
        <p14:creationId xmlns:p14="http://schemas.microsoft.com/office/powerpoint/2010/main" val="29585172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7A84EC3-81AD-4A22-978F-6AD604084A04}" type="datetimeFigureOut">
              <a:rPr lang="en-US" smtClean="0"/>
              <a:t>12/29/2019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FDBDDB-9380-4C54-B4B7-81F16C7A276C}" type="slidenum">
              <a:rPr lang="en-US" smtClean="0"/>
              <a:t>‹#›</a:t>
            </a:fld>
            <a:endParaRPr lang="en-US"/>
          </a:p>
        </p:txBody>
      </p:sp>
    </p:spTree>
    <p:extLst>
      <p:ext uri="{BB962C8B-B14F-4D97-AF65-F5344CB8AC3E}">
        <p14:creationId xmlns:p14="http://schemas.microsoft.com/office/powerpoint/2010/main" val="36878190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7A84EC3-81AD-4A22-978F-6AD604084A04}" type="datetimeFigureOut">
              <a:rPr lang="en-US" smtClean="0"/>
              <a:t>12/29/2019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FDBDDB-9380-4C54-B4B7-81F16C7A276C}" type="slidenum">
              <a:rPr lang="en-US" smtClean="0"/>
              <a:t>‹#›</a:t>
            </a:fld>
            <a:endParaRPr lang="en-US"/>
          </a:p>
        </p:txBody>
      </p:sp>
    </p:spTree>
    <p:extLst>
      <p:ext uri="{BB962C8B-B14F-4D97-AF65-F5344CB8AC3E}">
        <p14:creationId xmlns:p14="http://schemas.microsoft.com/office/powerpoint/2010/main" val="26783653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7A84EC3-81AD-4A22-978F-6AD604084A04}" type="datetimeFigureOut">
              <a:rPr lang="en-US" smtClean="0"/>
              <a:t>12/29/2019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FDBDDB-9380-4C54-B4B7-81F16C7A276C}" type="slidenum">
              <a:rPr lang="en-US" smtClean="0"/>
              <a:t>‹#›</a:t>
            </a:fld>
            <a:endParaRPr lang="en-US"/>
          </a:p>
        </p:txBody>
      </p:sp>
    </p:spTree>
    <p:extLst>
      <p:ext uri="{BB962C8B-B14F-4D97-AF65-F5344CB8AC3E}">
        <p14:creationId xmlns:p14="http://schemas.microsoft.com/office/powerpoint/2010/main" val="27054391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7A84EC3-81AD-4A22-978F-6AD604084A04}" type="datetimeFigureOut">
              <a:rPr lang="en-US" smtClean="0"/>
              <a:t>12/29/2019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FDBDDB-9380-4C54-B4B7-81F16C7A276C}" type="slidenum">
              <a:rPr lang="en-US" smtClean="0"/>
              <a:t>‹#›</a:t>
            </a:fld>
            <a:endParaRPr lang="en-US"/>
          </a:p>
        </p:txBody>
      </p:sp>
    </p:spTree>
    <p:extLst>
      <p:ext uri="{BB962C8B-B14F-4D97-AF65-F5344CB8AC3E}">
        <p14:creationId xmlns:p14="http://schemas.microsoft.com/office/powerpoint/2010/main" val="21873343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27A84EC3-81AD-4A22-978F-6AD604084A04}" type="datetimeFigureOut">
              <a:rPr lang="en-US" smtClean="0"/>
              <a:t>12/29/2019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FDBDDB-9380-4C54-B4B7-81F16C7A276C}" type="slidenum">
              <a:rPr lang="en-US" smtClean="0"/>
              <a:t>‹#›</a:t>
            </a:fld>
            <a:endParaRPr lang="en-US"/>
          </a:p>
        </p:txBody>
      </p:sp>
    </p:spTree>
    <p:extLst>
      <p:ext uri="{BB962C8B-B14F-4D97-AF65-F5344CB8AC3E}">
        <p14:creationId xmlns:p14="http://schemas.microsoft.com/office/powerpoint/2010/main" val="35659253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27A84EC3-81AD-4A22-978F-6AD604084A04}" type="datetimeFigureOut">
              <a:rPr lang="en-US" smtClean="0"/>
              <a:t>12/29/2019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6FDBDDB-9380-4C54-B4B7-81F16C7A276C}" type="slidenum">
              <a:rPr lang="en-US" smtClean="0"/>
              <a:t>‹#›</a:t>
            </a:fld>
            <a:endParaRPr lang="en-US"/>
          </a:p>
        </p:txBody>
      </p:sp>
    </p:spTree>
    <p:extLst>
      <p:ext uri="{BB962C8B-B14F-4D97-AF65-F5344CB8AC3E}">
        <p14:creationId xmlns:p14="http://schemas.microsoft.com/office/powerpoint/2010/main" val="13997731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7A84EC3-81AD-4A22-978F-6AD604084A04}" type="datetimeFigureOut">
              <a:rPr lang="en-US" smtClean="0"/>
              <a:t>12/29/2019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6FDBDDB-9380-4C54-B4B7-81F16C7A276C}" type="slidenum">
              <a:rPr lang="en-US" smtClean="0"/>
              <a:t>‹#›</a:t>
            </a:fld>
            <a:endParaRPr lang="en-US"/>
          </a:p>
        </p:txBody>
      </p:sp>
    </p:spTree>
    <p:extLst>
      <p:ext uri="{BB962C8B-B14F-4D97-AF65-F5344CB8AC3E}">
        <p14:creationId xmlns:p14="http://schemas.microsoft.com/office/powerpoint/2010/main" val="20369699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7A84EC3-81AD-4A22-978F-6AD604084A04}" type="datetimeFigureOut">
              <a:rPr lang="en-US" smtClean="0"/>
              <a:t>12/29/2019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6FDBDDB-9380-4C54-B4B7-81F16C7A276C}" type="slidenum">
              <a:rPr lang="en-US" smtClean="0"/>
              <a:t>‹#›</a:t>
            </a:fld>
            <a:endParaRPr lang="en-US"/>
          </a:p>
        </p:txBody>
      </p:sp>
    </p:spTree>
    <p:extLst>
      <p:ext uri="{BB962C8B-B14F-4D97-AF65-F5344CB8AC3E}">
        <p14:creationId xmlns:p14="http://schemas.microsoft.com/office/powerpoint/2010/main" val="3997407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7A84EC3-81AD-4A22-978F-6AD604084A04}" type="datetimeFigureOut">
              <a:rPr lang="en-US" smtClean="0"/>
              <a:t>12/29/2019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FDBDDB-9380-4C54-B4B7-81F16C7A276C}" type="slidenum">
              <a:rPr lang="en-US" smtClean="0"/>
              <a:t>‹#›</a:t>
            </a:fld>
            <a:endParaRPr lang="en-US"/>
          </a:p>
        </p:txBody>
      </p:sp>
    </p:spTree>
    <p:extLst>
      <p:ext uri="{BB962C8B-B14F-4D97-AF65-F5344CB8AC3E}">
        <p14:creationId xmlns:p14="http://schemas.microsoft.com/office/powerpoint/2010/main" val="27403172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7A84EC3-81AD-4A22-978F-6AD604084A04}" type="datetimeFigureOut">
              <a:rPr lang="en-US" smtClean="0"/>
              <a:t>12/29/2019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FDBDDB-9380-4C54-B4B7-81F16C7A276C}" type="slidenum">
              <a:rPr lang="en-US" smtClean="0"/>
              <a:t>‹#›</a:t>
            </a:fld>
            <a:endParaRPr lang="en-US"/>
          </a:p>
        </p:txBody>
      </p:sp>
    </p:spTree>
    <p:extLst>
      <p:ext uri="{BB962C8B-B14F-4D97-AF65-F5344CB8AC3E}">
        <p14:creationId xmlns:p14="http://schemas.microsoft.com/office/powerpoint/2010/main" val="36388079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7A84EC3-81AD-4A22-978F-6AD604084A04}" type="datetimeFigureOut">
              <a:rPr lang="en-US" smtClean="0"/>
              <a:t>12/29/2019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6FDBDDB-9380-4C54-B4B7-81F16C7A276C}" type="slidenum">
              <a:rPr lang="en-US" smtClean="0"/>
              <a:t>‹#›</a:t>
            </a:fld>
            <a:endParaRPr lang="en-US"/>
          </a:p>
        </p:txBody>
      </p:sp>
    </p:spTree>
    <p:extLst>
      <p:ext uri="{BB962C8B-B14F-4D97-AF65-F5344CB8AC3E}">
        <p14:creationId xmlns:p14="http://schemas.microsoft.com/office/powerpoint/2010/main" val="13036878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311727"/>
            <a:ext cx="10515600" cy="5865236"/>
          </a:xfrm>
        </p:spPr>
        <p:style>
          <a:lnRef idx="2">
            <a:schemeClr val="dk1"/>
          </a:lnRef>
          <a:fillRef idx="1">
            <a:schemeClr val="lt1"/>
          </a:fillRef>
          <a:effectRef idx="0">
            <a:schemeClr val="dk1"/>
          </a:effectRef>
          <a:fontRef idx="minor">
            <a:schemeClr val="dk1"/>
          </a:fontRef>
        </p:style>
        <p:txBody>
          <a:bodyPr>
            <a:normAutofit fontScale="92500" lnSpcReduction="10000"/>
          </a:bodyPr>
          <a:lstStyle/>
          <a:p>
            <a:pPr marL="0" indent="0" algn="ctr">
              <a:buNone/>
            </a:pPr>
            <a:r>
              <a:rPr lang="en-US" b="1" u="sng" dirty="0">
                <a:solidFill>
                  <a:srgbClr val="FF0000"/>
                </a:solidFill>
              </a:rPr>
              <a:t>What Is Worship</a:t>
            </a:r>
          </a:p>
          <a:p>
            <a:pPr marL="0" indent="0" algn="ctr">
              <a:buNone/>
            </a:pPr>
            <a:r>
              <a:rPr lang="en-US" dirty="0"/>
              <a:t>John 4: 24</a:t>
            </a:r>
          </a:p>
          <a:p>
            <a:pPr marL="0" indent="0">
              <a:buNone/>
            </a:pPr>
            <a:r>
              <a:rPr lang="en-US" dirty="0"/>
              <a:t>“God is a Spirit; and they that worship him must worship in spirit and Truth.”</a:t>
            </a:r>
          </a:p>
          <a:p>
            <a:pPr marL="0" indent="0">
              <a:buNone/>
            </a:pPr>
            <a:r>
              <a:rPr lang="en-US" dirty="0"/>
              <a:t>Greek word </a:t>
            </a:r>
            <a:r>
              <a:rPr lang="en-US" dirty="0" err="1"/>
              <a:t>proskyneo</a:t>
            </a:r>
            <a:r>
              <a:rPr lang="en-US" dirty="0"/>
              <a:t> means to prostrate oneself in homage (do reverence to adore worship).</a:t>
            </a:r>
          </a:p>
          <a:p>
            <a:pPr marL="0" indent="0">
              <a:buNone/>
            </a:pPr>
            <a:r>
              <a:rPr lang="en-US" b="1" u="sng" dirty="0">
                <a:solidFill>
                  <a:srgbClr val="FF0000"/>
                </a:solidFill>
              </a:rPr>
              <a:t>Vain Worship </a:t>
            </a:r>
            <a:r>
              <a:rPr lang="en-US" dirty="0"/>
              <a:t>– Matt. 15: 8-9 – “But in vain they worship me, teaching for doctrine the commandments of men.</a:t>
            </a:r>
          </a:p>
          <a:p>
            <a:pPr marL="0" indent="0">
              <a:buNone/>
            </a:pPr>
            <a:r>
              <a:rPr lang="en-US" b="1" u="sng" dirty="0">
                <a:solidFill>
                  <a:srgbClr val="FF0000"/>
                </a:solidFill>
              </a:rPr>
              <a:t>Ignorant Worship </a:t>
            </a:r>
            <a:r>
              <a:rPr lang="en-US" dirty="0"/>
              <a:t>– Acts 17: 22-23 – “Then Paul stood in the midst of Mars’ Hill and said, ye men of Athens, I perceive that in all things ye are too superstitious (23) for as passed by, and beheld your devotions, I found an altar with this in-</a:t>
            </a:r>
            <a:r>
              <a:rPr lang="en-US" dirty="0" err="1"/>
              <a:t>scription</a:t>
            </a:r>
            <a:r>
              <a:rPr lang="en-US" dirty="0"/>
              <a:t>, to the unknown God.  Whom therefore ye ignorantly worship, him declares I unto you.”</a:t>
            </a:r>
          </a:p>
          <a:p>
            <a:pPr marL="0" indent="0">
              <a:buNone/>
            </a:pPr>
            <a:r>
              <a:rPr lang="en-US" b="1" u="sng" dirty="0">
                <a:solidFill>
                  <a:srgbClr val="FF0000"/>
                </a:solidFill>
              </a:rPr>
              <a:t>Will Worship </a:t>
            </a:r>
            <a:r>
              <a:rPr lang="en-US" dirty="0"/>
              <a:t>– Col. 2: 20-23 - “…….. Which things have indeed a show of wisdom in will worship, and humility, and neglecting of the body, not in honor to the satisfying of the flesh.”</a:t>
            </a:r>
          </a:p>
          <a:p>
            <a:pPr marL="0" indent="0">
              <a:buNone/>
            </a:pPr>
            <a:endParaRPr lang="en-US" dirty="0"/>
          </a:p>
        </p:txBody>
      </p:sp>
    </p:spTree>
    <p:extLst>
      <p:ext uri="{BB962C8B-B14F-4D97-AF65-F5344CB8AC3E}">
        <p14:creationId xmlns:p14="http://schemas.microsoft.com/office/powerpoint/2010/main" val="28946916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933739"/>
          </a:xfrm>
        </p:spPr>
        <p:txBody>
          <a:bodyPr/>
          <a:lstStyle/>
          <a:p>
            <a:pPr algn="ctr"/>
            <a:r>
              <a:rPr lang="en-US" b="1" dirty="0">
                <a:solidFill>
                  <a:srgbClr val="FF0000"/>
                </a:solidFill>
              </a:rPr>
              <a:t>“What Must I Do To Be Saved” Acts 2: 38</a:t>
            </a:r>
          </a:p>
        </p:txBody>
      </p:sp>
      <p:sp>
        <p:nvSpPr>
          <p:cNvPr id="3" name="Content Placeholder 2"/>
          <p:cNvSpPr>
            <a:spLocks noGrp="1"/>
          </p:cNvSpPr>
          <p:nvPr>
            <p:ph idx="1"/>
          </p:nvPr>
        </p:nvSpPr>
        <p:spPr>
          <a:xfrm>
            <a:off x="838200" y="1298864"/>
            <a:ext cx="10515600" cy="4878099"/>
          </a:xfrm>
        </p:spPr>
        <p:style>
          <a:lnRef idx="2">
            <a:schemeClr val="dk1"/>
          </a:lnRef>
          <a:fillRef idx="1">
            <a:schemeClr val="lt1"/>
          </a:fillRef>
          <a:effectRef idx="0">
            <a:schemeClr val="dk1"/>
          </a:effectRef>
          <a:fontRef idx="minor">
            <a:schemeClr val="dk1"/>
          </a:fontRef>
        </p:style>
        <p:txBody>
          <a:bodyPr>
            <a:normAutofit fontScale="85000" lnSpcReduction="20000"/>
          </a:bodyPr>
          <a:lstStyle/>
          <a:p>
            <a:pPr marL="0" indent="0">
              <a:buNone/>
            </a:pPr>
            <a:r>
              <a:rPr lang="en-US" u="sng" dirty="0"/>
              <a:t>Hear The Gospel – Romans 10: 17  </a:t>
            </a:r>
            <a:r>
              <a:rPr lang="en-US" dirty="0"/>
              <a:t>                                                                                                            “Faith Comes by hearing and hearing by the word of God.”</a:t>
            </a:r>
          </a:p>
          <a:p>
            <a:pPr marL="0" indent="0">
              <a:buNone/>
            </a:pPr>
            <a:r>
              <a:rPr lang="en-US" u="sng" dirty="0"/>
              <a:t>Believe The Gospel – Mark 16: 16                                                                               </a:t>
            </a:r>
          </a:p>
          <a:p>
            <a:pPr marL="0" indent="0">
              <a:buNone/>
            </a:pPr>
            <a:r>
              <a:rPr lang="en-US" dirty="0"/>
              <a:t> “   He that believeth and is baptized shall be saved, and he that believeth not shall be damned.”</a:t>
            </a:r>
          </a:p>
          <a:p>
            <a:pPr marL="0" indent="0">
              <a:buNone/>
            </a:pPr>
            <a:r>
              <a:rPr lang="en-US" u="sng" dirty="0"/>
              <a:t>Repent of Sins – Luke 13: 3                                                                                                                      </a:t>
            </a:r>
            <a:r>
              <a:rPr lang="en-US" dirty="0"/>
              <a:t>“Repent or You will Perish”</a:t>
            </a:r>
          </a:p>
          <a:p>
            <a:pPr marL="0" indent="0">
              <a:buNone/>
            </a:pPr>
            <a:r>
              <a:rPr lang="en-US" u="sng" dirty="0"/>
              <a:t>Confess Christ – Romans 10: 9-10                                                                                                               </a:t>
            </a:r>
            <a:r>
              <a:rPr lang="en-US" dirty="0"/>
              <a:t>“That if thou shalt confess with thy mouth the Lord Jesus, and shalt believe in thine heart that God raised him from the dead, thou shall be saved.  For with the heart man believeth unto righteous; and with the mouth confession is made unto salvation.”</a:t>
            </a:r>
          </a:p>
          <a:p>
            <a:pPr marL="0" indent="0">
              <a:buNone/>
            </a:pPr>
            <a:r>
              <a:rPr lang="en-US" u="sng" dirty="0"/>
              <a:t>Be Baptized – Acts 2: 38                                                                                          </a:t>
            </a:r>
          </a:p>
          <a:p>
            <a:pPr marL="0" indent="0">
              <a:buNone/>
            </a:pPr>
            <a:r>
              <a:rPr lang="en-US" dirty="0"/>
              <a:t> “Repent and be baptized everyone of you in the name of Jesus Christ for the remission of sins, and you shall receive the gift of the Holy Spirit.”</a:t>
            </a:r>
          </a:p>
        </p:txBody>
      </p:sp>
    </p:spTree>
    <p:extLst>
      <p:ext uri="{BB962C8B-B14F-4D97-AF65-F5344CB8AC3E}">
        <p14:creationId xmlns:p14="http://schemas.microsoft.com/office/powerpoint/2010/main" val="34180503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98871"/>
            <a:ext cx="9116291" cy="850612"/>
          </a:xfrm>
        </p:spPr>
        <p:style>
          <a:lnRef idx="2">
            <a:schemeClr val="dk1"/>
          </a:lnRef>
          <a:fillRef idx="1">
            <a:schemeClr val="lt1"/>
          </a:fillRef>
          <a:effectRef idx="0">
            <a:schemeClr val="dk1"/>
          </a:effectRef>
          <a:fontRef idx="minor">
            <a:schemeClr val="dk1"/>
          </a:fontRef>
        </p:style>
        <p:txBody>
          <a:bodyPr>
            <a:normAutofit/>
          </a:bodyPr>
          <a:lstStyle/>
          <a:p>
            <a:pPr algn="ctr"/>
            <a:r>
              <a:rPr lang="en-US" sz="3600" dirty="0">
                <a:solidFill>
                  <a:srgbClr val="FF0000"/>
                </a:solidFill>
              </a:rPr>
              <a:t>Are You Worshipping God in Spirit and Truth?</a:t>
            </a:r>
          </a:p>
        </p:txBody>
      </p:sp>
      <p:sp>
        <p:nvSpPr>
          <p:cNvPr id="4" name="Content Placeholder 3"/>
          <p:cNvSpPr>
            <a:spLocks noGrp="1"/>
          </p:cNvSpPr>
          <p:nvPr>
            <p:ph idx="1"/>
          </p:nvPr>
        </p:nvSpPr>
        <p:spPr>
          <a:xfrm>
            <a:off x="838200" y="1246910"/>
            <a:ext cx="3931228" cy="4759036"/>
          </a:xfrm>
        </p:spPr>
        <p:style>
          <a:lnRef idx="2">
            <a:schemeClr val="dk1"/>
          </a:lnRef>
          <a:fillRef idx="1">
            <a:schemeClr val="lt1"/>
          </a:fillRef>
          <a:effectRef idx="0">
            <a:schemeClr val="dk1"/>
          </a:effectRef>
          <a:fontRef idx="minor">
            <a:schemeClr val="dk1"/>
          </a:fontRef>
        </p:style>
        <p:txBody>
          <a:bodyPr>
            <a:normAutofit/>
          </a:bodyPr>
          <a:lstStyle/>
          <a:p>
            <a:pPr marL="0" indent="0">
              <a:buNone/>
            </a:pPr>
            <a:r>
              <a:rPr lang="en-US" sz="1600" dirty="0"/>
              <a:t>Lesson 1  The Purpose Of Our Worship</a:t>
            </a:r>
          </a:p>
          <a:p>
            <a:pPr marL="0" indent="0">
              <a:buNone/>
            </a:pPr>
            <a:r>
              <a:rPr lang="en-US" sz="1600" dirty="0"/>
              <a:t>Lesson 2  Worshipping God In Spirit</a:t>
            </a:r>
          </a:p>
          <a:p>
            <a:pPr marL="0" indent="0">
              <a:buNone/>
            </a:pPr>
            <a:r>
              <a:rPr lang="en-US" sz="1600" dirty="0"/>
              <a:t>Lesson 3  Worship Is Not For Our Entertainment</a:t>
            </a:r>
          </a:p>
          <a:p>
            <a:pPr marL="0" indent="0">
              <a:buNone/>
            </a:pPr>
            <a:r>
              <a:rPr lang="en-US" sz="1600" dirty="0"/>
              <a:t>Lesson 4  Worshipping God In Truth</a:t>
            </a:r>
          </a:p>
          <a:p>
            <a:pPr marL="0" indent="0">
              <a:buNone/>
            </a:pPr>
            <a:r>
              <a:rPr lang="en-US" sz="1600" dirty="0"/>
              <a:t>Lesson 5  Acceptable And Unacceptable Worship</a:t>
            </a:r>
          </a:p>
          <a:p>
            <a:pPr marL="0" indent="0">
              <a:buNone/>
            </a:pPr>
            <a:r>
              <a:rPr lang="en-US" sz="1600" dirty="0"/>
              <a:t>Lesson 6  Vain Worship</a:t>
            </a:r>
          </a:p>
          <a:p>
            <a:pPr marL="0" indent="0">
              <a:buNone/>
            </a:pPr>
            <a:r>
              <a:rPr lang="en-US" sz="1600" dirty="0"/>
              <a:t>Lesson 7  We Must Give Our Best To God</a:t>
            </a:r>
          </a:p>
          <a:p>
            <a:pPr marL="0" indent="0">
              <a:buNone/>
            </a:pPr>
            <a:r>
              <a:rPr lang="en-US" sz="1600" dirty="0"/>
              <a:t>Lesson 8  We Must Only Worship God</a:t>
            </a:r>
          </a:p>
          <a:p>
            <a:pPr marL="0" indent="0">
              <a:buNone/>
            </a:pPr>
            <a:r>
              <a:rPr lang="en-US" sz="1600" dirty="0"/>
              <a:t>Lesson 9  Role Of Women In The Church</a:t>
            </a:r>
          </a:p>
          <a:p>
            <a:pPr marL="0" indent="0">
              <a:buNone/>
            </a:pPr>
            <a:r>
              <a:rPr lang="en-US" sz="1600" dirty="0"/>
              <a:t>Lesson 10  Attendance Of Worship</a:t>
            </a:r>
          </a:p>
          <a:p>
            <a:pPr marL="0" indent="0">
              <a:buNone/>
            </a:pPr>
            <a:r>
              <a:rPr lang="en-US" sz="1600" dirty="0"/>
              <a:t>Lesson 11  Coming Back  To The Lord </a:t>
            </a:r>
          </a:p>
          <a:p>
            <a:pPr marL="0" indent="0">
              <a:buNone/>
            </a:pPr>
            <a:r>
              <a:rPr lang="en-US" sz="1600" dirty="0"/>
              <a:t>Lesson 12  Our Dress In Worship</a:t>
            </a:r>
          </a:p>
          <a:p>
            <a:pPr marL="0" indent="0">
              <a:buNone/>
            </a:pPr>
            <a:endParaRPr lang="en-US" sz="1200" dirty="0"/>
          </a:p>
        </p:txBody>
      </p:sp>
      <p:sp>
        <p:nvSpPr>
          <p:cNvPr id="8" name="TextBox 7"/>
          <p:cNvSpPr txBox="1"/>
          <p:nvPr/>
        </p:nvSpPr>
        <p:spPr>
          <a:xfrm>
            <a:off x="5444835" y="1246911"/>
            <a:ext cx="4509656" cy="3323987"/>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marL="342900" indent="-342900">
              <a:buAutoNum type="arabicPeriod" startAt="13"/>
            </a:pPr>
            <a:r>
              <a:rPr lang="en-US" sz="1600" dirty="0"/>
              <a:t>Prayer</a:t>
            </a:r>
          </a:p>
          <a:p>
            <a:pPr marL="342900" indent="-342900">
              <a:buAutoNum type="arabicPeriod" startAt="13"/>
            </a:pPr>
            <a:r>
              <a:rPr lang="en-US" sz="1600" dirty="0"/>
              <a:t>Giving</a:t>
            </a:r>
          </a:p>
          <a:p>
            <a:pPr marL="342900" indent="-342900">
              <a:buAutoNum type="arabicPeriod" startAt="13"/>
            </a:pPr>
            <a:r>
              <a:rPr lang="en-US" sz="1600" dirty="0"/>
              <a:t>The Lord’s Supper</a:t>
            </a:r>
          </a:p>
          <a:p>
            <a:pPr marL="342900" indent="-342900">
              <a:buAutoNum type="arabicPeriod" startAt="13"/>
            </a:pPr>
            <a:r>
              <a:rPr lang="en-US" sz="1600" dirty="0"/>
              <a:t>Weekly Observance of the Lord’s Supper</a:t>
            </a:r>
          </a:p>
          <a:p>
            <a:pPr marL="342900" indent="-342900">
              <a:buAutoNum type="arabicPeriod" startAt="13"/>
            </a:pPr>
            <a:r>
              <a:rPr lang="en-US" sz="1600" dirty="0"/>
              <a:t>Singing In Worship (Part 1)</a:t>
            </a:r>
          </a:p>
          <a:p>
            <a:pPr marL="342900" indent="-342900">
              <a:buAutoNum type="arabicPeriod" startAt="13"/>
            </a:pPr>
            <a:r>
              <a:rPr lang="en-US" sz="1600" dirty="0"/>
              <a:t>Singing In Worship (Part 2)</a:t>
            </a:r>
          </a:p>
          <a:p>
            <a:pPr marL="342900" indent="-342900">
              <a:buAutoNum type="arabicPeriod" startAt="13"/>
            </a:pPr>
            <a:r>
              <a:rPr lang="en-US" sz="1600" dirty="0"/>
              <a:t>Singing In Worship (Part 3)</a:t>
            </a:r>
          </a:p>
          <a:p>
            <a:pPr marL="342900" indent="-342900">
              <a:buAutoNum type="arabicPeriod" startAt="13"/>
            </a:pPr>
            <a:r>
              <a:rPr lang="en-US" sz="1600" dirty="0"/>
              <a:t>Singing In Worship (Part 4)</a:t>
            </a:r>
          </a:p>
          <a:p>
            <a:pPr marL="342900" indent="-342900">
              <a:buAutoNum type="arabicPeriod" startAt="13"/>
            </a:pPr>
            <a:r>
              <a:rPr lang="en-US" sz="1600" dirty="0"/>
              <a:t>Preaching In Worship Church</a:t>
            </a:r>
          </a:p>
          <a:p>
            <a:pPr marL="342900" indent="-342900">
              <a:buAutoNum type="arabicPeriod" startAt="13"/>
            </a:pPr>
            <a:r>
              <a:rPr lang="en-US" sz="1600" dirty="0"/>
              <a:t>We Must Worship The Lord In His Church</a:t>
            </a:r>
          </a:p>
          <a:p>
            <a:pPr marL="342900" indent="-342900">
              <a:buAutoNum type="arabicPeriod" startAt="13"/>
            </a:pPr>
            <a:r>
              <a:rPr lang="en-US" sz="1600" dirty="0"/>
              <a:t>Only The Saved Are In The Lord’s Church</a:t>
            </a:r>
          </a:p>
          <a:p>
            <a:pPr marL="342900" indent="-342900">
              <a:buAutoNum type="arabicPeriod" startAt="13"/>
            </a:pPr>
            <a:r>
              <a:rPr lang="en-US" sz="1600" dirty="0"/>
              <a:t>Summary</a:t>
            </a:r>
          </a:p>
          <a:p>
            <a:pPr marL="342900" indent="-342900">
              <a:buAutoNum type="arabicPeriod" startAt="13"/>
            </a:pPr>
            <a:endParaRPr lang="en-US" dirty="0"/>
          </a:p>
        </p:txBody>
      </p:sp>
      <p:sp>
        <p:nvSpPr>
          <p:cNvPr id="9" name="TextBox 8"/>
          <p:cNvSpPr txBox="1"/>
          <p:nvPr/>
        </p:nvSpPr>
        <p:spPr>
          <a:xfrm>
            <a:off x="5444835" y="4768326"/>
            <a:ext cx="4405747" cy="1200329"/>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US" sz="2400" b="1" u="sng" dirty="0">
                <a:solidFill>
                  <a:srgbClr val="FF0000"/>
                </a:solidFill>
              </a:rPr>
              <a:t>John 4: 24 </a:t>
            </a:r>
            <a:r>
              <a:rPr lang="en-US" sz="2400" dirty="0"/>
              <a:t>– “God is a Spirit, and they that worship Him must worship him in spirit and truth”</a:t>
            </a:r>
          </a:p>
        </p:txBody>
      </p:sp>
    </p:spTree>
    <p:extLst>
      <p:ext uri="{BB962C8B-B14F-4D97-AF65-F5344CB8AC3E}">
        <p14:creationId xmlns:p14="http://schemas.microsoft.com/office/powerpoint/2010/main" val="16959683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571500"/>
            <a:ext cx="10515600" cy="5605463"/>
          </a:xfrm>
        </p:spPr>
        <p:style>
          <a:lnRef idx="2">
            <a:schemeClr val="dk1"/>
          </a:lnRef>
          <a:fillRef idx="1">
            <a:schemeClr val="lt1"/>
          </a:fillRef>
          <a:effectRef idx="0">
            <a:schemeClr val="dk1"/>
          </a:effectRef>
          <a:fontRef idx="minor">
            <a:schemeClr val="dk1"/>
          </a:fontRef>
        </p:style>
        <p:txBody>
          <a:bodyPr>
            <a:normAutofit fontScale="92500" lnSpcReduction="20000"/>
          </a:bodyPr>
          <a:lstStyle/>
          <a:p>
            <a:pPr marL="0" indent="0" algn="ctr">
              <a:buNone/>
            </a:pPr>
            <a:r>
              <a:rPr lang="en-US" dirty="0"/>
              <a:t>“When the Whole Church Come Together in One place”</a:t>
            </a:r>
          </a:p>
          <a:p>
            <a:pPr marL="0" indent="0" algn="ctr">
              <a:buNone/>
            </a:pPr>
            <a:r>
              <a:rPr lang="en-US" dirty="0"/>
              <a:t>1st Cor. 11: 18, 20, 33, 14: 23</a:t>
            </a:r>
          </a:p>
          <a:p>
            <a:pPr marL="0" indent="0" algn="ctr">
              <a:buNone/>
            </a:pPr>
            <a:r>
              <a:rPr lang="en-US" dirty="0"/>
              <a:t>On The First Day of the Week – Acts 20: 7; 1 Cor. 16: 1, 2, Acts 2:1</a:t>
            </a:r>
          </a:p>
          <a:p>
            <a:pPr marL="0" indent="0">
              <a:buNone/>
            </a:pPr>
            <a:r>
              <a:rPr lang="en-US" dirty="0"/>
              <a:t>•  </a:t>
            </a:r>
            <a:r>
              <a:rPr lang="en-US" b="1" dirty="0">
                <a:solidFill>
                  <a:srgbClr val="FF0000"/>
                </a:solidFill>
              </a:rPr>
              <a:t>Sing</a:t>
            </a:r>
            <a:r>
              <a:rPr lang="en-US" dirty="0"/>
              <a:t> – Acts 16: 25; Romans 15:9; 1st Cor. 14:15; Eph. 5: 19; Col. 3: 16;</a:t>
            </a:r>
          </a:p>
          <a:p>
            <a:pPr marL="0" indent="0">
              <a:buNone/>
            </a:pPr>
            <a:r>
              <a:rPr lang="en-US" dirty="0"/>
              <a:t>Heb. 2: 12; James 5:13.</a:t>
            </a:r>
          </a:p>
          <a:p>
            <a:pPr marL="0" indent="0">
              <a:buNone/>
            </a:pPr>
            <a:endParaRPr lang="en-US" dirty="0"/>
          </a:p>
          <a:p>
            <a:pPr marL="0" indent="0">
              <a:buNone/>
            </a:pPr>
            <a:r>
              <a:rPr lang="en-US" dirty="0"/>
              <a:t>• </a:t>
            </a:r>
            <a:r>
              <a:rPr lang="en-US" b="1" dirty="0">
                <a:solidFill>
                  <a:srgbClr val="FF0000"/>
                </a:solidFill>
              </a:rPr>
              <a:t> Pray </a:t>
            </a:r>
            <a:r>
              <a:rPr lang="en-US" dirty="0"/>
              <a:t>– Acts 2: 42</a:t>
            </a:r>
          </a:p>
          <a:p>
            <a:pPr marL="0" indent="0">
              <a:buNone/>
            </a:pPr>
            <a:endParaRPr lang="en-US" dirty="0"/>
          </a:p>
          <a:p>
            <a:pPr marL="0" indent="0">
              <a:buNone/>
            </a:pPr>
            <a:r>
              <a:rPr lang="en-US" dirty="0"/>
              <a:t>•  </a:t>
            </a:r>
            <a:r>
              <a:rPr lang="en-US" b="1" dirty="0">
                <a:solidFill>
                  <a:srgbClr val="FF0000"/>
                </a:solidFill>
              </a:rPr>
              <a:t>Give</a:t>
            </a:r>
            <a:r>
              <a:rPr lang="en-US" dirty="0"/>
              <a:t> (Lay By In Store As We Prosper)  – 1st </a:t>
            </a:r>
            <a:r>
              <a:rPr lang="en-US" dirty="0" err="1"/>
              <a:t>Cor</a:t>
            </a:r>
            <a:r>
              <a:rPr lang="en-US" dirty="0"/>
              <a:t> 16: 1-2</a:t>
            </a:r>
          </a:p>
          <a:p>
            <a:pPr marL="0" indent="0">
              <a:buNone/>
            </a:pPr>
            <a:endParaRPr lang="en-US" dirty="0"/>
          </a:p>
          <a:p>
            <a:pPr marL="0" indent="0">
              <a:buNone/>
            </a:pPr>
            <a:r>
              <a:rPr lang="en-US" dirty="0"/>
              <a:t>•  </a:t>
            </a:r>
            <a:r>
              <a:rPr lang="en-US" b="1" dirty="0">
                <a:solidFill>
                  <a:srgbClr val="FF0000"/>
                </a:solidFill>
              </a:rPr>
              <a:t>Lords Supper </a:t>
            </a:r>
            <a:r>
              <a:rPr lang="en-US" dirty="0"/>
              <a:t>– Acts 20: 7</a:t>
            </a:r>
          </a:p>
          <a:p>
            <a:pPr marL="0" indent="0">
              <a:buNone/>
            </a:pPr>
            <a:endParaRPr lang="en-US" dirty="0"/>
          </a:p>
          <a:p>
            <a:pPr marL="0" indent="0">
              <a:buNone/>
            </a:pPr>
            <a:r>
              <a:rPr lang="en-US" dirty="0"/>
              <a:t>•  </a:t>
            </a:r>
            <a:r>
              <a:rPr lang="en-US" b="1" dirty="0">
                <a:solidFill>
                  <a:srgbClr val="FF0000"/>
                </a:solidFill>
              </a:rPr>
              <a:t>Study </a:t>
            </a:r>
            <a:r>
              <a:rPr lang="en-US" dirty="0"/>
              <a:t>– Acts 2: 42</a:t>
            </a:r>
          </a:p>
          <a:p>
            <a:pPr marL="0" indent="0">
              <a:buNone/>
            </a:pPr>
            <a:endParaRPr lang="en-US" dirty="0"/>
          </a:p>
        </p:txBody>
      </p:sp>
    </p:spTree>
    <p:extLst>
      <p:ext uri="{BB962C8B-B14F-4D97-AF65-F5344CB8AC3E}">
        <p14:creationId xmlns:p14="http://schemas.microsoft.com/office/powerpoint/2010/main" val="3968964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529936"/>
            <a:ext cx="10515600" cy="5647027"/>
          </a:xfrm>
        </p:spPr>
        <p:style>
          <a:lnRef idx="2">
            <a:schemeClr val="dk1"/>
          </a:lnRef>
          <a:fillRef idx="1">
            <a:schemeClr val="lt1"/>
          </a:fillRef>
          <a:effectRef idx="0">
            <a:schemeClr val="dk1"/>
          </a:effectRef>
          <a:fontRef idx="minor">
            <a:schemeClr val="dk1"/>
          </a:fontRef>
        </p:style>
        <p:txBody>
          <a:bodyPr>
            <a:normAutofit/>
          </a:bodyPr>
          <a:lstStyle/>
          <a:p>
            <a:pPr marL="0" indent="0" algn="ctr">
              <a:buNone/>
            </a:pPr>
            <a:r>
              <a:rPr lang="en-US" sz="9600" b="1" dirty="0"/>
              <a:t>Why Do We Preach &amp; Teach</a:t>
            </a:r>
          </a:p>
          <a:p>
            <a:pPr marL="0" indent="0" algn="ctr">
              <a:buNone/>
            </a:pPr>
            <a:r>
              <a:rPr lang="en-US" sz="9600" b="1" dirty="0"/>
              <a:t>In Worship?</a:t>
            </a:r>
          </a:p>
          <a:p>
            <a:pPr marL="0" indent="0" algn="ctr">
              <a:buNone/>
            </a:pPr>
            <a:r>
              <a:rPr lang="en-US" sz="9600" b="1" dirty="0"/>
              <a:t>2 Timothy 4: 2</a:t>
            </a:r>
          </a:p>
        </p:txBody>
      </p:sp>
    </p:spTree>
    <p:extLst>
      <p:ext uri="{BB962C8B-B14F-4D97-AF65-F5344CB8AC3E}">
        <p14:creationId xmlns:p14="http://schemas.microsoft.com/office/powerpoint/2010/main" val="36166833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subTitle" idx="1"/>
          </p:nvPr>
        </p:nvSpPr>
        <p:spPr>
          <a:xfrm>
            <a:off x="1524000" y="415925"/>
            <a:ext cx="9144000" cy="6099175"/>
          </a:xfrm>
        </p:spPr>
        <p:style>
          <a:lnRef idx="2">
            <a:schemeClr val="dk1"/>
          </a:lnRef>
          <a:fillRef idx="1">
            <a:schemeClr val="lt1"/>
          </a:fillRef>
          <a:effectRef idx="0">
            <a:schemeClr val="dk1"/>
          </a:effectRef>
          <a:fontRef idx="minor">
            <a:schemeClr val="dk1"/>
          </a:fontRef>
        </p:style>
        <p:txBody>
          <a:bodyPr>
            <a:normAutofit fontScale="97500"/>
          </a:bodyPr>
          <a:lstStyle/>
          <a:p>
            <a:r>
              <a:rPr lang="en-US" sz="2900" b="1" u="sng" dirty="0">
                <a:solidFill>
                  <a:srgbClr val="FF0000"/>
                </a:solidFill>
              </a:rPr>
              <a:t>Why Do We Preach &amp; Teach In Worship?  2 Timothy 4:2</a:t>
            </a:r>
          </a:p>
          <a:p>
            <a:endParaRPr lang="en-US" dirty="0"/>
          </a:p>
          <a:p>
            <a:pPr algn="l"/>
            <a:r>
              <a:rPr lang="en-US" sz="2500" b="1" u="sng" dirty="0">
                <a:solidFill>
                  <a:srgbClr val="FF0000"/>
                </a:solidFill>
              </a:rPr>
              <a:t>2 Timothy 4:2 </a:t>
            </a:r>
            <a:r>
              <a:rPr lang="en-US" sz="2500" dirty="0"/>
              <a:t>– “Preach the word!  Be ready in season and out of season, Convince, rebuke, exhort, will all longsuffering and teaching.”</a:t>
            </a:r>
          </a:p>
          <a:p>
            <a:pPr algn="l"/>
            <a:r>
              <a:rPr lang="en-US" sz="2500" b="1" u="sng" dirty="0">
                <a:solidFill>
                  <a:srgbClr val="FF0000"/>
                </a:solidFill>
              </a:rPr>
              <a:t>Romans 1: 15 </a:t>
            </a:r>
            <a:r>
              <a:rPr lang="en-US" sz="2500" dirty="0"/>
              <a:t>– “So as much as is in me, I am ready to preach the gospel to you who are in Rome also.”</a:t>
            </a:r>
          </a:p>
          <a:p>
            <a:pPr algn="l"/>
            <a:r>
              <a:rPr lang="en-US" sz="2500" b="1" u="sng" dirty="0">
                <a:solidFill>
                  <a:srgbClr val="FF0000"/>
                </a:solidFill>
              </a:rPr>
              <a:t>1 Corinthians 9: 16 </a:t>
            </a:r>
            <a:r>
              <a:rPr lang="en-US" sz="2500" dirty="0"/>
              <a:t>– “Woe is me if I do not preach the gospel!”</a:t>
            </a:r>
          </a:p>
          <a:p>
            <a:pPr algn="l"/>
            <a:r>
              <a:rPr lang="en-US" sz="2500" b="1" u="sng" dirty="0">
                <a:solidFill>
                  <a:srgbClr val="FF0000"/>
                </a:solidFill>
              </a:rPr>
              <a:t>Romans 10: 14 </a:t>
            </a:r>
            <a:r>
              <a:rPr lang="en-US" sz="2500" dirty="0"/>
              <a:t>– “How then shall they call on him in whom they have not believed?  And how shall they believe in Him of whom they have not heard?  And how shall they hear without a preacher?”</a:t>
            </a:r>
          </a:p>
          <a:p>
            <a:pPr algn="l"/>
            <a:r>
              <a:rPr lang="en-US" sz="2500" b="1" u="sng" dirty="0">
                <a:solidFill>
                  <a:srgbClr val="FF0000"/>
                </a:solidFill>
              </a:rPr>
              <a:t>1 Corinthians 1: 18 </a:t>
            </a:r>
            <a:r>
              <a:rPr lang="en-US" sz="2500" dirty="0"/>
              <a:t>– “For the message of the cross is foolishness to those who are perishing, but to us who are being saved it is the power of God.”</a:t>
            </a:r>
          </a:p>
          <a:p>
            <a:pPr algn="l"/>
            <a:endParaRPr lang="en-US" dirty="0"/>
          </a:p>
        </p:txBody>
      </p:sp>
    </p:spTree>
    <p:extLst>
      <p:ext uri="{BB962C8B-B14F-4D97-AF65-F5344CB8AC3E}">
        <p14:creationId xmlns:p14="http://schemas.microsoft.com/office/powerpoint/2010/main" val="6367178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509155"/>
            <a:ext cx="10515600" cy="5667808"/>
          </a:xfrm>
        </p:spPr>
        <p:style>
          <a:lnRef idx="2">
            <a:schemeClr val="dk1"/>
          </a:lnRef>
          <a:fillRef idx="1">
            <a:schemeClr val="lt1"/>
          </a:fillRef>
          <a:effectRef idx="0">
            <a:schemeClr val="dk1"/>
          </a:effectRef>
          <a:fontRef idx="minor">
            <a:schemeClr val="dk1"/>
          </a:fontRef>
        </p:style>
        <p:txBody>
          <a:bodyPr>
            <a:normAutofit lnSpcReduction="10000"/>
          </a:bodyPr>
          <a:lstStyle/>
          <a:p>
            <a:pPr marL="0" indent="0" algn="ctr">
              <a:buNone/>
            </a:pPr>
            <a:r>
              <a:rPr lang="en-US" b="1" dirty="0">
                <a:solidFill>
                  <a:srgbClr val="FF0000"/>
                </a:solidFill>
              </a:rPr>
              <a:t>Preaching has its place in the Lord’s Church and its worship services.</a:t>
            </a:r>
          </a:p>
          <a:p>
            <a:pPr marL="0" indent="0">
              <a:buNone/>
            </a:pPr>
            <a:endParaRPr lang="en-US" dirty="0"/>
          </a:p>
          <a:p>
            <a:pPr marL="0" indent="0">
              <a:buNone/>
            </a:pPr>
            <a:r>
              <a:rPr lang="en-US" dirty="0"/>
              <a:t>•  We are to preach Truth. – </a:t>
            </a:r>
            <a:r>
              <a:rPr lang="en-US" b="1" dirty="0">
                <a:solidFill>
                  <a:srgbClr val="00B050"/>
                </a:solidFill>
              </a:rPr>
              <a:t>John 17: 17</a:t>
            </a:r>
          </a:p>
          <a:p>
            <a:pPr marL="0" indent="0">
              <a:buNone/>
            </a:pPr>
            <a:r>
              <a:rPr lang="en-US" dirty="0"/>
              <a:t>•  We are to preach the Gospel of Christ. – </a:t>
            </a:r>
            <a:r>
              <a:rPr lang="en-US" b="1" dirty="0">
                <a:solidFill>
                  <a:srgbClr val="00B050"/>
                </a:solidFill>
              </a:rPr>
              <a:t>1st Corinthian 15:1</a:t>
            </a:r>
          </a:p>
          <a:p>
            <a:pPr marL="0" indent="0">
              <a:buNone/>
            </a:pPr>
            <a:r>
              <a:rPr lang="en-US" dirty="0"/>
              <a:t>•  We are to preach what the Bible contains without </a:t>
            </a:r>
            <a:r>
              <a:rPr lang="en-US" b="1" u="sng" dirty="0">
                <a:solidFill>
                  <a:srgbClr val="FF0000"/>
                </a:solidFill>
              </a:rPr>
              <a:t>adding or deleting </a:t>
            </a:r>
            <a:r>
              <a:rPr lang="en-US" dirty="0"/>
              <a:t>from it. – </a:t>
            </a:r>
            <a:r>
              <a:rPr lang="en-US" b="1" dirty="0">
                <a:solidFill>
                  <a:srgbClr val="00B050"/>
                </a:solidFill>
              </a:rPr>
              <a:t>Deut. 4: 2; Proverbs 30: 6; Revelations 22: 18, 19.</a:t>
            </a:r>
          </a:p>
          <a:p>
            <a:pPr marL="0" indent="0">
              <a:buNone/>
            </a:pPr>
            <a:r>
              <a:rPr lang="en-US" dirty="0"/>
              <a:t>•  We are to preach by rightly dividing the word of Truth. – </a:t>
            </a:r>
            <a:r>
              <a:rPr lang="en-US" b="1" dirty="0">
                <a:solidFill>
                  <a:srgbClr val="00B050"/>
                </a:solidFill>
              </a:rPr>
              <a:t>2 Timothy 2: 15</a:t>
            </a:r>
          </a:p>
          <a:p>
            <a:pPr marL="0" indent="0">
              <a:buNone/>
            </a:pPr>
            <a:r>
              <a:rPr lang="en-US" dirty="0"/>
              <a:t>•  We are to preach to prove and test all things. – </a:t>
            </a:r>
            <a:r>
              <a:rPr lang="en-US" dirty="0">
                <a:solidFill>
                  <a:srgbClr val="00B050"/>
                </a:solidFill>
              </a:rPr>
              <a:t>1</a:t>
            </a:r>
            <a:r>
              <a:rPr lang="en-US" baseline="30000" dirty="0">
                <a:solidFill>
                  <a:srgbClr val="00B050"/>
                </a:solidFill>
              </a:rPr>
              <a:t>st</a:t>
            </a:r>
            <a:r>
              <a:rPr lang="en-US" dirty="0">
                <a:solidFill>
                  <a:srgbClr val="00B050"/>
                </a:solidFill>
              </a:rPr>
              <a:t> </a:t>
            </a:r>
            <a:r>
              <a:rPr lang="en-US" b="1" dirty="0">
                <a:solidFill>
                  <a:srgbClr val="00B050"/>
                </a:solidFill>
              </a:rPr>
              <a:t>John 4: 1; 1st Thess. 5: 21</a:t>
            </a:r>
          </a:p>
          <a:p>
            <a:pPr marL="0" indent="0" algn="ctr">
              <a:buNone/>
            </a:pPr>
            <a:r>
              <a:rPr lang="en-US" sz="3200" b="1" dirty="0">
                <a:solidFill>
                  <a:srgbClr val="FF0000"/>
                </a:solidFill>
              </a:rPr>
              <a:t>We are to preach to the fullness of the glory of God and His abundant love for His Creation.</a:t>
            </a:r>
          </a:p>
        </p:txBody>
      </p:sp>
    </p:spTree>
    <p:extLst>
      <p:ext uri="{BB962C8B-B14F-4D97-AF65-F5344CB8AC3E}">
        <p14:creationId xmlns:p14="http://schemas.microsoft.com/office/powerpoint/2010/main" val="29196830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dk1"/>
          </a:lnRef>
          <a:fillRef idx="1">
            <a:schemeClr val="lt1"/>
          </a:fillRef>
          <a:effectRef idx="0">
            <a:schemeClr val="dk1"/>
          </a:effectRef>
          <a:fontRef idx="minor">
            <a:schemeClr val="dk1"/>
          </a:fontRef>
        </p:style>
        <p:txBody>
          <a:bodyPr>
            <a:normAutofit/>
          </a:bodyPr>
          <a:lstStyle/>
          <a:p>
            <a:pPr algn="ctr"/>
            <a:r>
              <a:rPr lang="en-US" sz="2800" b="1" dirty="0">
                <a:solidFill>
                  <a:srgbClr val="FF0000"/>
                </a:solidFill>
              </a:rPr>
              <a:t>Anything that is not truth should not be preached…. Everything that is truth should be preached.</a:t>
            </a:r>
          </a:p>
        </p:txBody>
      </p:sp>
      <p:sp>
        <p:nvSpPr>
          <p:cNvPr id="3" name="Content Placeholder 2"/>
          <p:cNvSpPr>
            <a:spLocks noGrp="1"/>
          </p:cNvSpPr>
          <p:nvPr>
            <p:ph idx="1"/>
          </p:nvPr>
        </p:nvSpPr>
        <p:spPr>
          <a:xfrm>
            <a:off x="838200" y="1859973"/>
            <a:ext cx="10515600" cy="4316989"/>
          </a:xfrm>
        </p:spPr>
        <p:style>
          <a:lnRef idx="2">
            <a:schemeClr val="dk1"/>
          </a:lnRef>
          <a:fillRef idx="1">
            <a:schemeClr val="lt1"/>
          </a:fillRef>
          <a:effectRef idx="0">
            <a:schemeClr val="dk1"/>
          </a:effectRef>
          <a:fontRef idx="minor">
            <a:schemeClr val="dk1"/>
          </a:fontRef>
        </p:style>
        <p:txBody>
          <a:bodyPr>
            <a:normAutofit fontScale="92500" lnSpcReduction="20000"/>
          </a:bodyPr>
          <a:lstStyle/>
          <a:p>
            <a:pPr marL="0" indent="0">
              <a:buNone/>
            </a:pPr>
            <a:r>
              <a:rPr lang="en-US" dirty="0"/>
              <a:t>A.  </a:t>
            </a:r>
            <a:r>
              <a:rPr lang="en-US" b="1" dirty="0">
                <a:solidFill>
                  <a:srgbClr val="FF0000"/>
                </a:solidFill>
              </a:rPr>
              <a:t>Preaching That Is Ever And Always Ready</a:t>
            </a:r>
          </a:p>
          <a:p>
            <a:pPr marL="0" indent="0">
              <a:buNone/>
            </a:pPr>
            <a:r>
              <a:rPr lang="en-US" dirty="0"/>
              <a:t>   1.  “Be Ready in season and out of season”   </a:t>
            </a:r>
            <a:r>
              <a:rPr lang="en-US" b="1" dirty="0">
                <a:solidFill>
                  <a:srgbClr val="00B050"/>
                </a:solidFill>
              </a:rPr>
              <a:t>2 Timothy 4:2.</a:t>
            </a:r>
          </a:p>
          <a:p>
            <a:pPr marL="0" indent="0">
              <a:buNone/>
            </a:pPr>
            <a:r>
              <a:rPr lang="en-US" dirty="0"/>
              <a:t>        a.	 One who has given a degree of preparation, and study that shows.</a:t>
            </a:r>
          </a:p>
          <a:p>
            <a:pPr marL="0" indent="0">
              <a:buNone/>
            </a:pPr>
            <a:r>
              <a:rPr lang="en-US" dirty="0"/>
              <a:t>        b.	One who have attention to reading, and to the doctrine.   </a:t>
            </a:r>
            <a:r>
              <a:rPr lang="en-US" b="1" dirty="0">
                <a:solidFill>
                  <a:srgbClr val="00B050"/>
                </a:solidFill>
              </a:rPr>
              <a:t>1 Timothy 4:     13, 16.</a:t>
            </a:r>
          </a:p>
          <a:p>
            <a:pPr marL="0" indent="0">
              <a:buNone/>
            </a:pPr>
            <a:r>
              <a:rPr lang="en-US" dirty="0"/>
              <a:t>       c.	One who has been diligent in their learning?  </a:t>
            </a:r>
            <a:r>
              <a:rPr lang="en-US" b="1" dirty="0">
                <a:solidFill>
                  <a:srgbClr val="00B050"/>
                </a:solidFill>
              </a:rPr>
              <a:t>2 Timothy 2: 15</a:t>
            </a:r>
          </a:p>
          <a:p>
            <a:pPr marL="0" indent="0">
              <a:buNone/>
            </a:pPr>
            <a:r>
              <a:rPr lang="en-US" dirty="0"/>
              <a:t>B.   </a:t>
            </a:r>
            <a:r>
              <a:rPr lang="en-US" b="1" dirty="0">
                <a:solidFill>
                  <a:srgbClr val="FF0000"/>
                </a:solidFill>
              </a:rPr>
              <a:t>Preaching that is ready on all occasions.</a:t>
            </a:r>
          </a:p>
          <a:p>
            <a:pPr marL="0" indent="0">
              <a:buNone/>
            </a:pPr>
            <a:r>
              <a:rPr lang="en-US" dirty="0"/>
              <a:t>   1.   </a:t>
            </a:r>
            <a:r>
              <a:rPr lang="en-US" b="1" u="sng" dirty="0"/>
              <a:t>In season </a:t>
            </a:r>
            <a:r>
              <a:rPr lang="en-US" dirty="0"/>
              <a:t>– “seasonably; when the opportunity occurs.</a:t>
            </a:r>
          </a:p>
          <a:p>
            <a:pPr marL="0" indent="0">
              <a:buNone/>
            </a:pPr>
            <a:r>
              <a:rPr lang="en-US" dirty="0"/>
              <a:t>   2.  </a:t>
            </a:r>
            <a:r>
              <a:rPr lang="en-US" b="1" u="sng" dirty="0"/>
              <a:t>Out of season </a:t>
            </a:r>
            <a:r>
              <a:rPr lang="en-US" dirty="0"/>
              <a:t>– seek opportunity to preach the gospel even at such periods as might be inconvenience to him, or there might be hindrances and embarrassments for preaching. </a:t>
            </a:r>
          </a:p>
        </p:txBody>
      </p:sp>
    </p:spTree>
    <p:extLst>
      <p:ext uri="{BB962C8B-B14F-4D97-AF65-F5344CB8AC3E}">
        <p14:creationId xmlns:p14="http://schemas.microsoft.com/office/powerpoint/2010/main" val="7961835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332510"/>
            <a:ext cx="10515600" cy="5844454"/>
          </a:xfrm>
        </p:spPr>
        <p:style>
          <a:lnRef idx="2">
            <a:schemeClr val="dk1"/>
          </a:lnRef>
          <a:fillRef idx="1">
            <a:schemeClr val="lt1"/>
          </a:fillRef>
          <a:effectRef idx="0">
            <a:schemeClr val="dk1"/>
          </a:effectRef>
          <a:fontRef idx="minor">
            <a:schemeClr val="dk1"/>
          </a:fontRef>
        </p:style>
        <p:txBody>
          <a:bodyPr>
            <a:normAutofit fontScale="70000" lnSpcReduction="20000"/>
          </a:bodyPr>
          <a:lstStyle/>
          <a:p>
            <a:pPr marL="0" indent="0">
              <a:buNone/>
            </a:pPr>
            <a:r>
              <a:rPr lang="en-US" sz="3400" b="1" u="sng" dirty="0">
                <a:solidFill>
                  <a:srgbClr val="FF0000"/>
                </a:solidFill>
              </a:rPr>
              <a:t>Preaching that Convinces……..</a:t>
            </a:r>
          </a:p>
          <a:p>
            <a:pPr marL="0" indent="0">
              <a:buNone/>
            </a:pPr>
            <a:r>
              <a:rPr lang="en-US" dirty="0"/>
              <a:t>1. “convinces” – 2 Timothy 4: 2 – reprove and correct – Acts 17: 2-3;  Acts 19:8 – “ And he went into the synagogue, and </a:t>
            </a:r>
            <a:r>
              <a:rPr lang="en-US" dirty="0" err="1"/>
              <a:t>spake</a:t>
            </a:r>
            <a:r>
              <a:rPr lang="en-US" dirty="0"/>
              <a:t> boldly for the space of three months, disputing and persuading the things concerning the kingdom of God.”</a:t>
            </a:r>
          </a:p>
          <a:p>
            <a:pPr marL="0" indent="0">
              <a:buNone/>
            </a:pPr>
            <a:r>
              <a:rPr lang="en-US" sz="3400" b="1" u="sng" dirty="0">
                <a:solidFill>
                  <a:srgbClr val="FF0000"/>
                </a:solidFill>
              </a:rPr>
              <a:t>Preaching that Rebukes……..</a:t>
            </a:r>
          </a:p>
          <a:p>
            <a:pPr marL="0" indent="0">
              <a:buNone/>
            </a:pPr>
            <a:r>
              <a:rPr lang="en-US" dirty="0"/>
              <a:t>1  “Rebuke” – 2 Timothy 4: 2 – to admonish or charge sharply – Paul charge Titus – Titus 2: 15 “These things speak and exhort, and rebuke with all authority.  Let no man despise thee.”</a:t>
            </a:r>
          </a:p>
          <a:p>
            <a:pPr marL="0" indent="0">
              <a:buNone/>
            </a:pPr>
            <a:r>
              <a:rPr lang="en-US" sz="3400" b="1" u="sng" dirty="0">
                <a:solidFill>
                  <a:srgbClr val="FF0000"/>
                </a:solidFill>
              </a:rPr>
              <a:t>Preaching That Exhorts……….</a:t>
            </a:r>
          </a:p>
          <a:p>
            <a:pPr marL="0" indent="0">
              <a:buNone/>
            </a:pPr>
            <a:r>
              <a:rPr lang="en-US" dirty="0"/>
              <a:t>1  “Exhort” – 2 Timothy 4: 2 – to encourage and strengthen.</a:t>
            </a:r>
          </a:p>
          <a:p>
            <a:pPr marL="0" indent="0">
              <a:buNone/>
            </a:pPr>
            <a:r>
              <a:rPr lang="en-US" sz="3400" b="1" u="sng" dirty="0">
                <a:solidFill>
                  <a:srgbClr val="FF0000"/>
                </a:solidFill>
              </a:rPr>
              <a:t>Preaching that is Longsuffering………….</a:t>
            </a:r>
          </a:p>
          <a:p>
            <a:pPr marL="0" indent="0">
              <a:buNone/>
            </a:pPr>
            <a:r>
              <a:rPr lang="en-US" dirty="0"/>
              <a:t>1.  “With all longsuffering” 2 Timothy 4: 2 – patience, forbearance, slowness in avenging wrongs.  1 Thess. 5: 14 – “Now we exhort you brethren, warn them that are unruly, comfort the feebleminded, support the weak, be patience toward all men.”</a:t>
            </a:r>
          </a:p>
          <a:p>
            <a:pPr marL="0" indent="0">
              <a:buNone/>
            </a:pPr>
            <a:r>
              <a:rPr lang="en-US" sz="3400" b="1" u="sng" dirty="0">
                <a:solidFill>
                  <a:srgbClr val="FF0000"/>
                </a:solidFill>
              </a:rPr>
              <a:t>Preaching that is Doctrinal……………</a:t>
            </a:r>
          </a:p>
          <a:p>
            <a:pPr marL="0" indent="0">
              <a:buNone/>
            </a:pPr>
            <a:r>
              <a:rPr lang="en-US" dirty="0"/>
              <a:t>1   The time will come when some will not endure “sound doctrine”. – 2 Timothy 4: 3</a:t>
            </a:r>
          </a:p>
          <a:p>
            <a:pPr marL="0" indent="0">
              <a:buNone/>
            </a:pPr>
            <a:r>
              <a:rPr lang="en-US" dirty="0"/>
              <a:t>a.  Teaching must be doctrinal – 2 Timothy 4: 2</a:t>
            </a:r>
          </a:p>
          <a:p>
            <a:pPr marL="0" indent="0">
              <a:buNone/>
            </a:pPr>
            <a:r>
              <a:rPr lang="en-US" dirty="0"/>
              <a:t>b.  Instructions which is taught concerning truth in a way that it is instructive and teaching, and in agreement with the doctrine of the Scriptures. 2 Timothy 3: 16.</a:t>
            </a:r>
          </a:p>
          <a:p>
            <a:pPr marL="0" indent="0">
              <a:buNone/>
            </a:pPr>
            <a:endParaRPr lang="en-US" dirty="0"/>
          </a:p>
        </p:txBody>
      </p:sp>
    </p:spTree>
    <p:extLst>
      <p:ext uri="{BB962C8B-B14F-4D97-AF65-F5344CB8AC3E}">
        <p14:creationId xmlns:p14="http://schemas.microsoft.com/office/powerpoint/2010/main" val="42336578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69373" y="394855"/>
            <a:ext cx="10515600" cy="5740545"/>
          </a:xfrm>
        </p:spPr>
        <p:style>
          <a:lnRef idx="2">
            <a:schemeClr val="dk1"/>
          </a:lnRef>
          <a:fillRef idx="1">
            <a:schemeClr val="lt1"/>
          </a:fillRef>
          <a:effectRef idx="0">
            <a:schemeClr val="dk1"/>
          </a:effectRef>
          <a:fontRef idx="minor">
            <a:schemeClr val="dk1"/>
          </a:fontRef>
        </p:style>
        <p:txBody>
          <a:bodyPr>
            <a:normAutofit/>
          </a:bodyPr>
          <a:lstStyle/>
          <a:p>
            <a:pPr marL="0" indent="0" algn="ctr">
              <a:buNone/>
            </a:pPr>
            <a:r>
              <a:rPr lang="en-US" sz="3200" b="1" u="sng" dirty="0">
                <a:solidFill>
                  <a:srgbClr val="FF0000"/>
                </a:solidFill>
              </a:rPr>
              <a:t>Preaching That Displeases God…….</a:t>
            </a:r>
          </a:p>
          <a:p>
            <a:pPr marL="0" indent="0">
              <a:buNone/>
            </a:pPr>
            <a:r>
              <a:rPr lang="en-US" dirty="0"/>
              <a:t>1.  The time will come when some will not endure </a:t>
            </a:r>
            <a:r>
              <a:rPr lang="en-US" b="1" u="sng" dirty="0">
                <a:solidFill>
                  <a:srgbClr val="FF0000"/>
                </a:solidFill>
              </a:rPr>
              <a:t>“sound doctrine” </a:t>
            </a:r>
            <a:r>
              <a:rPr lang="en-US" dirty="0">
                <a:solidFill>
                  <a:schemeClr val="tx1"/>
                </a:solidFill>
              </a:rPr>
              <a:t>2</a:t>
            </a:r>
            <a:r>
              <a:rPr lang="en-US" b="1" dirty="0">
                <a:solidFill>
                  <a:srgbClr val="00B050"/>
                </a:solidFill>
              </a:rPr>
              <a:t> </a:t>
            </a:r>
            <a:r>
              <a:rPr lang="en-US" dirty="0">
                <a:solidFill>
                  <a:schemeClr val="tx1"/>
                </a:solidFill>
              </a:rPr>
              <a:t>Timothy 4:3,</a:t>
            </a:r>
            <a:r>
              <a:rPr lang="en-US" b="1" dirty="0">
                <a:solidFill>
                  <a:srgbClr val="00B050"/>
                </a:solidFill>
              </a:rPr>
              <a:t>  </a:t>
            </a:r>
            <a:r>
              <a:rPr lang="en-US" dirty="0"/>
              <a:t>when people will give head to seducing spirits and doctrines of devils – 1</a:t>
            </a:r>
            <a:r>
              <a:rPr lang="en-US" baseline="30000" dirty="0"/>
              <a:t>st</a:t>
            </a:r>
            <a:r>
              <a:rPr lang="en-US" dirty="0"/>
              <a:t> Timothy 4: 1-2.</a:t>
            </a:r>
          </a:p>
          <a:p>
            <a:pPr marL="0" indent="0">
              <a:buNone/>
            </a:pPr>
            <a:r>
              <a:rPr lang="en-US" dirty="0"/>
              <a:t>    a.  When people will become lovers of self and pleasures – 2nd Timothy 3: 1-2.</a:t>
            </a:r>
          </a:p>
          <a:p>
            <a:pPr marL="0" indent="0">
              <a:buNone/>
            </a:pPr>
            <a:r>
              <a:rPr lang="en-US" dirty="0"/>
              <a:t>    b. They will want to hear things according to their own desires – 2 Timothy 4:3.</a:t>
            </a:r>
          </a:p>
          <a:p>
            <a:pPr marL="0" indent="0">
              <a:buNone/>
            </a:pPr>
            <a:r>
              <a:rPr lang="en-US" dirty="0"/>
              <a:t>    c.  They justifies their sinful behavior, rather than rebuking them for their behavior, when guilty of things “contrary” to sound doctrine.</a:t>
            </a:r>
          </a:p>
          <a:p>
            <a:pPr marL="0" indent="0">
              <a:buNone/>
            </a:pPr>
            <a:r>
              <a:rPr lang="en-US" dirty="0"/>
              <a:t>    d.  Not being told things that what they are hearing are unhealthy to their spiritual </a:t>
            </a:r>
            <a:r>
              <a:rPr lang="en-US"/>
              <a:t>soul.</a:t>
            </a:r>
            <a:endParaRPr lang="en-US" dirty="0"/>
          </a:p>
          <a:p>
            <a:pPr marL="0" indent="0">
              <a:buNone/>
            </a:pPr>
            <a:endParaRPr lang="en-US" dirty="0"/>
          </a:p>
        </p:txBody>
      </p:sp>
    </p:spTree>
    <p:extLst>
      <p:ext uri="{BB962C8B-B14F-4D97-AF65-F5344CB8AC3E}">
        <p14:creationId xmlns:p14="http://schemas.microsoft.com/office/powerpoint/2010/main" val="28642884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902566"/>
          </a:xfrm>
        </p:spPr>
        <p:style>
          <a:lnRef idx="2">
            <a:schemeClr val="dk1"/>
          </a:lnRef>
          <a:fillRef idx="1">
            <a:schemeClr val="lt1"/>
          </a:fillRef>
          <a:effectRef idx="0">
            <a:schemeClr val="dk1"/>
          </a:effectRef>
          <a:fontRef idx="minor">
            <a:schemeClr val="dk1"/>
          </a:fontRef>
        </p:style>
        <p:txBody>
          <a:bodyPr/>
          <a:lstStyle/>
          <a:p>
            <a:pPr algn="ctr"/>
            <a:r>
              <a:rPr lang="en-US" b="1" dirty="0">
                <a:solidFill>
                  <a:srgbClr val="FF0000"/>
                </a:solidFill>
              </a:rPr>
              <a:t>Preaching That Entertain</a:t>
            </a:r>
          </a:p>
        </p:txBody>
      </p:sp>
      <p:sp>
        <p:nvSpPr>
          <p:cNvPr id="3" name="Content Placeholder 2"/>
          <p:cNvSpPr>
            <a:spLocks noGrp="1"/>
          </p:cNvSpPr>
          <p:nvPr>
            <p:ph idx="1"/>
          </p:nvPr>
        </p:nvSpPr>
        <p:spPr>
          <a:xfrm>
            <a:off x="838200" y="1537855"/>
            <a:ext cx="10515600" cy="4639108"/>
          </a:xfrm>
        </p:spPr>
        <p:style>
          <a:lnRef idx="2">
            <a:schemeClr val="dk1"/>
          </a:lnRef>
          <a:fillRef idx="1">
            <a:schemeClr val="lt1"/>
          </a:fillRef>
          <a:effectRef idx="0">
            <a:schemeClr val="dk1"/>
          </a:effectRef>
          <a:fontRef idx="minor">
            <a:schemeClr val="dk1"/>
          </a:fontRef>
        </p:style>
        <p:txBody>
          <a:bodyPr>
            <a:normAutofit fontScale="85000" lnSpcReduction="20000"/>
          </a:bodyPr>
          <a:lstStyle/>
          <a:p>
            <a:pPr marL="0" indent="0">
              <a:buNone/>
            </a:pPr>
            <a:r>
              <a:rPr lang="en-US" dirty="0"/>
              <a:t>1.   </a:t>
            </a:r>
            <a:r>
              <a:rPr lang="en-US" b="1" u="sng" dirty="0">
                <a:solidFill>
                  <a:srgbClr val="FF0000"/>
                </a:solidFill>
              </a:rPr>
              <a:t>People will have “itching ears” – 2nd Timothy 4: 3.</a:t>
            </a:r>
          </a:p>
          <a:p>
            <a:pPr marL="0" indent="0">
              <a:buNone/>
            </a:pPr>
            <a:r>
              <a:rPr lang="en-US" dirty="0"/>
              <a:t>a. Loving to have their ears scratched and tickled with smooth things that are pleasing and agreeable to natural men, a carnal minds.</a:t>
            </a:r>
          </a:p>
          <a:p>
            <a:pPr marL="0" indent="0">
              <a:buNone/>
            </a:pPr>
            <a:r>
              <a:rPr lang="en-US" dirty="0"/>
              <a:t>b. Endless curiosity, an </a:t>
            </a:r>
            <a:r>
              <a:rPr lang="en-US" b="1" u="sng" dirty="0"/>
              <a:t>unstable desire of variety.</a:t>
            </a:r>
          </a:p>
          <a:p>
            <a:pPr marL="0" indent="0">
              <a:buNone/>
            </a:pPr>
            <a:r>
              <a:rPr lang="en-US" dirty="0"/>
              <a:t>c. They will love to hear sound doctrine or true preachers, if only they were eloquent.  </a:t>
            </a:r>
            <a:r>
              <a:rPr lang="en-US" dirty="0" err="1"/>
              <a:t>Eze</a:t>
            </a:r>
            <a:r>
              <a:rPr lang="en-US" dirty="0"/>
              <a:t>. 33: 30-33.</a:t>
            </a:r>
          </a:p>
          <a:p>
            <a:pPr marL="0" indent="0">
              <a:buNone/>
            </a:pPr>
            <a:r>
              <a:rPr lang="en-US" b="1" u="sng" dirty="0">
                <a:solidFill>
                  <a:srgbClr val="FF0000"/>
                </a:solidFill>
              </a:rPr>
              <a:t>2.They will “ heap for themselves teachers” – 2nd Timothy 4: 3.</a:t>
            </a:r>
          </a:p>
          <a:p>
            <a:pPr marL="0" indent="0">
              <a:buNone/>
            </a:pPr>
            <a:r>
              <a:rPr lang="en-US" dirty="0"/>
              <a:t>  There will be plenty of teachers to accommodate and please them -  Acts 20: 28-29 – “…..men will arise among your own selves, speaking perverse doctrine to draw disciples after them”</a:t>
            </a:r>
          </a:p>
          <a:p>
            <a:pPr marL="0" indent="0">
              <a:buNone/>
            </a:pPr>
            <a:r>
              <a:rPr lang="en-US" dirty="0"/>
              <a:t>3. The Sad result of such preaching – 2nd Timothy 4: 4       People will turn their ears away from the truth.</a:t>
            </a:r>
          </a:p>
          <a:p>
            <a:pPr marL="0" indent="0" algn="ctr">
              <a:buNone/>
            </a:pPr>
            <a:r>
              <a:rPr lang="en-US" dirty="0"/>
              <a:t>•  </a:t>
            </a:r>
            <a:r>
              <a:rPr lang="en-US" b="1" dirty="0">
                <a:solidFill>
                  <a:srgbClr val="FF0000"/>
                </a:solidFill>
              </a:rPr>
              <a:t>The truth of God will not interest them, because they will turn to fables, to believe nonsense versus truth.</a:t>
            </a:r>
          </a:p>
          <a:p>
            <a:pPr marL="0" indent="0">
              <a:buNone/>
            </a:pPr>
            <a:endParaRPr lang="en-US" dirty="0"/>
          </a:p>
        </p:txBody>
      </p:sp>
    </p:spTree>
    <p:extLst>
      <p:ext uri="{BB962C8B-B14F-4D97-AF65-F5344CB8AC3E}">
        <p14:creationId xmlns:p14="http://schemas.microsoft.com/office/powerpoint/2010/main" val="174000851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106</TotalTime>
  <Words>1702</Words>
  <Application>Microsoft Office PowerPoint</Application>
  <PresentationFormat>Widescreen</PresentationFormat>
  <Paragraphs>108</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Anything that is not truth should not be preached…. Everything that is truth should be preached.</vt:lpstr>
      <vt:lpstr>PowerPoint Presentation</vt:lpstr>
      <vt:lpstr>PowerPoint Presentation</vt:lpstr>
      <vt:lpstr>Preaching That Entertain</vt:lpstr>
      <vt:lpstr>“What Must I Do To Be Saved” Acts 2: 38</vt:lpstr>
      <vt:lpstr>Are You Worshipping God in Spirit and Truth?</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dc:creator>
  <cp:lastModifiedBy>Al Lyles</cp:lastModifiedBy>
  <cp:revision>27</cp:revision>
  <dcterms:created xsi:type="dcterms:W3CDTF">2015-10-31T01:19:57Z</dcterms:created>
  <dcterms:modified xsi:type="dcterms:W3CDTF">2019-12-29T19:53:15Z</dcterms:modified>
</cp:coreProperties>
</file>