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 id="2147483868" r:id="rId2"/>
  </p:sldMasterIdLst>
  <p:sldIdLst>
    <p:sldId id="766" r:id="rId3"/>
    <p:sldId id="806" r:id="rId4"/>
    <p:sldId id="768" r:id="rId5"/>
    <p:sldId id="868" r:id="rId6"/>
    <p:sldId id="856" r:id="rId7"/>
    <p:sldId id="867" r:id="rId8"/>
    <p:sldId id="866" r:id="rId9"/>
    <p:sldId id="807" r:id="rId10"/>
    <p:sldId id="810" r:id="rId11"/>
    <p:sldId id="811" r:id="rId12"/>
    <p:sldId id="812" r:id="rId13"/>
    <p:sldId id="813" r:id="rId14"/>
    <p:sldId id="814" r:id="rId15"/>
    <p:sldId id="815" r:id="rId16"/>
    <p:sldId id="819" r:id="rId17"/>
    <p:sldId id="818" r:id="rId18"/>
    <p:sldId id="817" r:id="rId19"/>
    <p:sldId id="816" r:id="rId20"/>
    <p:sldId id="834" r:id="rId21"/>
    <p:sldId id="830" r:id="rId22"/>
    <p:sldId id="833" r:id="rId23"/>
    <p:sldId id="869" r:id="rId24"/>
    <p:sldId id="831" r:id="rId25"/>
    <p:sldId id="829" r:id="rId26"/>
    <p:sldId id="827" r:id="rId27"/>
    <p:sldId id="826" r:id="rId28"/>
    <p:sldId id="824" r:id="rId29"/>
    <p:sldId id="838" r:id="rId30"/>
    <p:sldId id="823" r:id="rId31"/>
    <p:sldId id="836" r:id="rId32"/>
    <p:sldId id="837" r:id="rId33"/>
    <p:sldId id="822" r:id="rId34"/>
    <p:sldId id="820" r:id="rId35"/>
    <p:sldId id="835" r:id="rId36"/>
    <p:sldId id="821" r:id="rId37"/>
    <p:sldId id="841" r:id="rId38"/>
    <p:sldId id="858" r:id="rId39"/>
    <p:sldId id="859" r:id="rId40"/>
    <p:sldId id="849" r:id="rId41"/>
    <p:sldId id="848" r:id="rId42"/>
    <p:sldId id="847" r:id="rId43"/>
    <p:sldId id="845" r:id="rId44"/>
    <p:sldId id="84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5" autoAdjust="0"/>
    <p:restoredTop sz="94660"/>
  </p:normalViewPr>
  <p:slideViewPr>
    <p:cSldViewPr snapToGrid="0">
      <p:cViewPr varScale="1">
        <p:scale>
          <a:sx n="92" d="100"/>
          <a:sy n="92"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148384B1-CE0D-4ACC-9F84-6C909D9C3A2F}"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227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711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004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174641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148384B1-CE0D-4ACC-9F84-6C909D9C3A2F}"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759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3599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8711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6634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8384B1-CE0D-4ACC-9F84-6C909D9C3A2F}"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3699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8384B1-CE0D-4ACC-9F84-6C909D9C3A2F}"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2813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420637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62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1848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1192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8765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5057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84286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501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205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8384B1-CE0D-4ACC-9F84-6C909D9C3A2F}"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080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8384B1-CE0D-4ACC-9F84-6C909D9C3A2F}"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26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264418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501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FE5F6EA-0158-402D-A8B6-1CE49B280669}" type="datetimeFigureOut">
              <a:rPr lang="en-US" smtClean="0"/>
              <a:t>7/20/2019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318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E5F6EA-0158-402D-A8B6-1CE49B280669}" type="datetimeFigureOut">
              <a:rPr lang="en-US" smtClean="0"/>
              <a:t>7/20/2019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8384B1-CE0D-4ACC-9F84-6C909D9C3A2F}"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124635"/>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E5F6EA-0158-402D-A8B6-1CE49B280669}" type="datetimeFigureOut">
              <a:rPr lang="en-US" smtClean="0"/>
              <a:t>7/20/2019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8384B1-CE0D-4ACC-9F84-6C909D9C3A2F}"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38297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B6F435-92D9-431C-B52E-CACA676030CD}"/>
              </a:ext>
            </a:extLst>
          </p:cNvPr>
          <p:cNvSpPr>
            <a:spLocks noGrp="1"/>
          </p:cNvSpPr>
          <p:nvPr>
            <p:ph type="title"/>
          </p:nvPr>
        </p:nvSpPr>
        <p:spPr/>
        <p:txBody>
          <a:bodyPr>
            <a:normAutofit fontScale="90000"/>
          </a:bodyPr>
          <a:lstStyle/>
          <a:p>
            <a:pPr algn="ctr"/>
            <a:r>
              <a:rPr lang="en-US" sz="7200" b="1" dirty="0">
                <a:solidFill>
                  <a:srgbClr val="FF0000"/>
                </a:solidFill>
                <a:latin typeface="Calibri" panose="020F0502020204030204" pitchFamily="34" charset="0"/>
                <a:cs typeface="Calibri" panose="020F0502020204030204" pitchFamily="34" charset="0"/>
              </a:rPr>
              <a:t>Luke </a:t>
            </a:r>
            <a:r>
              <a:rPr lang="en-US" sz="7200" b="1" dirty="0" smtClean="0">
                <a:solidFill>
                  <a:srgbClr val="FF0000"/>
                </a:solidFill>
                <a:latin typeface="Calibri" panose="020F0502020204030204" pitchFamily="34" charset="0"/>
                <a:cs typeface="Calibri" panose="020F0502020204030204" pitchFamily="34" charset="0"/>
              </a:rPr>
              <a:t>18:1</a:t>
            </a:r>
            <a:endParaRPr lang="en-US" sz="7200" b="1"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45594569-534C-4A5E-980D-90E8198E7323}"/>
              </a:ext>
            </a:extLst>
          </p:cNvPr>
          <p:cNvSpPr>
            <a:spLocks noGrp="1"/>
          </p:cNvSpPr>
          <p:nvPr>
            <p:ph sz="quarter" idx="13"/>
          </p:nvPr>
        </p:nvSpPr>
        <p:spPr>
          <a:xfrm>
            <a:off x="924165" y="1853754"/>
            <a:ext cx="10363826" cy="3424107"/>
          </a:xfrm>
        </p:spPr>
        <p:txBody>
          <a:bodyPr>
            <a:noAutofit/>
          </a:bodyPr>
          <a:lstStyle/>
          <a:p>
            <a:pPr marL="0" marR="0">
              <a:lnSpc>
                <a:spcPct val="107000"/>
              </a:lnSpc>
              <a:spcBef>
                <a:spcPts val="0"/>
              </a:spcBef>
              <a:spcAft>
                <a:spcPts val="0"/>
              </a:spcAft>
            </a:pPr>
            <a:r>
              <a:rPr lang="en-US" sz="4800" b="1" dirty="0">
                <a:latin typeface="Calibri" panose="020F0502020204030204" pitchFamily="34" charset="0"/>
                <a:cs typeface="Calibri" panose="020F0502020204030204" pitchFamily="34" charset="0"/>
              </a:rPr>
              <a:t>"And he spake a parable unto them to this end, that men ought always to pray, and not to faint</a:t>
            </a:r>
            <a:r>
              <a:rPr lang="en-US" sz="4800" b="1" dirty="0" smtClean="0">
                <a:latin typeface="Calibri" panose="020F0502020204030204" pitchFamily="34" charset="0"/>
                <a:cs typeface="Calibri" panose="020F0502020204030204" pitchFamily="34" charset="0"/>
              </a:rPr>
              <a:t>;  </a:t>
            </a:r>
            <a:endParaRPr lang="en-US" sz="4800" b="1" dirty="0">
              <a:latin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37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688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The fact that Christ spent much time in prayer is positive proof that Christians must be praying disciples.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2214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1. At the beginning of Christ's public ministry, immediately following His being baptized, He prayed </a:t>
            </a:r>
            <a:r>
              <a:rPr lang="en-US" sz="4000" b="1" dirty="0">
                <a:solidFill>
                  <a:srgbClr val="FF0000"/>
                </a:solidFill>
                <a:latin typeface="Calibri" panose="020F0502020204030204" pitchFamily="34" charset="0"/>
                <a:cs typeface="Calibri" panose="020F0502020204030204" pitchFamily="34" charset="0"/>
              </a:rPr>
              <a:t>(Luke 3:21). </a:t>
            </a:r>
          </a:p>
        </p:txBody>
      </p:sp>
    </p:spTree>
    <p:extLst>
      <p:ext uri="{BB962C8B-B14F-4D97-AF65-F5344CB8AC3E}">
        <p14:creationId xmlns:p14="http://schemas.microsoft.com/office/powerpoint/2010/main" val="239130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2. On the night before Jesus selected the twelve, “He went out into a mountain to pray, and continued all night in prayer to God" </a:t>
            </a:r>
            <a:r>
              <a:rPr lang="en-US" sz="4000" b="1" dirty="0">
                <a:solidFill>
                  <a:srgbClr val="FF0000"/>
                </a:solidFill>
                <a:latin typeface="Calibri" panose="020F0502020204030204" pitchFamily="34" charset="0"/>
                <a:cs typeface="Calibri" panose="020F0502020204030204" pitchFamily="34" charset="0"/>
              </a:rPr>
              <a:t>(Luke 6:12).  </a:t>
            </a:r>
          </a:p>
        </p:txBody>
      </p:sp>
    </p:spTree>
    <p:extLst>
      <p:ext uri="{BB962C8B-B14F-4D97-AF65-F5344CB8AC3E}">
        <p14:creationId xmlns:p14="http://schemas.microsoft.com/office/powerpoint/2010/main" val="30076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3. “When he had sent the multitudes away, he went up into a mountain apart to pray: and when the evening was come, he was there alone" </a:t>
            </a:r>
            <a:r>
              <a:rPr lang="en-US" sz="4000" b="1" dirty="0">
                <a:solidFill>
                  <a:srgbClr val="FF0000"/>
                </a:solidFill>
                <a:latin typeface="Calibri" panose="020F0502020204030204" pitchFamily="34" charset="0"/>
                <a:cs typeface="Calibri" panose="020F0502020204030204" pitchFamily="34" charset="0"/>
              </a:rPr>
              <a:t>(Matthew 14:23).  </a:t>
            </a:r>
          </a:p>
        </p:txBody>
      </p:sp>
    </p:spTree>
    <p:extLst>
      <p:ext uri="{BB962C8B-B14F-4D97-AF65-F5344CB8AC3E}">
        <p14:creationId xmlns:p14="http://schemas.microsoft.com/office/powerpoint/2010/main" val="329371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4. “And in the morning, rising up a great while before day, he went out, and departed into a solitary place, and there prayed” </a:t>
            </a:r>
            <a:r>
              <a:rPr lang="en-US" sz="4000" b="1" dirty="0">
                <a:solidFill>
                  <a:srgbClr val="FF0000"/>
                </a:solidFill>
                <a:latin typeface="Calibri" panose="020F0502020204030204" pitchFamily="34" charset="0"/>
                <a:cs typeface="Calibri" panose="020F0502020204030204" pitchFamily="34" charset="0"/>
              </a:rPr>
              <a:t>(Mark 1:35).  </a:t>
            </a:r>
          </a:p>
        </p:txBody>
      </p:sp>
    </p:spTree>
    <p:extLst>
      <p:ext uri="{BB962C8B-B14F-4D97-AF65-F5344CB8AC3E}">
        <p14:creationId xmlns:p14="http://schemas.microsoft.com/office/powerpoint/2010/main" val="1440479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5. At the conclusion of Christ's parting message to the disciples He, “lifted up his eyes to heaven” and prayed </a:t>
            </a:r>
            <a:r>
              <a:rPr lang="en-US" sz="4000" b="1" dirty="0">
                <a:solidFill>
                  <a:srgbClr val="FF0000"/>
                </a:solidFill>
                <a:latin typeface="Calibri" panose="020F0502020204030204" pitchFamily="34" charset="0"/>
                <a:cs typeface="Calibri" panose="020F0502020204030204" pitchFamily="34" charset="0"/>
              </a:rPr>
              <a:t>(John 17).  </a:t>
            </a:r>
          </a:p>
        </p:txBody>
      </p:sp>
    </p:spTree>
    <p:extLst>
      <p:ext uri="{BB962C8B-B14F-4D97-AF65-F5344CB8AC3E}">
        <p14:creationId xmlns:p14="http://schemas.microsoft.com/office/powerpoint/2010/main" val="574980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6. Shortly before the trying ordeal of His arrest by the cruel mob, He took Peter, James and John and went into the Garden of Gethsemane and prayed the same prayer three times </a:t>
            </a:r>
            <a:r>
              <a:rPr lang="en-US" sz="4000" b="1" dirty="0">
                <a:solidFill>
                  <a:srgbClr val="FF0000"/>
                </a:solidFill>
                <a:latin typeface="Calibri" panose="020F0502020204030204" pitchFamily="34" charset="0"/>
                <a:cs typeface="Calibri" panose="020F0502020204030204" pitchFamily="34" charset="0"/>
              </a:rPr>
              <a:t>(Matthew 26:36-44).  </a:t>
            </a:r>
          </a:p>
        </p:txBody>
      </p:sp>
    </p:spTree>
    <p:extLst>
      <p:ext uri="{BB962C8B-B14F-4D97-AF65-F5344CB8AC3E}">
        <p14:creationId xmlns:p14="http://schemas.microsoft.com/office/powerpoint/2010/main" val="1345859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7. While He was dying upon the cross for your sins and my sins, He prayed </a:t>
            </a:r>
            <a:r>
              <a:rPr lang="en-US" sz="4000" b="1" dirty="0">
                <a:solidFill>
                  <a:srgbClr val="FF0000"/>
                </a:solidFill>
                <a:latin typeface="Calibri" panose="020F0502020204030204" pitchFamily="34" charset="0"/>
                <a:cs typeface="Calibri" panose="020F0502020204030204" pitchFamily="34" charset="0"/>
              </a:rPr>
              <a:t>(Luke 23:34, 46). </a:t>
            </a:r>
          </a:p>
          <a:p>
            <a:r>
              <a:rPr lang="en-US" sz="4000" b="1" dirty="0">
                <a:latin typeface="Calibri" panose="020F0502020204030204" pitchFamily="34" charset="0"/>
                <a:cs typeface="Calibri" panose="020F0502020204030204" pitchFamily="34" charset="0"/>
              </a:rPr>
              <a:t>Surely no prayerless Christian can be a follower of Him who prayed so much.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116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94270"/>
            <a:ext cx="9611832" cy="1843287"/>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There were “about three thousand” Jewish believers who repented and were baptized for the forgiveness of their sins </a:t>
            </a:r>
            <a:r>
              <a:rPr lang="en-US" sz="4000" b="1" dirty="0">
                <a:solidFill>
                  <a:srgbClr val="FF0000"/>
                </a:solidFill>
                <a:latin typeface="Calibri" panose="020F0502020204030204" pitchFamily="34" charset="0"/>
                <a:cs typeface="Calibri" panose="020F0502020204030204" pitchFamily="34" charset="0"/>
              </a:rPr>
              <a:t>(Acts 2:36-38).  </a:t>
            </a:r>
          </a:p>
        </p:txBody>
      </p:sp>
    </p:spTree>
    <p:extLst>
      <p:ext uri="{BB962C8B-B14F-4D97-AF65-F5344CB8AC3E}">
        <p14:creationId xmlns:p14="http://schemas.microsoft.com/office/powerpoint/2010/main" val="1011168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 Jesus added these saved souls to His church - the church of Christ </a:t>
            </a:r>
            <a:r>
              <a:rPr lang="en-US" sz="4000" b="1" dirty="0">
                <a:solidFill>
                  <a:srgbClr val="FF0000"/>
                </a:solidFill>
                <a:latin typeface="Calibri" panose="020F0502020204030204" pitchFamily="34" charset="0"/>
                <a:cs typeface="Calibri" panose="020F0502020204030204" pitchFamily="34" charset="0"/>
              </a:rPr>
              <a:t>(Acts 2:47; Matthew 16:18). </a:t>
            </a:r>
          </a:p>
        </p:txBody>
      </p:sp>
    </p:spTree>
    <p:extLst>
      <p:ext uri="{BB962C8B-B14F-4D97-AF65-F5344CB8AC3E}">
        <p14:creationId xmlns:p14="http://schemas.microsoft.com/office/powerpoint/2010/main" val="11486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69735D-BAA9-4F6C-B11B-2CB6261B7F23}"/>
              </a:ext>
            </a:extLst>
          </p:cNvPr>
          <p:cNvSpPr>
            <a:spLocks noGrp="1"/>
          </p:cNvSpPr>
          <p:nvPr>
            <p:ph type="title"/>
          </p:nvPr>
        </p:nvSpPr>
        <p:spPr/>
        <p:txBody>
          <a:bodyPr>
            <a:normAutofit fontScale="90000"/>
          </a:bodyPr>
          <a:lstStyle/>
          <a:p>
            <a:pPr algn="ctr"/>
            <a:r>
              <a:rPr lang="en-US" sz="7200" b="1" dirty="0">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 xmlns:a16="http://schemas.microsoft.com/office/drawing/2014/main" id="{9FE58B33-BEE0-4AED-8683-64B659FF607F}"/>
              </a:ext>
            </a:extLst>
          </p:cNvPr>
          <p:cNvSpPr>
            <a:spLocks noGrp="1"/>
          </p:cNvSpPr>
          <p:nvPr>
            <p:ph sz="quarter" idx="13"/>
          </p:nvPr>
        </p:nvSpPr>
        <p:spPr/>
        <p:txBody>
          <a:bodyPr>
            <a:noAutofit/>
          </a:bodyPr>
          <a:lstStyle/>
          <a:p>
            <a:r>
              <a:rPr lang="en-US" sz="4000" b="1" dirty="0" smtClean="0">
                <a:latin typeface="Calibri" panose="020F0502020204030204" pitchFamily="34" charset="0"/>
                <a:cs typeface="Calibri" panose="020F0502020204030204" pitchFamily="34" charset="0"/>
              </a:rPr>
              <a:t> </a:t>
            </a:r>
            <a:r>
              <a:rPr lang="en-US" sz="4000" b="1" dirty="0">
                <a:latin typeface="Calibri" panose="020F0502020204030204" pitchFamily="34" charset="0"/>
                <a:cs typeface="Calibri" panose="020F0502020204030204" pitchFamily="34" charset="0"/>
              </a:rPr>
              <a:t>“Rejoice evermore – Pray without ceasing – In every thing give thanks – for this is the will of God in Christ Jesus – concerning you” </a:t>
            </a:r>
            <a:r>
              <a:rPr lang="en-US" sz="4000" b="1" dirty="0">
                <a:solidFill>
                  <a:srgbClr val="FF0000"/>
                </a:solidFill>
                <a:latin typeface="Calibri" panose="020F0502020204030204" pitchFamily="34" charset="0"/>
                <a:cs typeface="Calibri" panose="020F0502020204030204" pitchFamily="34" charset="0"/>
              </a:rPr>
              <a:t>(1 Thessalonians 5:16-18).</a:t>
            </a:r>
          </a:p>
        </p:txBody>
      </p:sp>
    </p:spTree>
    <p:extLst>
      <p:ext uri="{BB962C8B-B14F-4D97-AF65-F5344CB8AC3E}">
        <p14:creationId xmlns:p14="http://schemas.microsoft.com/office/powerpoint/2010/main" val="885398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43698"/>
            <a:ext cx="9611832" cy="1793860"/>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Luke says, “They continued stedfastly in the apostles’ doctrine and fellowship, and in breaking of bread, and in prayers" </a:t>
            </a:r>
            <a:r>
              <a:rPr lang="en-US" sz="4000" b="1" dirty="0">
                <a:solidFill>
                  <a:srgbClr val="FF0000"/>
                </a:solidFill>
                <a:latin typeface="Calibri" panose="020F0502020204030204" pitchFamily="34" charset="0"/>
                <a:cs typeface="Calibri" panose="020F0502020204030204" pitchFamily="34" charset="0"/>
              </a:rPr>
              <a:t>(Acts 2:42). </a:t>
            </a:r>
          </a:p>
        </p:txBody>
      </p:sp>
    </p:spTree>
    <p:extLst>
      <p:ext uri="{BB962C8B-B14F-4D97-AF65-F5344CB8AC3E}">
        <p14:creationId xmlns:p14="http://schemas.microsoft.com/office/powerpoint/2010/main" val="840118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When Peter was kept in prison by Herod, "prayer was made without ceasing of the church unto God for him" </a:t>
            </a:r>
            <a:r>
              <a:rPr lang="en-US" sz="4000" b="1" dirty="0">
                <a:solidFill>
                  <a:srgbClr val="FF0000"/>
                </a:solidFill>
                <a:latin typeface="Calibri" panose="020F0502020204030204" pitchFamily="34" charset="0"/>
                <a:cs typeface="Calibri" panose="020F0502020204030204" pitchFamily="34" charset="0"/>
              </a:rPr>
              <a:t>(Acts 12:5).   </a:t>
            </a:r>
          </a:p>
        </p:txBody>
      </p:sp>
    </p:spTree>
    <p:extLst>
      <p:ext uri="{BB962C8B-B14F-4D97-AF65-F5344CB8AC3E}">
        <p14:creationId xmlns:p14="http://schemas.microsoft.com/office/powerpoint/2010/main" val="3172818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600" b="1" dirty="0">
                <a:latin typeface="Calibri" panose="020F0502020204030204" pitchFamily="34" charset="0"/>
                <a:cs typeface="Calibri" panose="020F0502020204030204" pitchFamily="34" charset="0"/>
              </a:rPr>
              <a:t>The early congregations were admonished or encouraged to fulfill their obligation to pray…</a:t>
            </a:r>
          </a:p>
          <a:p>
            <a:r>
              <a:rPr lang="en-US" sz="3600" b="1" dirty="0">
                <a:latin typeface="Calibri" panose="020F0502020204030204" pitchFamily="34" charset="0"/>
                <a:cs typeface="Calibri" panose="020F0502020204030204" pitchFamily="34" charset="0"/>
              </a:rPr>
              <a:t>“Continuing instant in prayer" </a:t>
            </a:r>
            <a:r>
              <a:rPr lang="en-US" sz="3600" b="1" dirty="0">
                <a:solidFill>
                  <a:srgbClr val="FF0000"/>
                </a:solidFill>
                <a:latin typeface="Calibri" panose="020F0502020204030204" pitchFamily="34" charset="0"/>
                <a:cs typeface="Calibri" panose="020F0502020204030204" pitchFamily="34" charset="0"/>
              </a:rPr>
              <a:t>(Romans 12:12).</a:t>
            </a:r>
          </a:p>
          <a:p>
            <a:r>
              <a:rPr lang="en-US" sz="3600" b="1" dirty="0">
                <a:latin typeface="Calibri" panose="020F0502020204030204" pitchFamily="34" charset="0"/>
                <a:cs typeface="Calibri" panose="020F0502020204030204" pitchFamily="34" charset="0"/>
              </a:rPr>
              <a:t>“Give yourselves to fasting and prayer" </a:t>
            </a:r>
            <a:r>
              <a:rPr lang="en-US" sz="3600" b="1" dirty="0">
                <a:solidFill>
                  <a:srgbClr val="FF0000"/>
                </a:solidFill>
                <a:latin typeface="Calibri" panose="020F0502020204030204" pitchFamily="34" charset="0"/>
                <a:cs typeface="Calibri" panose="020F0502020204030204" pitchFamily="34" charset="0"/>
              </a:rPr>
              <a:t>(1 Cor. 7:5). </a:t>
            </a:r>
          </a:p>
        </p:txBody>
      </p:sp>
    </p:spTree>
    <p:extLst>
      <p:ext uri="{BB962C8B-B14F-4D97-AF65-F5344CB8AC3E}">
        <p14:creationId xmlns:p14="http://schemas.microsoft.com/office/powerpoint/2010/main" val="21637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68412"/>
            <a:ext cx="9611832" cy="1769146"/>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600" b="1" dirty="0">
                <a:latin typeface="Calibri" panose="020F0502020204030204" pitchFamily="34" charset="0"/>
                <a:cs typeface="Calibri" panose="020F0502020204030204" pitchFamily="34" charset="0"/>
              </a:rPr>
              <a:t>“Praying always with all prayer and supplication in the Spirit" </a:t>
            </a:r>
            <a:r>
              <a:rPr lang="en-US" sz="3600" b="1" dirty="0">
                <a:solidFill>
                  <a:srgbClr val="FF0000"/>
                </a:solidFill>
                <a:latin typeface="Calibri" panose="020F0502020204030204" pitchFamily="34" charset="0"/>
                <a:cs typeface="Calibri" panose="020F0502020204030204" pitchFamily="34" charset="0"/>
              </a:rPr>
              <a:t>(Ephesians 6:18).</a:t>
            </a:r>
          </a:p>
          <a:p>
            <a:r>
              <a:rPr lang="en-US" sz="3600" b="1" dirty="0">
                <a:latin typeface="Calibri" panose="020F0502020204030204" pitchFamily="34" charset="0"/>
                <a:cs typeface="Calibri" panose="020F0502020204030204" pitchFamily="34" charset="0"/>
              </a:rPr>
              <a:t>“In every thing by prayer and supplication </a:t>
            </a:r>
            <a:r>
              <a:rPr lang="en-US" sz="3600" b="1" u="sng" dirty="0">
                <a:latin typeface="Calibri" panose="020F0502020204030204" pitchFamily="34" charset="0"/>
                <a:cs typeface="Calibri" panose="020F0502020204030204" pitchFamily="34" charset="0"/>
              </a:rPr>
              <a:t>with thanksgiving</a:t>
            </a:r>
            <a:r>
              <a:rPr lang="en-US" sz="3600" b="1" dirty="0">
                <a:latin typeface="Calibri" panose="020F0502020204030204" pitchFamily="34" charset="0"/>
                <a:cs typeface="Calibri" panose="020F0502020204030204" pitchFamily="34" charset="0"/>
              </a:rPr>
              <a:t> let your requests be made known unto God" </a:t>
            </a:r>
            <a:r>
              <a:rPr lang="en-US" sz="3600" b="1" dirty="0">
                <a:solidFill>
                  <a:srgbClr val="FF0000"/>
                </a:solidFill>
                <a:latin typeface="Calibri" panose="020F0502020204030204" pitchFamily="34" charset="0"/>
                <a:cs typeface="Calibri" panose="020F0502020204030204" pitchFamily="34" charset="0"/>
              </a:rPr>
              <a:t>(Philippians 4:6).   </a:t>
            </a:r>
          </a:p>
        </p:txBody>
      </p:sp>
    </p:spTree>
    <p:extLst>
      <p:ext uri="{BB962C8B-B14F-4D97-AF65-F5344CB8AC3E}">
        <p14:creationId xmlns:p14="http://schemas.microsoft.com/office/powerpoint/2010/main" val="93104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395416"/>
            <a:ext cx="9611832" cy="1942141"/>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“Continue in prayer, and watch in the same </a:t>
            </a:r>
            <a:r>
              <a:rPr lang="en-US" sz="4000" b="1" u="sng" dirty="0">
                <a:latin typeface="Calibri" panose="020F0502020204030204" pitchFamily="34" charset="0"/>
                <a:cs typeface="Calibri" panose="020F0502020204030204" pitchFamily="34" charset="0"/>
              </a:rPr>
              <a:t>with thanksgiving</a:t>
            </a:r>
            <a:r>
              <a:rPr lang="en-US" sz="4000" b="1" dirty="0">
                <a:latin typeface="Calibri" panose="020F0502020204030204" pitchFamily="34" charset="0"/>
                <a:cs typeface="Calibri" panose="020F0502020204030204" pitchFamily="34" charset="0"/>
              </a:rPr>
              <a:t>" </a:t>
            </a:r>
            <a:r>
              <a:rPr lang="en-US" sz="4000" b="1" dirty="0">
                <a:solidFill>
                  <a:srgbClr val="FF0000"/>
                </a:solidFill>
                <a:latin typeface="Calibri" panose="020F0502020204030204" pitchFamily="34" charset="0"/>
                <a:cs typeface="Calibri" panose="020F0502020204030204" pitchFamily="34" charset="0"/>
              </a:rPr>
              <a:t>(Colossians 4:2). </a:t>
            </a:r>
          </a:p>
          <a:p>
            <a:r>
              <a:rPr lang="en-US" sz="4000" b="1" dirty="0">
                <a:latin typeface="Calibri" panose="020F0502020204030204" pitchFamily="34" charset="0"/>
                <a:cs typeface="Calibri" panose="020F0502020204030204" pitchFamily="34" charset="0"/>
              </a:rPr>
              <a:t>“Pray without ceasing. </a:t>
            </a:r>
            <a:r>
              <a:rPr lang="en-US" sz="4000" b="1" u="sng" dirty="0">
                <a:latin typeface="Calibri" panose="020F0502020204030204" pitchFamily="34" charset="0"/>
                <a:cs typeface="Calibri" panose="020F0502020204030204" pitchFamily="34" charset="0"/>
              </a:rPr>
              <a:t>In every thing give thanks: </a:t>
            </a:r>
            <a:r>
              <a:rPr lang="en-US" sz="4000" b="1" dirty="0">
                <a:latin typeface="Calibri" panose="020F0502020204030204" pitchFamily="34" charset="0"/>
                <a:cs typeface="Calibri" panose="020F0502020204030204" pitchFamily="34" charset="0"/>
              </a:rPr>
              <a:t>for this is the will of God in Christ Jesus concerning you" </a:t>
            </a:r>
            <a:r>
              <a:rPr lang="en-US" sz="4000" b="1" dirty="0">
                <a:solidFill>
                  <a:srgbClr val="FF0000"/>
                </a:solidFill>
                <a:latin typeface="Calibri" panose="020F0502020204030204" pitchFamily="34" charset="0"/>
                <a:cs typeface="Calibri" panose="020F0502020204030204" pitchFamily="34" charset="0"/>
              </a:rPr>
              <a:t>(1 Thessalonians 5:17-18).</a:t>
            </a:r>
          </a:p>
          <a:p>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021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543698"/>
            <a:ext cx="9611832" cy="1793860"/>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"Every good gift and every perfect gift is from above, and cometh down from the Father of lights" </a:t>
            </a:r>
            <a:r>
              <a:rPr lang="en-US" sz="4000" b="1" dirty="0">
                <a:solidFill>
                  <a:srgbClr val="FF0000"/>
                </a:solidFill>
                <a:latin typeface="Calibri" panose="020F0502020204030204" pitchFamily="34" charset="0"/>
                <a:cs typeface="Calibri" panose="020F0502020204030204" pitchFamily="34" charset="0"/>
              </a:rPr>
              <a:t>(James 1:17). </a:t>
            </a:r>
          </a:p>
        </p:txBody>
      </p:sp>
    </p:spTree>
    <p:extLst>
      <p:ext uri="{BB962C8B-B14F-4D97-AF65-F5344CB8AC3E}">
        <p14:creationId xmlns:p14="http://schemas.microsoft.com/office/powerpoint/2010/main" val="4054326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Jesus set the good example of giving thanks for food </a:t>
            </a:r>
            <a:r>
              <a:rPr lang="en-US" sz="4000" b="1" dirty="0">
                <a:solidFill>
                  <a:srgbClr val="FF0000"/>
                </a:solidFill>
                <a:latin typeface="Calibri" panose="020F0502020204030204" pitchFamily="34" charset="0"/>
                <a:cs typeface="Calibri" panose="020F0502020204030204" pitchFamily="34" charset="0"/>
              </a:rPr>
              <a:t>(Mark 8:6-9; John 6:10-11).  </a:t>
            </a:r>
          </a:p>
        </p:txBody>
      </p:sp>
    </p:spTree>
    <p:extLst>
      <p:ext uri="{BB962C8B-B14F-4D97-AF65-F5344CB8AC3E}">
        <p14:creationId xmlns:p14="http://schemas.microsoft.com/office/powerpoint/2010/main" val="64893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94270"/>
            <a:ext cx="9611832" cy="1843287"/>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 Men may pray and NOT be heard. </a:t>
            </a:r>
          </a:p>
          <a:p>
            <a:pPr marL="0" indent="0">
              <a:buNone/>
            </a:pPr>
            <a:endParaRPr lang="en-US" sz="40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0348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594919"/>
            <a:ext cx="10363826" cy="3166745"/>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1. Be Righteous – </a:t>
            </a:r>
            <a:r>
              <a:rPr lang="en-US" sz="4000" b="1" dirty="0">
                <a:latin typeface="Calibri" panose="020F0502020204030204" pitchFamily="34" charset="0"/>
                <a:cs typeface="Calibri" panose="020F0502020204030204" pitchFamily="34" charset="0"/>
              </a:rPr>
              <a:t>"For the eyes of the Lord are over the righteous, and his ears are open unto their prayers: but the face of the Lord is against them that do evil" </a:t>
            </a:r>
            <a:r>
              <a:rPr lang="en-US" sz="4000" b="1" dirty="0">
                <a:solidFill>
                  <a:srgbClr val="FF0000"/>
                </a:solidFill>
                <a:latin typeface="Calibri" panose="020F0502020204030204" pitchFamily="34" charset="0"/>
                <a:cs typeface="Calibri" panose="020F0502020204030204" pitchFamily="34" charset="0"/>
              </a:rPr>
              <a:t>(1 Peter 3:12). </a:t>
            </a:r>
          </a:p>
        </p:txBody>
      </p:sp>
    </p:spTree>
    <p:extLst>
      <p:ext uri="{BB962C8B-B14F-4D97-AF65-F5344CB8AC3E}">
        <p14:creationId xmlns:p14="http://schemas.microsoft.com/office/powerpoint/2010/main" val="2824389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2. Be Obedient – </a:t>
            </a:r>
            <a:r>
              <a:rPr lang="en-US" sz="4000" b="1" dirty="0">
                <a:latin typeface="Calibri" panose="020F0502020204030204" pitchFamily="34" charset="0"/>
                <a:cs typeface="Calibri" panose="020F0502020204030204" pitchFamily="34" charset="0"/>
              </a:rPr>
              <a:t>"And whatsoever we ask, we receive of him, because we keep his commandments, and do those things that are pleasing in his sight" </a:t>
            </a:r>
            <a:r>
              <a:rPr lang="en-US" sz="4000" b="1" dirty="0">
                <a:solidFill>
                  <a:srgbClr val="FF0000"/>
                </a:solidFill>
                <a:latin typeface="Calibri" panose="020F0502020204030204" pitchFamily="34" charset="0"/>
                <a:cs typeface="Calibri" panose="020F0502020204030204" pitchFamily="34" charset="0"/>
              </a:rPr>
              <a:t>(1 John </a:t>
            </a:r>
            <a:r>
              <a:rPr lang="en-US" sz="4000" b="1" dirty="0" smtClean="0">
                <a:solidFill>
                  <a:srgbClr val="FF0000"/>
                </a:solidFill>
                <a:latin typeface="Calibri" panose="020F0502020204030204" pitchFamily="34" charset="0"/>
                <a:cs typeface="Calibri" panose="020F0502020204030204" pitchFamily="34" charset="0"/>
              </a:rPr>
              <a:t>3:22).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931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u="sng" dirty="0">
                <a:latin typeface="Calibri" panose="020F0502020204030204" pitchFamily="34" charset="0"/>
                <a:cs typeface="Calibri" panose="020F0502020204030204" pitchFamily="34" charset="0"/>
              </a:rPr>
              <a:t>DEFINED: </a:t>
            </a:r>
            <a:r>
              <a:rPr lang="en-US" sz="4000" b="1" dirty="0">
                <a:latin typeface="Calibri" panose="020F0502020204030204" pitchFamily="34" charset="0"/>
                <a:cs typeface="Calibri" panose="020F0502020204030204" pitchFamily="34" charset="0"/>
              </a:rPr>
              <a:t>“Prayer is the </a:t>
            </a:r>
            <a:r>
              <a:rPr lang="en-US" sz="4000" b="1" u="sng" dirty="0">
                <a:latin typeface="Calibri" panose="020F0502020204030204" pitchFamily="34" charset="0"/>
                <a:cs typeface="Calibri" panose="020F0502020204030204" pitchFamily="34" charset="0"/>
              </a:rPr>
              <a:t>desire, </a:t>
            </a:r>
            <a:r>
              <a:rPr lang="en-US" sz="4000" b="1" dirty="0">
                <a:latin typeface="Calibri" panose="020F0502020204030204" pitchFamily="34" charset="0"/>
                <a:cs typeface="Calibri" panose="020F0502020204030204" pitchFamily="34" charset="0"/>
              </a:rPr>
              <a:t>the opportunity and the privilege of talking to God.”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97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290084" y="3473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207927"/>
            <a:ext cx="10363826" cy="3766845"/>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3. Pray in Faith – </a:t>
            </a:r>
            <a:r>
              <a:rPr lang="en-US" sz="4000" b="1" dirty="0">
                <a:latin typeface="Calibri" panose="020F0502020204030204" pitchFamily="34" charset="0"/>
                <a:cs typeface="Calibri" panose="020F0502020204030204" pitchFamily="34" charset="0"/>
              </a:rPr>
              <a:t>“But let him ask in faith, nothing wavering or doubting…” </a:t>
            </a:r>
            <a:r>
              <a:rPr lang="en-US" sz="4000" b="1" dirty="0">
                <a:solidFill>
                  <a:srgbClr val="FF0000"/>
                </a:solidFill>
                <a:latin typeface="Calibri" panose="020F0502020204030204" pitchFamily="34" charset="0"/>
                <a:cs typeface="Calibri" panose="020F0502020204030204" pitchFamily="34" charset="0"/>
              </a:rPr>
              <a:t>(James 1:6-8). </a:t>
            </a:r>
            <a:r>
              <a:rPr lang="en-US" sz="4000" b="1" dirty="0">
                <a:latin typeface="Calibri" panose="020F0502020204030204" pitchFamily="34" charset="0"/>
                <a:cs typeface="Calibri" panose="020F0502020204030204" pitchFamily="34" charset="0"/>
              </a:rPr>
              <a:t>“And all things, whatsoever ye shall ask in prayer, believing, ye shall receive" </a:t>
            </a:r>
            <a:r>
              <a:rPr lang="en-US" sz="4000" b="1" dirty="0">
                <a:solidFill>
                  <a:srgbClr val="FF0000"/>
                </a:solidFill>
                <a:latin typeface="Calibri" panose="020F0502020204030204" pitchFamily="34" charset="0"/>
                <a:cs typeface="Calibri" panose="020F0502020204030204" pitchFamily="34" charset="0"/>
              </a:rPr>
              <a:t>(Matthew 21:22). </a:t>
            </a:r>
          </a:p>
        </p:txBody>
      </p:sp>
    </p:spTree>
    <p:extLst>
      <p:ext uri="{BB962C8B-B14F-4D97-AF65-F5344CB8AC3E}">
        <p14:creationId xmlns:p14="http://schemas.microsoft.com/office/powerpoint/2010/main" val="111235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4. Have a Forgiving Spirit – </a:t>
            </a:r>
            <a:r>
              <a:rPr lang="en-US" sz="4000" b="1" dirty="0">
                <a:latin typeface="Calibri" panose="020F0502020204030204" pitchFamily="34" charset="0"/>
                <a:cs typeface="Calibri" panose="020F0502020204030204" pitchFamily="34" charset="0"/>
              </a:rPr>
              <a:t>"For if ye forgive men their trespasses, your heavenly Father will also forgive you: but if ye forgive not men their trespasses, neither will your Father forgive your trespasses" </a:t>
            </a:r>
            <a:r>
              <a:rPr lang="en-US" sz="4000" b="1" dirty="0">
                <a:solidFill>
                  <a:srgbClr val="FF0000"/>
                </a:solidFill>
                <a:latin typeface="Calibri" panose="020F0502020204030204" pitchFamily="34" charset="0"/>
                <a:cs typeface="Calibri" panose="020F0502020204030204" pitchFamily="34" charset="0"/>
              </a:rPr>
              <a:t>(Matthew 6:14-15).</a:t>
            </a:r>
          </a:p>
        </p:txBody>
      </p:sp>
    </p:spTree>
    <p:extLst>
      <p:ext uri="{BB962C8B-B14F-4D97-AF65-F5344CB8AC3E}">
        <p14:creationId xmlns:p14="http://schemas.microsoft.com/office/powerpoint/2010/main" val="151332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644346"/>
            <a:ext cx="10363826" cy="3117318"/>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5. Abide in Christ – </a:t>
            </a:r>
            <a:r>
              <a:rPr lang="en-US" sz="4000" b="1" dirty="0">
                <a:latin typeface="Calibri" panose="020F0502020204030204" pitchFamily="34" charset="0"/>
                <a:cs typeface="Calibri" panose="020F0502020204030204" pitchFamily="34" charset="0"/>
              </a:rPr>
              <a:t>"If ye abide in me, and my words abide in you, ye shall ask what ye will, and it shall be done unto you" </a:t>
            </a:r>
            <a:r>
              <a:rPr lang="en-US" sz="4000" b="1" dirty="0">
                <a:solidFill>
                  <a:srgbClr val="FF0000"/>
                </a:solidFill>
                <a:latin typeface="Calibri" panose="020F0502020204030204" pitchFamily="34" charset="0"/>
                <a:cs typeface="Calibri" panose="020F0502020204030204" pitchFamily="34" charset="0"/>
              </a:rPr>
              <a:t>(John 15:7). </a:t>
            </a:r>
          </a:p>
        </p:txBody>
      </p:sp>
    </p:spTree>
    <p:extLst>
      <p:ext uri="{BB962C8B-B14F-4D97-AF65-F5344CB8AC3E}">
        <p14:creationId xmlns:p14="http://schemas.microsoft.com/office/powerpoint/2010/main" val="2844099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545492"/>
            <a:ext cx="10363826" cy="3216172"/>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6. Have the right motive – </a:t>
            </a:r>
            <a:r>
              <a:rPr lang="en-US" sz="4000" b="1" dirty="0">
                <a:latin typeface="Calibri" panose="020F0502020204030204" pitchFamily="34" charset="0"/>
                <a:cs typeface="Calibri" panose="020F0502020204030204" pitchFamily="34" charset="0"/>
              </a:rPr>
              <a:t>“Ye ask, and receive not, because ye ask amiss, that ye may consume it upon your lusts" </a:t>
            </a:r>
            <a:r>
              <a:rPr lang="en-US" sz="4000" b="1" dirty="0">
                <a:solidFill>
                  <a:srgbClr val="FF0000"/>
                </a:solidFill>
                <a:latin typeface="Calibri" panose="020F0502020204030204" pitchFamily="34" charset="0"/>
                <a:cs typeface="Calibri" panose="020F0502020204030204" pitchFamily="34" charset="0"/>
              </a:rPr>
              <a:t>(James 4:3). </a:t>
            </a:r>
          </a:p>
        </p:txBody>
      </p:sp>
    </p:spTree>
    <p:extLst>
      <p:ext uri="{BB962C8B-B14F-4D97-AF65-F5344CB8AC3E}">
        <p14:creationId xmlns:p14="http://schemas.microsoft.com/office/powerpoint/2010/main" val="2614990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200" b="1" dirty="0">
                <a:solidFill>
                  <a:srgbClr val="7030A0"/>
                </a:solidFill>
                <a:latin typeface="Calibri" panose="020F0502020204030204" pitchFamily="34" charset="0"/>
                <a:cs typeface="Calibri" panose="020F0502020204030204" pitchFamily="34" charset="0"/>
              </a:rPr>
              <a:t>7. Pray in harmony with God's will – </a:t>
            </a:r>
            <a:r>
              <a:rPr lang="en-US" sz="3200" b="1" dirty="0">
                <a:latin typeface="Calibri" panose="020F0502020204030204" pitchFamily="34" charset="0"/>
                <a:cs typeface="Calibri" panose="020F0502020204030204" pitchFamily="34" charset="0"/>
              </a:rPr>
              <a:t>"And this is the confidence that we have in him, that, if we ask any thing according to his will, he heareth us: and if we know that he hear us, whatsoever we ask, we know that we have the petitions that we desired of him" </a:t>
            </a:r>
            <a:r>
              <a:rPr lang="en-US" sz="3200" b="1" dirty="0">
                <a:solidFill>
                  <a:srgbClr val="FF0000"/>
                </a:solidFill>
                <a:latin typeface="Calibri" panose="020F0502020204030204" pitchFamily="34" charset="0"/>
                <a:cs typeface="Calibri" panose="020F0502020204030204" pitchFamily="34" charset="0"/>
              </a:rPr>
              <a:t>(1 John 5:14-15). </a:t>
            </a:r>
          </a:p>
        </p:txBody>
      </p:sp>
    </p:spTree>
    <p:extLst>
      <p:ext uri="{BB962C8B-B14F-4D97-AF65-F5344CB8AC3E}">
        <p14:creationId xmlns:p14="http://schemas.microsoft.com/office/powerpoint/2010/main" val="1530236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271850"/>
            <a:ext cx="9611832" cy="2065708"/>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8. Pray in Jesus' name – </a:t>
            </a:r>
            <a:r>
              <a:rPr lang="en-US" sz="4000" b="1" dirty="0">
                <a:latin typeface="Calibri" panose="020F0502020204030204" pitchFamily="34" charset="0"/>
                <a:cs typeface="Calibri" panose="020F0502020204030204" pitchFamily="34" charset="0"/>
              </a:rPr>
              <a:t>“And whatsoever ye shall ask in my name, that will I do, that the Father may be glorified in the Son. If ye shall ask any thing in my name, I will do it" </a:t>
            </a:r>
            <a:r>
              <a:rPr lang="en-US" sz="4000" b="1" dirty="0">
                <a:solidFill>
                  <a:srgbClr val="FF0000"/>
                </a:solidFill>
                <a:latin typeface="Calibri" panose="020F0502020204030204" pitchFamily="34" charset="0"/>
                <a:cs typeface="Calibri" panose="020F0502020204030204" pitchFamily="34" charset="0"/>
              </a:rPr>
              <a:t>(John 14:13-14). </a:t>
            </a:r>
          </a:p>
        </p:txBody>
      </p:sp>
    </p:spTree>
    <p:extLst>
      <p:ext uri="{BB962C8B-B14F-4D97-AF65-F5344CB8AC3E}">
        <p14:creationId xmlns:p14="http://schemas.microsoft.com/office/powerpoint/2010/main" val="1275781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222422"/>
            <a:ext cx="9611832" cy="2115135"/>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The model prayer given by Christ gives us an insight to prayer </a:t>
            </a:r>
            <a:r>
              <a:rPr lang="en-US" sz="4000" b="1" dirty="0">
                <a:solidFill>
                  <a:srgbClr val="FF0000"/>
                </a:solidFill>
                <a:latin typeface="Calibri" panose="020F0502020204030204" pitchFamily="34" charset="0"/>
                <a:cs typeface="Calibri" panose="020F0502020204030204" pitchFamily="34" charset="0"/>
              </a:rPr>
              <a:t>(Matthew 6:9-13).  </a:t>
            </a:r>
          </a:p>
          <a:p>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59036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222422"/>
            <a:ext cx="9611832" cy="2115135"/>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That prayer is addressed to God the Father. It includes adoration, petitions for daily sustenance, pleas for forgiveness, guidance and deliverance from the evil one, and for God’s will to be done to His glory.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4308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222422"/>
            <a:ext cx="9611832" cy="2115135"/>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We should NOT pray now for the kingdom to come </a:t>
            </a:r>
            <a:r>
              <a:rPr lang="en-US" sz="4000" b="1" dirty="0">
                <a:solidFill>
                  <a:srgbClr val="FF0000"/>
                </a:solidFill>
                <a:latin typeface="Calibri" panose="020F0502020204030204" pitchFamily="34" charset="0"/>
                <a:cs typeface="Calibri" panose="020F0502020204030204" pitchFamily="34" charset="0"/>
              </a:rPr>
              <a:t>(Matthew 6:10), </a:t>
            </a:r>
            <a:r>
              <a:rPr lang="en-US" sz="4000" b="1" dirty="0">
                <a:latin typeface="Calibri" panose="020F0502020204030204" pitchFamily="34" charset="0"/>
                <a:cs typeface="Calibri" panose="020F0502020204030204" pitchFamily="34" charset="0"/>
              </a:rPr>
              <a:t>because it has already come </a:t>
            </a:r>
            <a:r>
              <a:rPr lang="en-US" sz="4000" b="1" dirty="0">
                <a:solidFill>
                  <a:srgbClr val="FF0000"/>
                </a:solidFill>
                <a:latin typeface="Calibri" panose="020F0502020204030204" pitchFamily="34" charset="0"/>
                <a:cs typeface="Calibri" panose="020F0502020204030204" pitchFamily="34" charset="0"/>
              </a:rPr>
              <a:t>(Colossians 1:13). </a:t>
            </a:r>
            <a:r>
              <a:rPr lang="en-US" sz="4000" b="1" dirty="0">
                <a:solidFill>
                  <a:srgbClr val="7030A0"/>
                </a:solidFill>
                <a:latin typeface="Calibri" panose="020F0502020204030204" pitchFamily="34" charset="0"/>
                <a:cs typeface="Calibri" panose="020F0502020204030204" pitchFamily="34" charset="0"/>
              </a:rPr>
              <a:t>We can pray for it to increase</a:t>
            </a:r>
            <a:r>
              <a:rPr lang="en-US" sz="4000" b="1" dirty="0">
                <a:latin typeface="Calibri" panose="020F0502020204030204" pitchFamily="34" charset="0"/>
                <a:cs typeface="Calibri" panose="020F0502020204030204" pitchFamily="34" charset="0"/>
              </a:rPr>
              <a:t> </a:t>
            </a:r>
            <a:r>
              <a:rPr lang="en-US" sz="4000" b="1" dirty="0">
                <a:solidFill>
                  <a:srgbClr val="FF0000"/>
                </a:solidFill>
                <a:latin typeface="Calibri" panose="020F0502020204030204" pitchFamily="34" charset="0"/>
                <a:cs typeface="Calibri" panose="020F0502020204030204" pitchFamily="34" charset="0"/>
              </a:rPr>
              <a:t>(cf. Isaiah 9:7).</a:t>
            </a:r>
          </a:p>
        </p:txBody>
      </p:sp>
    </p:spTree>
    <p:extLst>
      <p:ext uri="{BB962C8B-B14F-4D97-AF65-F5344CB8AC3E}">
        <p14:creationId xmlns:p14="http://schemas.microsoft.com/office/powerpoint/2010/main" val="1776618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the sick. </a:t>
            </a:r>
            <a:r>
              <a:rPr lang="en-US" sz="4000" b="1" dirty="0">
                <a:latin typeface="Calibri" panose="020F0502020204030204" pitchFamily="34" charset="0"/>
                <a:cs typeface="Calibri" panose="020F0502020204030204" pitchFamily="34" charset="0"/>
              </a:rPr>
              <a:t>"Is any sick among you? let him call for the elders of the church; and let them pray over him" </a:t>
            </a:r>
            <a:r>
              <a:rPr lang="en-US" sz="4000" b="1" dirty="0">
                <a:solidFill>
                  <a:srgbClr val="FF0000"/>
                </a:solidFill>
                <a:latin typeface="Calibri" panose="020F0502020204030204" pitchFamily="34" charset="0"/>
                <a:cs typeface="Calibri" panose="020F0502020204030204" pitchFamily="34" charset="0"/>
              </a:rPr>
              <a:t>(James 5:14).</a:t>
            </a:r>
          </a:p>
        </p:txBody>
      </p:sp>
    </p:spTree>
    <p:extLst>
      <p:ext uri="{BB962C8B-B14F-4D97-AF65-F5344CB8AC3E}">
        <p14:creationId xmlns:p14="http://schemas.microsoft.com/office/powerpoint/2010/main" val="70241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Christians, like Christ </a:t>
            </a:r>
            <a:r>
              <a:rPr lang="en-US" sz="4000" b="1" dirty="0">
                <a:solidFill>
                  <a:srgbClr val="FF0000"/>
                </a:solidFill>
                <a:latin typeface="Calibri" panose="020F0502020204030204" pitchFamily="34" charset="0"/>
                <a:cs typeface="Calibri" panose="020F0502020204030204" pitchFamily="34" charset="0"/>
              </a:rPr>
              <a:t>(Luke 5:16), </a:t>
            </a:r>
            <a:r>
              <a:rPr lang="en-US" sz="4000" b="1" dirty="0">
                <a:latin typeface="Calibri" panose="020F0502020204030204" pitchFamily="34" charset="0"/>
                <a:cs typeface="Calibri" panose="020F0502020204030204" pitchFamily="34" charset="0"/>
              </a:rPr>
              <a:t>should be constantly storing up treasures and sending petitions to heaven’s throne </a:t>
            </a:r>
            <a:r>
              <a:rPr lang="en-US" sz="4000" b="1" dirty="0">
                <a:solidFill>
                  <a:srgbClr val="FF0000"/>
                </a:solidFill>
                <a:latin typeface="Calibri" panose="020F0502020204030204" pitchFamily="34" charset="0"/>
                <a:cs typeface="Calibri" panose="020F0502020204030204" pitchFamily="34" charset="0"/>
              </a:rPr>
              <a:t>(Matt. 6:19-20; Luke 11:5-8).  </a:t>
            </a:r>
          </a:p>
        </p:txBody>
      </p:sp>
    </p:spTree>
    <p:extLst>
      <p:ext uri="{BB962C8B-B14F-4D97-AF65-F5344CB8AC3E}">
        <p14:creationId xmlns:p14="http://schemas.microsoft.com/office/powerpoint/2010/main" val="3652598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our enemies. </a:t>
            </a:r>
            <a:r>
              <a:rPr lang="en-US" sz="4000" b="1" dirty="0">
                <a:latin typeface="Calibri" panose="020F0502020204030204" pitchFamily="34" charset="0"/>
                <a:cs typeface="Calibri" panose="020F0502020204030204" pitchFamily="34" charset="0"/>
              </a:rPr>
              <a:t>"Love your enemies…and pray for them which despitefully use you, and persecute you" </a:t>
            </a:r>
            <a:r>
              <a:rPr lang="en-US" sz="4000" b="1" dirty="0">
                <a:solidFill>
                  <a:srgbClr val="FF0000"/>
                </a:solidFill>
                <a:latin typeface="Calibri" panose="020F0502020204030204" pitchFamily="34" charset="0"/>
                <a:cs typeface="Calibri" panose="020F0502020204030204" pitchFamily="34" charset="0"/>
              </a:rPr>
              <a:t>(Matthew 5:44). </a:t>
            </a:r>
          </a:p>
        </p:txBody>
      </p:sp>
    </p:spTree>
    <p:extLst>
      <p:ext uri="{BB962C8B-B14F-4D97-AF65-F5344CB8AC3E}">
        <p14:creationId xmlns:p14="http://schemas.microsoft.com/office/powerpoint/2010/main" val="152038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laborers to enter the harvest. </a:t>
            </a:r>
            <a:r>
              <a:rPr lang="en-US" sz="4000" b="1" dirty="0">
                <a:latin typeface="Calibri" panose="020F0502020204030204" pitchFamily="34" charset="0"/>
                <a:cs typeface="Calibri" panose="020F0502020204030204" pitchFamily="34" charset="0"/>
              </a:rPr>
              <a:t>“Pray ye therefore the Lord of the harvest, that he will send forth labourers into his harvest" </a:t>
            </a:r>
            <a:r>
              <a:rPr lang="en-US" sz="4000" b="1" dirty="0">
                <a:solidFill>
                  <a:srgbClr val="FF0000"/>
                </a:solidFill>
                <a:latin typeface="Calibri" panose="020F0502020204030204" pitchFamily="34" charset="0"/>
                <a:cs typeface="Calibri" panose="020F0502020204030204" pitchFamily="34" charset="0"/>
              </a:rPr>
              <a:t>(Matthew 9:38). </a:t>
            </a:r>
          </a:p>
        </p:txBody>
      </p:sp>
    </p:spTree>
    <p:extLst>
      <p:ext uri="{BB962C8B-B14F-4D97-AF65-F5344CB8AC3E}">
        <p14:creationId xmlns:p14="http://schemas.microsoft.com/office/powerpoint/2010/main" val="111077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preachers and for the Lord's word to be glorified. </a:t>
            </a:r>
            <a:r>
              <a:rPr lang="en-US" sz="4000" b="1" dirty="0">
                <a:latin typeface="Calibri" panose="020F0502020204030204" pitchFamily="34" charset="0"/>
                <a:cs typeface="Calibri" panose="020F0502020204030204" pitchFamily="34" charset="0"/>
              </a:rPr>
              <a:t>"Finally, brethren, pray for us, that the word of the Lord may have free course, and be glorified" </a:t>
            </a:r>
            <a:r>
              <a:rPr lang="en-US" sz="4000" b="1" dirty="0">
                <a:solidFill>
                  <a:srgbClr val="FF0000"/>
                </a:solidFill>
                <a:latin typeface="Calibri" panose="020F0502020204030204" pitchFamily="34" charset="0"/>
                <a:cs typeface="Calibri" panose="020F0502020204030204" pitchFamily="34" charset="0"/>
              </a:rPr>
              <a:t>(2 Thessalonians 3:1). </a:t>
            </a:r>
          </a:p>
        </p:txBody>
      </p:sp>
    </p:spTree>
    <p:extLst>
      <p:ext uri="{BB962C8B-B14F-4D97-AF65-F5344CB8AC3E}">
        <p14:creationId xmlns:p14="http://schemas.microsoft.com/office/powerpoint/2010/main" val="3778988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the children of God. </a:t>
            </a:r>
            <a:r>
              <a:rPr lang="en-US" sz="4000" b="1" dirty="0">
                <a:latin typeface="Calibri" panose="020F0502020204030204" pitchFamily="34" charset="0"/>
                <a:cs typeface="Calibri" panose="020F0502020204030204" pitchFamily="34" charset="0"/>
              </a:rPr>
              <a:t>“And this I pray, that your love may abound yet more and more in knowledge and in all judgment…” </a:t>
            </a:r>
            <a:r>
              <a:rPr lang="en-US" sz="4000" b="1" dirty="0">
                <a:solidFill>
                  <a:srgbClr val="FF0000"/>
                </a:solidFill>
                <a:latin typeface="Calibri" panose="020F0502020204030204" pitchFamily="34" charset="0"/>
                <a:cs typeface="Calibri" panose="020F0502020204030204" pitchFamily="34" charset="0"/>
              </a:rPr>
              <a:t>(Philippians 1:9-11).</a:t>
            </a:r>
          </a:p>
        </p:txBody>
      </p:sp>
    </p:spTree>
    <p:extLst>
      <p:ext uri="{BB962C8B-B14F-4D97-AF65-F5344CB8AC3E}">
        <p14:creationId xmlns:p14="http://schemas.microsoft.com/office/powerpoint/2010/main" val="293747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We know Adam prayed or “talked” with God in the beginning </a:t>
            </a:r>
            <a:r>
              <a:rPr lang="en-US" sz="4000" b="1" dirty="0">
                <a:solidFill>
                  <a:srgbClr val="FF0000"/>
                </a:solidFill>
                <a:latin typeface="Calibri" panose="020F0502020204030204" pitchFamily="34" charset="0"/>
                <a:cs typeface="Calibri" panose="020F0502020204030204" pitchFamily="34" charset="0"/>
              </a:rPr>
              <a:t>(Genesis 3), </a:t>
            </a:r>
            <a:r>
              <a:rPr lang="en-US" sz="4000" b="1" dirty="0">
                <a:latin typeface="Calibri" panose="020F0502020204030204" pitchFamily="34" charset="0"/>
                <a:cs typeface="Calibri" panose="020F0502020204030204" pitchFamily="34" charset="0"/>
              </a:rPr>
              <a:t>but the first use of the word “prayed” in the Bible was when Abraham prayed for Abimelech </a:t>
            </a:r>
            <a:r>
              <a:rPr lang="en-US" sz="4000" b="1" dirty="0">
                <a:solidFill>
                  <a:srgbClr val="FF0000"/>
                </a:solidFill>
                <a:latin typeface="Calibri" panose="020F0502020204030204" pitchFamily="34" charset="0"/>
                <a:cs typeface="Calibri" panose="020F0502020204030204" pitchFamily="34" charset="0"/>
              </a:rPr>
              <a:t>(Genesis 20:17). </a:t>
            </a:r>
          </a:p>
        </p:txBody>
      </p:sp>
    </p:spTree>
    <p:extLst>
      <p:ext uri="{BB962C8B-B14F-4D97-AF65-F5344CB8AC3E}">
        <p14:creationId xmlns:p14="http://schemas.microsoft.com/office/powerpoint/2010/main" val="284951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Prayer should be offered only to deity, never to an idol or a mere human being such as Mary or a so-called “saint” </a:t>
            </a:r>
            <a:r>
              <a:rPr lang="en-US" sz="4000" b="1" dirty="0">
                <a:solidFill>
                  <a:srgbClr val="FF0000"/>
                </a:solidFill>
                <a:latin typeface="Calibri" panose="020F0502020204030204" pitchFamily="34" charset="0"/>
                <a:cs typeface="Calibri" panose="020F0502020204030204" pitchFamily="34" charset="0"/>
              </a:rPr>
              <a:t>(Matthew </a:t>
            </a:r>
            <a:r>
              <a:rPr lang="en-US" sz="4000" b="1" dirty="0" smtClean="0">
                <a:solidFill>
                  <a:srgbClr val="FF0000"/>
                </a:solidFill>
                <a:latin typeface="Calibri" panose="020F0502020204030204" pitchFamily="34" charset="0"/>
                <a:cs typeface="Calibri" panose="020F0502020204030204" pitchFamily="34" charset="0"/>
              </a:rPr>
              <a:t>6:9).</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5031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It is the Father's desire and will that His children pray, and not “faint” or become discouraged </a:t>
            </a:r>
            <a:r>
              <a:rPr lang="en-US" sz="4000" b="1" dirty="0">
                <a:solidFill>
                  <a:srgbClr val="FF0000"/>
                </a:solidFill>
                <a:latin typeface="Calibri" panose="020F0502020204030204" pitchFamily="34" charset="0"/>
                <a:cs typeface="Calibri" panose="020F0502020204030204" pitchFamily="34" charset="0"/>
              </a:rPr>
              <a:t>(Luke 18:1ff).</a:t>
            </a:r>
          </a:p>
          <a:p>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7043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“Come boldly unto the throne of grace, that we may obtain mercy, and find grace to help in time of need” </a:t>
            </a:r>
            <a:r>
              <a:rPr lang="en-US" sz="4000" b="1" dirty="0">
                <a:solidFill>
                  <a:srgbClr val="FF0000"/>
                </a:solidFill>
                <a:latin typeface="Calibri" panose="020F0502020204030204" pitchFamily="34" charset="0"/>
                <a:cs typeface="Calibri" panose="020F0502020204030204" pitchFamily="34" charset="0"/>
              </a:rPr>
              <a:t>(Hebrew 4:16).  </a:t>
            </a:r>
          </a:p>
        </p:txBody>
      </p:sp>
    </p:spTree>
    <p:extLst>
      <p:ext uri="{BB962C8B-B14F-4D97-AF65-F5344CB8AC3E}">
        <p14:creationId xmlns:p14="http://schemas.microsoft.com/office/powerpoint/2010/main" val="279655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“Pray one for another, that ye may be healed. The effectual fervent prayer of a righteous man availeth much” </a:t>
            </a:r>
            <a:r>
              <a:rPr lang="en-US" sz="4000" b="1" dirty="0">
                <a:solidFill>
                  <a:srgbClr val="FF0000"/>
                </a:solidFill>
                <a:latin typeface="Calibri" panose="020F0502020204030204" pitchFamily="34" charset="0"/>
                <a:cs typeface="Calibri" panose="020F0502020204030204" pitchFamily="34" charset="0"/>
              </a:rPr>
              <a:t>(James 5:16).  </a:t>
            </a:r>
          </a:p>
        </p:txBody>
      </p:sp>
    </p:spTree>
    <p:extLst>
      <p:ext uri="{BB962C8B-B14F-4D97-AF65-F5344CB8AC3E}">
        <p14:creationId xmlns:p14="http://schemas.microsoft.com/office/powerpoint/2010/main" val="39883338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6378</TotalTime>
  <Words>1547</Words>
  <Application>Microsoft Office PowerPoint</Application>
  <PresentationFormat>Widescreen</PresentationFormat>
  <Paragraphs>91</Paragraphs>
  <Slides>43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43</vt:i4>
      </vt:variant>
    </vt:vector>
  </HeadingPairs>
  <TitlesOfParts>
    <vt:vector size="49" baseType="lpstr">
      <vt:lpstr>Arial</vt:lpstr>
      <vt:lpstr>Calibri</vt:lpstr>
      <vt:lpstr>Gill Sans MT</vt:lpstr>
      <vt:lpstr>Times New Roman</vt:lpstr>
      <vt:lpstr>Gallery</vt:lpstr>
      <vt:lpstr>1_Gallery</vt:lpstr>
      <vt:lpstr>Luke 18:1</vt:lpstr>
      <vt:lpstr>Introduction</vt:lpstr>
      <vt:lpstr>prayer</vt:lpstr>
      <vt:lpstr>prayer</vt:lpstr>
      <vt:lpstr>prayer</vt:lpstr>
      <vt:lpstr>prayer</vt:lpstr>
      <vt:lpstr>prayer</vt:lpstr>
      <vt:lpstr>prayer</vt:lpstr>
      <vt:lpstr>prayer</vt:lpstr>
      <vt:lpstr>Christ Prayed Much</vt:lpstr>
      <vt:lpstr>Christ Prayed Much</vt:lpstr>
      <vt:lpstr>Christ Prayed Much</vt:lpstr>
      <vt:lpstr>Christ Prayed Much</vt:lpstr>
      <vt:lpstr>Christ Prayed Much</vt:lpstr>
      <vt:lpstr>Christ Prayed Much</vt:lpstr>
      <vt:lpstr>Christ Prayed Much</vt:lpstr>
      <vt:lpstr>Christ Prayed Much</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Things for which  to pray</vt:lpstr>
      <vt:lpstr>Things for which  to pray</vt:lpstr>
      <vt:lpstr>Things for which  to pray</vt:lpstr>
      <vt:lpstr>Things for which  to pray</vt:lpstr>
      <vt:lpstr>Things for which  to pray</vt:lpstr>
      <vt:lpstr>Things for which  to pray</vt:lpstr>
      <vt:lpstr>Things for which  to pray</vt:lpstr>
      <vt:lpstr>Things for which  to pray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Matthews</dc:creator>
  <cp:lastModifiedBy>aldographics@yahoo.com</cp:lastModifiedBy>
  <cp:revision>446</cp:revision>
  <dcterms:created xsi:type="dcterms:W3CDTF">2019-03-13T21:27:00Z</dcterms:created>
  <dcterms:modified xsi:type="dcterms:W3CDTF">2019-07-20T17:52:27Z</dcterms:modified>
</cp:coreProperties>
</file>