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9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D4A5E-23DD-42FB-BB8C-AA413D5092D3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52732-160F-4AB4-ADF6-D18905A94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11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D4A5E-23DD-42FB-BB8C-AA413D5092D3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52732-160F-4AB4-ADF6-D18905A94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848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D4A5E-23DD-42FB-BB8C-AA413D5092D3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52732-160F-4AB4-ADF6-D18905A94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802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D4A5E-23DD-42FB-BB8C-AA413D5092D3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52732-160F-4AB4-ADF6-D18905A94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146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D4A5E-23DD-42FB-BB8C-AA413D5092D3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52732-160F-4AB4-ADF6-D18905A94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356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D4A5E-23DD-42FB-BB8C-AA413D5092D3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52732-160F-4AB4-ADF6-D18905A94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620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D4A5E-23DD-42FB-BB8C-AA413D5092D3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52732-160F-4AB4-ADF6-D18905A94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470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D4A5E-23DD-42FB-BB8C-AA413D5092D3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52732-160F-4AB4-ADF6-D18905A94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21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D4A5E-23DD-42FB-BB8C-AA413D5092D3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52732-160F-4AB4-ADF6-D18905A94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629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D4A5E-23DD-42FB-BB8C-AA413D5092D3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52732-160F-4AB4-ADF6-D18905A94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511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D4A5E-23DD-42FB-BB8C-AA413D5092D3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52732-160F-4AB4-ADF6-D18905A94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108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D4A5E-23DD-42FB-BB8C-AA413D5092D3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52732-160F-4AB4-ADF6-D18905A94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626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5408" y="1641447"/>
            <a:ext cx="7772400" cy="2736589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en-US" sz="19900" dirty="0">
                <a:gradFill flip="none" rotWithShape="1">
                  <a:gsLst>
                    <a:gs pos="0">
                      <a:schemeClr val="accent1">
                        <a:lumMod val="67000"/>
                      </a:schemeClr>
                    </a:gs>
                    <a:gs pos="64000">
                      <a:schemeClr val="accent1">
                        <a:lumMod val="97000"/>
                        <a:lumOff val="3000"/>
                      </a:schemeClr>
                    </a:gs>
                    <a:gs pos="100000">
                      <a:schemeClr val="accent1">
                        <a:lumMod val="40000"/>
                        <a:lumOff val="6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Impact" panose="020B0806030902050204" pitchFamily="34" charset="0"/>
              </a:rPr>
              <a:t>TRUTH</a:t>
            </a:r>
            <a:endParaRPr lang="en-US" sz="16600" dirty="0">
              <a:gradFill flip="none" rotWithShape="1">
                <a:gsLst>
                  <a:gs pos="0">
                    <a:schemeClr val="accent1">
                      <a:lumMod val="67000"/>
                    </a:schemeClr>
                  </a:gs>
                  <a:gs pos="64000">
                    <a:schemeClr val="accent1">
                      <a:lumMod val="97000"/>
                      <a:lumOff val="3000"/>
                    </a:schemeClr>
                  </a:gs>
                  <a:gs pos="100000">
                    <a:schemeClr val="accent1">
                      <a:lumMod val="40000"/>
                      <a:lumOff val="60000"/>
                    </a:schemeClr>
                  </a:gs>
                </a:gsLst>
                <a:lin ang="16200000" scaled="1"/>
                <a:tileRect/>
              </a:gra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Impact" panose="020B080603090205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9299" y="600364"/>
            <a:ext cx="7772400" cy="2616806"/>
          </a:xfrm>
        </p:spPr>
        <p:txBody>
          <a:bodyPr>
            <a:noAutofit/>
          </a:bodyPr>
          <a:lstStyle/>
          <a:p>
            <a:r>
              <a:rPr lang="en-US" sz="6600" dirty="0">
                <a:latin typeface="Perpetua Titling MT" panose="02020502060505020804" pitchFamily="18" charset="0"/>
              </a:rPr>
              <a:t>The Nature of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9299" y="4655127"/>
            <a:ext cx="7772400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Authority; Facts,  Law, Certainty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544630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9600" dirty="0">
                <a:gradFill flip="none" rotWithShape="1">
                  <a:gsLst>
                    <a:gs pos="0">
                      <a:schemeClr val="accent1">
                        <a:lumMod val="67000"/>
                      </a:schemeClr>
                    </a:gs>
                    <a:gs pos="64000">
                      <a:schemeClr val="accent1">
                        <a:lumMod val="97000"/>
                        <a:lumOff val="3000"/>
                      </a:schemeClr>
                    </a:gs>
                    <a:gs pos="100000">
                      <a:schemeClr val="accent1">
                        <a:lumMod val="40000"/>
                        <a:lumOff val="6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Impact" panose="020B0806030902050204" pitchFamily="34" charset="0"/>
              </a:rPr>
              <a:t>TRUTH 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>
                <a:latin typeface="Constantia" panose="02030602050306030303" pitchFamily="18" charset="0"/>
              </a:rPr>
              <a:t>Knowable</a:t>
            </a:r>
          </a:p>
          <a:p>
            <a:pPr marL="0" indent="0">
              <a:buNone/>
            </a:pPr>
            <a:endParaRPr lang="en-US" sz="3600" dirty="0">
              <a:latin typeface="Constantia" panose="02030602050306030303" pitchFamily="18" charset="0"/>
            </a:endParaRPr>
          </a:p>
          <a:p>
            <a:pPr marL="457200" lvl="1" indent="0">
              <a:buNone/>
            </a:pPr>
            <a:r>
              <a:rPr lang="en-US" sz="3200" i="1" dirty="0">
                <a:solidFill>
                  <a:schemeClr val="accent1">
                    <a:lumMod val="75000"/>
                  </a:schemeClr>
                </a:solidFill>
                <a:latin typeface="Constantia" panose="02030602050306030303" pitchFamily="18" charset="0"/>
              </a:rPr>
              <a:t>John </a:t>
            </a:r>
            <a:r>
              <a:rPr lang="en-US" sz="3200" i="1" dirty="0" smtClean="0">
                <a:solidFill>
                  <a:schemeClr val="accent1">
                    <a:lumMod val="75000"/>
                  </a:schemeClr>
                </a:solidFill>
                <a:latin typeface="Constantia" panose="02030602050306030303" pitchFamily="18" charset="0"/>
              </a:rPr>
              <a:t>8.31,32       John 14: 6</a:t>
            </a:r>
          </a:p>
          <a:p>
            <a:pPr marL="457200" lvl="1" indent="0">
              <a:buNone/>
            </a:pPr>
            <a:r>
              <a:rPr lang="en-US" sz="3200" i="1" dirty="0" smtClean="0">
                <a:solidFill>
                  <a:schemeClr val="accent1">
                    <a:lumMod val="75000"/>
                  </a:schemeClr>
                </a:solidFill>
                <a:latin typeface="Constantia" panose="02030602050306030303" pitchFamily="18" charset="0"/>
              </a:rPr>
              <a:t>John 17: 17          James 4: 17</a:t>
            </a:r>
          </a:p>
          <a:p>
            <a:pPr marL="457200" lvl="1" indent="0">
              <a:buNone/>
            </a:pPr>
            <a:r>
              <a:rPr lang="en-US" sz="3200" i="1" dirty="0" smtClean="0">
                <a:solidFill>
                  <a:schemeClr val="accent1">
                    <a:lumMod val="75000"/>
                  </a:schemeClr>
                </a:solidFill>
                <a:latin typeface="Constantia" panose="02030602050306030303" pitchFamily="18" charset="0"/>
              </a:rPr>
              <a:t>John 1: 14            Hebrews 10: 26</a:t>
            </a:r>
          </a:p>
          <a:p>
            <a:pPr marL="457200" lvl="1" indent="0">
              <a:buNone/>
            </a:pPr>
            <a:r>
              <a:rPr lang="en-US" sz="3200" i="1" dirty="0" smtClean="0">
                <a:solidFill>
                  <a:schemeClr val="accent1">
                    <a:lumMod val="75000"/>
                  </a:schemeClr>
                </a:solidFill>
                <a:latin typeface="Constantia" panose="02030602050306030303" pitchFamily="18" charset="0"/>
              </a:rPr>
              <a:t>John 1: 17</a:t>
            </a:r>
          </a:p>
          <a:p>
            <a:pPr marL="457200" lvl="1" indent="0">
              <a:buNone/>
            </a:pPr>
            <a:r>
              <a:rPr lang="en-US" sz="3200" i="1" dirty="0" smtClean="0">
                <a:solidFill>
                  <a:schemeClr val="accent1">
                    <a:lumMod val="75000"/>
                  </a:schemeClr>
                </a:solidFill>
                <a:latin typeface="Constantia" panose="02030602050306030303" pitchFamily="18" charset="0"/>
              </a:rPr>
              <a:t>John 4: 24</a:t>
            </a:r>
          </a:p>
          <a:p>
            <a:pPr marL="457200" lvl="1" indent="0">
              <a:buNone/>
            </a:pPr>
            <a:endParaRPr lang="en-US" sz="3200" i="1" dirty="0">
              <a:solidFill>
                <a:schemeClr val="accent1">
                  <a:lumMod val="75000"/>
                </a:schemeClr>
              </a:solidFill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6006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9600" dirty="0">
                <a:gradFill flip="none" rotWithShape="1">
                  <a:gsLst>
                    <a:gs pos="0">
                      <a:schemeClr val="accent1">
                        <a:lumMod val="67000"/>
                      </a:schemeClr>
                    </a:gs>
                    <a:gs pos="64000">
                      <a:schemeClr val="accent1">
                        <a:lumMod val="97000"/>
                        <a:lumOff val="3000"/>
                      </a:schemeClr>
                    </a:gs>
                    <a:gs pos="100000">
                      <a:schemeClr val="accent1">
                        <a:lumMod val="40000"/>
                        <a:lumOff val="6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Impact" panose="020B0806030902050204" pitchFamily="34" charset="0"/>
              </a:rPr>
              <a:t>TRUTH 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>
                <a:latin typeface="Constantia" panose="02030602050306030303" pitchFamily="18" charset="0"/>
              </a:rPr>
              <a:t>Revealed</a:t>
            </a:r>
            <a:endParaRPr lang="en-US" sz="3600" dirty="0">
              <a:latin typeface="Constantia" panose="02030602050306030303" pitchFamily="18" charset="0"/>
            </a:endParaRPr>
          </a:p>
          <a:p>
            <a:pPr marL="0" indent="0">
              <a:buNone/>
            </a:pPr>
            <a:endParaRPr lang="en-US" sz="3600" dirty="0">
              <a:latin typeface="Constantia" panose="02030602050306030303" pitchFamily="18" charset="0"/>
            </a:endParaRPr>
          </a:p>
          <a:p>
            <a:pPr marL="457200" lvl="1" indent="0">
              <a:buNone/>
            </a:pPr>
            <a:r>
              <a:rPr lang="en-US" sz="3200" i="1" dirty="0" smtClean="0">
                <a:solidFill>
                  <a:schemeClr val="accent1">
                    <a:lumMod val="75000"/>
                  </a:schemeClr>
                </a:solidFill>
                <a:latin typeface="Constantia" panose="02030602050306030303" pitchFamily="18" charset="0"/>
              </a:rPr>
              <a:t>Ephesians 3: 3-8     </a:t>
            </a:r>
            <a:endParaRPr lang="en-US" sz="3200" i="1" dirty="0">
              <a:solidFill>
                <a:schemeClr val="accent1">
                  <a:lumMod val="75000"/>
                </a:schemeClr>
              </a:solidFill>
              <a:latin typeface="Constantia" panose="02030602050306030303" pitchFamily="18" charset="0"/>
            </a:endParaRPr>
          </a:p>
          <a:p>
            <a:pPr marL="457200" lvl="1" indent="0">
              <a:buNone/>
            </a:pPr>
            <a:r>
              <a:rPr lang="en-US" sz="3200" i="1" dirty="0" smtClean="0">
                <a:solidFill>
                  <a:schemeClr val="accent1">
                    <a:lumMod val="75000"/>
                  </a:schemeClr>
                </a:solidFill>
                <a:latin typeface="Constantia" panose="02030602050306030303" pitchFamily="18" charset="0"/>
              </a:rPr>
              <a:t>1</a:t>
            </a:r>
            <a:r>
              <a:rPr lang="en-US" sz="3200" i="1" baseline="30000" dirty="0" smtClean="0">
                <a:solidFill>
                  <a:schemeClr val="accent1">
                    <a:lumMod val="75000"/>
                  </a:schemeClr>
                </a:solidFill>
                <a:latin typeface="Constantia" panose="02030602050306030303" pitchFamily="18" charset="0"/>
              </a:rPr>
              <a:t>st</a:t>
            </a:r>
            <a:r>
              <a:rPr lang="en-US" sz="3200" i="1" dirty="0" smtClean="0">
                <a:solidFill>
                  <a:schemeClr val="accent1">
                    <a:lumMod val="75000"/>
                  </a:schemeClr>
                </a:solidFill>
                <a:latin typeface="Constantia" panose="02030602050306030303" pitchFamily="18" charset="0"/>
              </a:rPr>
              <a:t> Cor.</a:t>
            </a:r>
            <a:r>
              <a:rPr lang="en-US" sz="3200" i="1" dirty="0" smtClean="0">
                <a:solidFill>
                  <a:schemeClr val="accent1">
                    <a:lumMod val="75000"/>
                  </a:schemeClr>
                </a:solidFill>
                <a:latin typeface="Constantia" panose="02030602050306030303" pitchFamily="18" charset="0"/>
              </a:rPr>
              <a:t> </a:t>
            </a:r>
            <a:r>
              <a:rPr lang="en-US" sz="3200" i="1" dirty="0" smtClean="0">
                <a:solidFill>
                  <a:schemeClr val="accent1">
                    <a:lumMod val="75000"/>
                  </a:schemeClr>
                </a:solidFill>
                <a:latin typeface="Constantia" panose="02030602050306030303" pitchFamily="18" charset="0"/>
              </a:rPr>
              <a:t>13: 8-11</a:t>
            </a:r>
          </a:p>
          <a:p>
            <a:pPr marL="457200" lvl="1" indent="0">
              <a:buNone/>
            </a:pPr>
            <a:r>
              <a:rPr lang="en-US" sz="3200" i="1" dirty="0" smtClean="0">
                <a:solidFill>
                  <a:schemeClr val="accent1">
                    <a:lumMod val="75000"/>
                  </a:schemeClr>
                </a:solidFill>
                <a:latin typeface="Constantia" panose="02030602050306030303" pitchFamily="18" charset="0"/>
              </a:rPr>
              <a:t>2 Timothy 3: </a:t>
            </a:r>
            <a:r>
              <a:rPr lang="en-US" sz="3200" i="1" dirty="0" smtClean="0">
                <a:solidFill>
                  <a:schemeClr val="accent1">
                    <a:lumMod val="75000"/>
                  </a:schemeClr>
                </a:solidFill>
                <a:latin typeface="Constantia" panose="02030602050306030303" pitchFamily="18" charset="0"/>
              </a:rPr>
              <a:t>16-17</a:t>
            </a:r>
            <a:endParaRPr lang="en-US" sz="3200" i="1" dirty="0">
              <a:solidFill>
                <a:schemeClr val="accent1">
                  <a:lumMod val="75000"/>
                </a:schemeClr>
              </a:solidFill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4478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9600" dirty="0">
                <a:gradFill flip="none" rotWithShape="1">
                  <a:gsLst>
                    <a:gs pos="0">
                      <a:schemeClr val="accent1">
                        <a:lumMod val="67000"/>
                      </a:schemeClr>
                    </a:gs>
                    <a:gs pos="64000">
                      <a:schemeClr val="accent1">
                        <a:lumMod val="97000"/>
                        <a:lumOff val="3000"/>
                      </a:schemeClr>
                    </a:gs>
                    <a:gs pos="100000">
                      <a:schemeClr val="accent1">
                        <a:lumMod val="40000"/>
                        <a:lumOff val="6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Impact" panose="020B0806030902050204" pitchFamily="34" charset="0"/>
              </a:rPr>
              <a:t>TRUTH 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>
                <a:latin typeface="Constantia" panose="02030602050306030303" pitchFamily="18" charset="0"/>
              </a:rPr>
              <a:t>Narrow </a:t>
            </a:r>
            <a:endParaRPr lang="en-US" sz="3600" dirty="0">
              <a:latin typeface="Constantia" panose="02030602050306030303" pitchFamily="18" charset="0"/>
            </a:endParaRPr>
          </a:p>
          <a:p>
            <a:pPr marL="0" indent="0">
              <a:buNone/>
            </a:pPr>
            <a:endParaRPr lang="en-US" sz="3600" dirty="0">
              <a:latin typeface="Constantia" panose="02030602050306030303" pitchFamily="18" charset="0"/>
            </a:endParaRPr>
          </a:p>
          <a:p>
            <a:pPr marL="457200" lvl="1" indent="0">
              <a:buNone/>
            </a:pPr>
            <a:r>
              <a:rPr lang="en-US" sz="3200" i="1" dirty="0">
                <a:solidFill>
                  <a:schemeClr val="accent1">
                    <a:lumMod val="75000"/>
                  </a:schemeClr>
                </a:solidFill>
                <a:latin typeface="Constantia" panose="02030602050306030303" pitchFamily="18" charset="0"/>
              </a:rPr>
              <a:t>John 14.6; </a:t>
            </a:r>
          </a:p>
          <a:p>
            <a:pPr marL="457200" lvl="1" indent="0">
              <a:buNone/>
            </a:pPr>
            <a:r>
              <a:rPr lang="en-US" sz="3200" i="1" smtClean="0">
                <a:solidFill>
                  <a:schemeClr val="accent1">
                    <a:lumMod val="75000"/>
                  </a:schemeClr>
                </a:solidFill>
                <a:latin typeface="Constantia" panose="02030602050306030303" pitchFamily="18" charset="0"/>
              </a:rPr>
              <a:t>Eph. </a:t>
            </a:r>
            <a:r>
              <a:rPr lang="en-US" sz="3200" i="1" dirty="0" smtClean="0">
                <a:solidFill>
                  <a:schemeClr val="accent1">
                    <a:lumMod val="75000"/>
                  </a:schemeClr>
                </a:solidFill>
                <a:latin typeface="Constantia" panose="02030602050306030303" pitchFamily="18" charset="0"/>
              </a:rPr>
              <a:t>4: 3-6</a:t>
            </a:r>
            <a:r>
              <a:rPr lang="en-US" sz="3200" i="1" dirty="0">
                <a:solidFill>
                  <a:schemeClr val="accent1">
                    <a:lumMod val="75000"/>
                  </a:schemeClr>
                </a:solidFill>
                <a:latin typeface="Constantia" panose="02030602050306030303" pitchFamily="18" charset="0"/>
              </a:rPr>
              <a:t>; 1 </a:t>
            </a:r>
            <a:r>
              <a:rPr lang="en-US" sz="3200" i="1" dirty="0" smtClean="0">
                <a:solidFill>
                  <a:schemeClr val="accent1">
                    <a:lumMod val="75000"/>
                  </a:schemeClr>
                </a:solidFill>
                <a:latin typeface="Constantia" panose="02030602050306030303" pitchFamily="18" charset="0"/>
              </a:rPr>
              <a:t>Cor.</a:t>
            </a:r>
            <a:r>
              <a:rPr lang="en-US" sz="3200" i="1" dirty="0" smtClean="0">
                <a:solidFill>
                  <a:schemeClr val="accent1">
                    <a:lumMod val="75000"/>
                  </a:schemeClr>
                </a:solidFill>
                <a:latin typeface="Constantia" panose="02030602050306030303" pitchFamily="18" charset="0"/>
              </a:rPr>
              <a:t>8.4-6</a:t>
            </a:r>
            <a:r>
              <a:rPr lang="en-US" sz="3200" i="1" dirty="0">
                <a:solidFill>
                  <a:schemeClr val="accent1">
                    <a:lumMod val="75000"/>
                  </a:schemeClr>
                </a:solidFill>
                <a:latin typeface="Constantia" panose="02030602050306030303" pitchFamily="18" charset="0"/>
              </a:rPr>
              <a:t>; 12.20</a:t>
            </a:r>
          </a:p>
          <a:p>
            <a:pPr marL="457200" lvl="1" indent="0">
              <a:buNone/>
            </a:pPr>
            <a:r>
              <a:rPr lang="en-US" sz="3200" i="1" dirty="0">
                <a:solidFill>
                  <a:schemeClr val="accent1">
                    <a:lumMod val="75000"/>
                  </a:schemeClr>
                </a:solidFill>
                <a:latin typeface="Constantia" panose="02030602050306030303" pitchFamily="18" charset="0"/>
              </a:rPr>
              <a:t>Matt </a:t>
            </a:r>
            <a:r>
              <a:rPr lang="en-US" sz="3200" i="1" dirty="0" smtClean="0">
                <a:solidFill>
                  <a:schemeClr val="accent1">
                    <a:lumMod val="75000"/>
                  </a:schemeClr>
                </a:solidFill>
                <a:latin typeface="Constantia" panose="02030602050306030303" pitchFamily="18" charset="0"/>
              </a:rPr>
              <a:t>7.12-14</a:t>
            </a:r>
          </a:p>
          <a:p>
            <a:pPr marL="457200" lvl="1" indent="0">
              <a:buNone/>
            </a:pPr>
            <a:r>
              <a:rPr lang="en-US" sz="3200" i="1" dirty="0" smtClean="0">
                <a:solidFill>
                  <a:schemeClr val="accent1">
                    <a:lumMod val="75000"/>
                  </a:schemeClr>
                </a:solidFill>
                <a:latin typeface="Constantia" panose="02030602050306030303" pitchFamily="18" charset="0"/>
              </a:rPr>
              <a:t>1 John 5: 3 – “….. His way </a:t>
            </a:r>
            <a:r>
              <a:rPr lang="en-US" sz="3200" i="1" dirty="0" smtClean="0">
                <a:solidFill>
                  <a:schemeClr val="accent1">
                    <a:lumMod val="75000"/>
                  </a:schemeClr>
                </a:solidFill>
                <a:latin typeface="Constantia" panose="02030602050306030303" pitchFamily="18" charset="0"/>
              </a:rPr>
              <a:t>is not  </a:t>
            </a:r>
            <a:r>
              <a:rPr lang="en-US" sz="3200" i="1" dirty="0" smtClean="0">
                <a:solidFill>
                  <a:schemeClr val="accent1">
                    <a:lumMod val="75000"/>
                  </a:schemeClr>
                </a:solidFill>
                <a:latin typeface="Constantia" panose="02030602050306030303" pitchFamily="18" charset="0"/>
              </a:rPr>
              <a:t>grievous”</a:t>
            </a:r>
          </a:p>
          <a:p>
            <a:pPr marL="457200" lvl="1" indent="0">
              <a:buNone/>
            </a:pPr>
            <a:endParaRPr lang="en-US" sz="3200" i="1" dirty="0">
              <a:solidFill>
                <a:schemeClr val="accent1">
                  <a:lumMod val="75000"/>
                </a:schemeClr>
              </a:solidFill>
              <a:latin typeface="Constantia" panose="02030602050306030303" pitchFamily="18" charset="0"/>
            </a:endParaRPr>
          </a:p>
          <a:p>
            <a:pPr marL="457200" lvl="1" indent="0">
              <a:buNone/>
            </a:pPr>
            <a:endParaRPr lang="en-US" sz="3200" i="1" dirty="0">
              <a:solidFill>
                <a:schemeClr val="accent1">
                  <a:lumMod val="75000"/>
                </a:schemeClr>
              </a:solidFill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485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9600" dirty="0">
                <a:gradFill flip="none" rotWithShape="1">
                  <a:gsLst>
                    <a:gs pos="0">
                      <a:schemeClr val="accent1">
                        <a:lumMod val="67000"/>
                      </a:schemeClr>
                    </a:gs>
                    <a:gs pos="64000">
                      <a:schemeClr val="accent1">
                        <a:lumMod val="97000"/>
                        <a:lumOff val="3000"/>
                      </a:schemeClr>
                    </a:gs>
                    <a:gs pos="100000">
                      <a:schemeClr val="accent1">
                        <a:lumMod val="40000"/>
                        <a:lumOff val="6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Impact" panose="020B0806030902050204" pitchFamily="34" charset="0"/>
              </a:rPr>
              <a:t>TRUTH 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>
                <a:latin typeface="Constantia" panose="02030602050306030303" pitchFamily="18" charset="0"/>
              </a:rPr>
              <a:t>Consistent</a:t>
            </a:r>
            <a:endParaRPr lang="en-US" sz="3600" dirty="0">
              <a:latin typeface="Constantia" panose="02030602050306030303" pitchFamily="18" charset="0"/>
            </a:endParaRPr>
          </a:p>
          <a:p>
            <a:pPr marL="0" indent="0">
              <a:buNone/>
            </a:pPr>
            <a:endParaRPr lang="en-US" sz="3600" dirty="0">
              <a:latin typeface="Constantia" panose="02030602050306030303" pitchFamily="18" charset="0"/>
            </a:endParaRPr>
          </a:p>
          <a:p>
            <a:pPr marL="457200" lvl="1" indent="0">
              <a:buNone/>
            </a:pPr>
            <a:r>
              <a:rPr lang="en-US" sz="3200" i="1" dirty="0">
                <a:solidFill>
                  <a:schemeClr val="accent1">
                    <a:lumMod val="75000"/>
                  </a:schemeClr>
                </a:solidFill>
                <a:latin typeface="Constantia" panose="02030602050306030303" pitchFamily="18" charset="0"/>
              </a:rPr>
              <a:t>1 Cor 15.12-14</a:t>
            </a:r>
          </a:p>
        </p:txBody>
      </p:sp>
    </p:spTree>
    <p:extLst>
      <p:ext uri="{BB962C8B-B14F-4D97-AF65-F5344CB8AC3E}">
        <p14:creationId xmlns:p14="http://schemas.microsoft.com/office/powerpoint/2010/main" val="3636342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9600" dirty="0">
                <a:gradFill flip="none" rotWithShape="1">
                  <a:gsLst>
                    <a:gs pos="0">
                      <a:schemeClr val="accent1">
                        <a:lumMod val="67000"/>
                      </a:schemeClr>
                    </a:gs>
                    <a:gs pos="64000">
                      <a:schemeClr val="accent1">
                        <a:lumMod val="97000"/>
                        <a:lumOff val="3000"/>
                      </a:schemeClr>
                    </a:gs>
                    <a:gs pos="100000">
                      <a:schemeClr val="accent1">
                        <a:lumMod val="40000"/>
                        <a:lumOff val="6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Impact" panose="020B0806030902050204" pitchFamily="34" charset="0"/>
              </a:rPr>
              <a:t>TRUTH 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>
                <a:latin typeface="Constantia" panose="02030602050306030303" pitchFamily="18" charset="0"/>
              </a:rPr>
              <a:t>Doable</a:t>
            </a:r>
            <a:endParaRPr lang="en-US" sz="3600" dirty="0">
              <a:latin typeface="Constantia" panose="02030602050306030303" pitchFamily="18" charset="0"/>
            </a:endParaRPr>
          </a:p>
          <a:p>
            <a:pPr marL="0" indent="0">
              <a:buNone/>
            </a:pPr>
            <a:endParaRPr lang="en-US" sz="3600" dirty="0">
              <a:latin typeface="Constantia" panose="02030602050306030303" pitchFamily="18" charset="0"/>
            </a:endParaRPr>
          </a:p>
          <a:p>
            <a:pPr marL="457200" lvl="1" indent="0">
              <a:buNone/>
            </a:pPr>
            <a:r>
              <a:rPr lang="en-US" sz="3200" i="1" dirty="0">
                <a:solidFill>
                  <a:schemeClr val="accent1">
                    <a:lumMod val="75000"/>
                  </a:schemeClr>
                </a:solidFill>
                <a:latin typeface="Constantia" panose="02030602050306030303" pitchFamily="18" charset="0"/>
              </a:rPr>
              <a:t>1 John 1.6</a:t>
            </a:r>
          </a:p>
          <a:p>
            <a:pPr marL="457200" lvl="1" indent="0">
              <a:buNone/>
            </a:pPr>
            <a:r>
              <a:rPr lang="en-US" sz="3200" i="1" dirty="0">
                <a:solidFill>
                  <a:schemeClr val="accent1">
                    <a:lumMod val="75000"/>
                  </a:schemeClr>
                </a:solidFill>
                <a:latin typeface="Constantia" panose="02030602050306030303" pitchFamily="18" charset="0"/>
              </a:rPr>
              <a:t>Gal 5.7</a:t>
            </a:r>
          </a:p>
        </p:txBody>
      </p:sp>
    </p:spTree>
    <p:extLst>
      <p:ext uri="{BB962C8B-B14F-4D97-AF65-F5344CB8AC3E}">
        <p14:creationId xmlns:p14="http://schemas.microsoft.com/office/powerpoint/2010/main" val="1296300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179</TotalTime>
  <Words>112</Words>
  <Application>Microsoft Office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Constantia</vt:lpstr>
      <vt:lpstr>Impact</vt:lpstr>
      <vt:lpstr>Perpetua Titling MT</vt:lpstr>
      <vt:lpstr>Office Theme</vt:lpstr>
      <vt:lpstr>TRUTH</vt:lpstr>
      <vt:lpstr>TRUTH IS…</vt:lpstr>
      <vt:lpstr>TRUTH IS…</vt:lpstr>
      <vt:lpstr>TRUTH IS…</vt:lpstr>
      <vt:lpstr>TRUTH IS…</vt:lpstr>
      <vt:lpstr>TRUTH IS…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TRUTH</dc:title>
  <dc:creator>Roger Lindsey</dc:creator>
  <cp:lastModifiedBy>aldographics@yahoo.com</cp:lastModifiedBy>
  <cp:revision>11</cp:revision>
  <dcterms:created xsi:type="dcterms:W3CDTF">2017-09-12T16:31:58Z</dcterms:created>
  <dcterms:modified xsi:type="dcterms:W3CDTF">2018-05-27T17:56:41Z</dcterms:modified>
</cp:coreProperties>
</file>