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02" d="100"/>
          <a:sy n="102" d="100"/>
        </p:scale>
        <p:origin x="13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D2BF150-56DB-4BF1-84A7-E67B9BC149F8}" type="datetimeFigureOut">
              <a:rPr lang="en-US" smtClean="0"/>
              <a:t>9/10/2021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04F89-B158-4E34-A331-2BA1DA196974}" type="slidenum">
              <a:rPr lang="en-US" smtClean="0"/>
              <a:t>‹#›</a:t>
            </a:fld>
            <a:endParaRPr lang="en-US"/>
          </a:p>
        </p:txBody>
      </p:sp>
    </p:spTree>
    <p:extLst>
      <p:ext uri="{BB962C8B-B14F-4D97-AF65-F5344CB8AC3E}">
        <p14:creationId xmlns:p14="http://schemas.microsoft.com/office/powerpoint/2010/main" val="3658755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2BF150-56DB-4BF1-84A7-E67B9BC149F8}" type="datetimeFigureOut">
              <a:rPr lang="en-US" smtClean="0"/>
              <a:t>9/10/2021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04F89-B158-4E34-A331-2BA1DA196974}" type="slidenum">
              <a:rPr lang="en-US" smtClean="0"/>
              <a:t>‹#›</a:t>
            </a:fld>
            <a:endParaRPr lang="en-US"/>
          </a:p>
        </p:txBody>
      </p:sp>
    </p:spTree>
    <p:extLst>
      <p:ext uri="{BB962C8B-B14F-4D97-AF65-F5344CB8AC3E}">
        <p14:creationId xmlns:p14="http://schemas.microsoft.com/office/powerpoint/2010/main" val="125378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2BF150-56DB-4BF1-84A7-E67B9BC149F8}" type="datetimeFigureOut">
              <a:rPr lang="en-US" smtClean="0"/>
              <a:t>9/10/2021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04F89-B158-4E34-A331-2BA1DA196974}" type="slidenum">
              <a:rPr lang="en-US" smtClean="0"/>
              <a:t>‹#›</a:t>
            </a:fld>
            <a:endParaRPr lang="en-US"/>
          </a:p>
        </p:txBody>
      </p:sp>
    </p:spTree>
    <p:extLst>
      <p:ext uri="{BB962C8B-B14F-4D97-AF65-F5344CB8AC3E}">
        <p14:creationId xmlns:p14="http://schemas.microsoft.com/office/powerpoint/2010/main" val="2099939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2BF150-56DB-4BF1-84A7-E67B9BC149F8}" type="datetimeFigureOut">
              <a:rPr lang="en-US" smtClean="0"/>
              <a:t>9/10/2021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04F89-B158-4E34-A331-2BA1DA196974}" type="slidenum">
              <a:rPr lang="en-US" smtClean="0"/>
              <a:t>‹#›</a:t>
            </a:fld>
            <a:endParaRPr lang="en-US"/>
          </a:p>
        </p:txBody>
      </p:sp>
    </p:spTree>
    <p:extLst>
      <p:ext uri="{BB962C8B-B14F-4D97-AF65-F5344CB8AC3E}">
        <p14:creationId xmlns:p14="http://schemas.microsoft.com/office/powerpoint/2010/main" val="539293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2BF150-56DB-4BF1-84A7-E67B9BC149F8}" type="datetimeFigureOut">
              <a:rPr lang="en-US" smtClean="0"/>
              <a:t>9/10/2021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04F89-B158-4E34-A331-2BA1DA196974}" type="slidenum">
              <a:rPr lang="en-US" smtClean="0"/>
              <a:t>‹#›</a:t>
            </a:fld>
            <a:endParaRPr lang="en-US"/>
          </a:p>
        </p:txBody>
      </p:sp>
    </p:spTree>
    <p:extLst>
      <p:ext uri="{BB962C8B-B14F-4D97-AF65-F5344CB8AC3E}">
        <p14:creationId xmlns:p14="http://schemas.microsoft.com/office/powerpoint/2010/main" val="4043179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2BF150-56DB-4BF1-84A7-E67B9BC149F8}" type="datetimeFigureOut">
              <a:rPr lang="en-US" smtClean="0"/>
              <a:t>9/10/2021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04F89-B158-4E34-A331-2BA1DA196974}" type="slidenum">
              <a:rPr lang="en-US" smtClean="0"/>
              <a:t>‹#›</a:t>
            </a:fld>
            <a:endParaRPr lang="en-US"/>
          </a:p>
        </p:txBody>
      </p:sp>
    </p:spTree>
    <p:extLst>
      <p:ext uri="{BB962C8B-B14F-4D97-AF65-F5344CB8AC3E}">
        <p14:creationId xmlns:p14="http://schemas.microsoft.com/office/powerpoint/2010/main" val="2360492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2BF150-56DB-4BF1-84A7-E67B9BC149F8}" type="datetimeFigureOut">
              <a:rPr lang="en-US" smtClean="0"/>
              <a:t>9/10/2021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004F89-B158-4E34-A331-2BA1DA196974}" type="slidenum">
              <a:rPr lang="en-US" smtClean="0"/>
              <a:t>‹#›</a:t>
            </a:fld>
            <a:endParaRPr lang="en-US"/>
          </a:p>
        </p:txBody>
      </p:sp>
    </p:spTree>
    <p:extLst>
      <p:ext uri="{BB962C8B-B14F-4D97-AF65-F5344CB8AC3E}">
        <p14:creationId xmlns:p14="http://schemas.microsoft.com/office/powerpoint/2010/main" val="3293446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2BF150-56DB-4BF1-84A7-E67B9BC149F8}" type="datetimeFigureOut">
              <a:rPr lang="en-US" smtClean="0"/>
              <a:t>9/10/2021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004F89-B158-4E34-A331-2BA1DA196974}" type="slidenum">
              <a:rPr lang="en-US" smtClean="0"/>
              <a:t>‹#›</a:t>
            </a:fld>
            <a:endParaRPr lang="en-US"/>
          </a:p>
        </p:txBody>
      </p:sp>
    </p:spTree>
    <p:extLst>
      <p:ext uri="{BB962C8B-B14F-4D97-AF65-F5344CB8AC3E}">
        <p14:creationId xmlns:p14="http://schemas.microsoft.com/office/powerpoint/2010/main" val="3081252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2BF150-56DB-4BF1-84A7-E67B9BC149F8}" type="datetimeFigureOut">
              <a:rPr lang="en-US" smtClean="0"/>
              <a:t>9/10/2021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004F89-B158-4E34-A331-2BA1DA196974}" type="slidenum">
              <a:rPr lang="en-US" smtClean="0"/>
              <a:t>‹#›</a:t>
            </a:fld>
            <a:endParaRPr lang="en-US"/>
          </a:p>
        </p:txBody>
      </p:sp>
    </p:spTree>
    <p:extLst>
      <p:ext uri="{BB962C8B-B14F-4D97-AF65-F5344CB8AC3E}">
        <p14:creationId xmlns:p14="http://schemas.microsoft.com/office/powerpoint/2010/main" val="414698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2BF150-56DB-4BF1-84A7-E67B9BC149F8}" type="datetimeFigureOut">
              <a:rPr lang="en-US" smtClean="0"/>
              <a:t>9/10/2021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04F89-B158-4E34-A331-2BA1DA196974}" type="slidenum">
              <a:rPr lang="en-US" smtClean="0"/>
              <a:t>‹#›</a:t>
            </a:fld>
            <a:endParaRPr lang="en-US"/>
          </a:p>
        </p:txBody>
      </p:sp>
    </p:spTree>
    <p:extLst>
      <p:ext uri="{BB962C8B-B14F-4D97-AF65-F5344CB8AC3E}">
        <p14:creationId xmlns:p14="http://schemas.microsoft.com/office/powerpoint/2010/main" val="629013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2BF150-56DB-4BF1-84A7-E67B9BC149F8}" type="datetimeFigureOut">
              <a:rPr lang="en-US" smtClean="0"/>
              <a:t>9/10/2021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04F89-B158-4E34-A331-2BA1DA196974}" type="slidenum">
              <a:rPr lang="en-US" smtClean="0"/>
              <a:t>‹#›</a:t>
            </a:fld>
            <a:endParaRPr lang="en-US"/>
          </a:p>
        </p:txBody>
      </p:sp>
    </p:spTree>
    <p:extLst>
      <p:ext uri="{BB962C8B-B14F-4D97-AF65-F5344CB8AC3E}">
        <p14:creationId xmlns:p14="http://schemas.microsoft.com/office/powerpoint/2010/main" val="2273007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2BF150-56DB-4BF1-84A7-E67B9BC149F8}" type="datetimeFigureOut">
              <a:rPr lang="en-US" smtClean="0"/>
              <a:t>9/10/2021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004F89-B158-4E34-A331-2BA1DA196974}" type="slidenum">
              <a:rPr lang="en-US" smtClean="0"/>
              <a:t>‹#›</a:t>
            </a:fld>
            <a:endParaRPr lang="en-US"/>
          </a:p>
        </p:txBody>
      </p:sp>
    </p:spTree>
    <p:extLst>
      <p:ext uri="{BB962C8B-B14F-4D97-AF65-F5344CB8AC3E}">
        <p14:creationId xmlns:p14="http://schemas.microsoft.com/office/powerpoint/2010/main" val="1452798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85799"/>
            <a:ext cx="9144000" cy="5652655"/>
          </a:xfrm>
        </p:spPr>
        <p:style>
          <a:lnRef idx="2">
            <a:schemeClr val="dk1"/>
          </a:lnRef>
          <a:fillRef idx="1">
            <a:schemeClr val="lt1"/>
          </a:fillRef>
          <a:effectRef idx="0">
            <a:schemeClr val="dk1"/>
          </a:effectRef>
          <a:fontRef idx="minor">
            <a:schemeClr val="dk1"/>
          </a:fontRef>
        </p:style>
        <p:txBody>
          <a:bodyPr>
            <a:normAutofit/>
          </a:bodyPr>
          <a:lstStyle/>
          <a:p>
            <a:r>
              <a:rPr lang="en-US" sz="7200" b="1" dirty="0"/>
              <a:t>Why Do We Partake of the Lord’s Supper in Worship?</a:t>
            </a:r>
          </a:p>
          <a:p>
            <a:r>
              <a:rPr lang="en-US" sz="7200" b="1" dirty="0">
                <a:solidFill>
                  <a:srgbClr val="FF0000"/>
                </a:solidFill>
              </a:rPr>
              <a:t>1 Corinthians 11: 23-30</a:t>
            </a:r>
          </a:p>
        </p:txBody>
      </p:sp>
    </p:spTree>
    <p:extLst>
      <p:ext uri="{BB962C8B-B14F-4D97-AF65-F5344CB8AC3E}">
        <p14:creationId xmlns:p14="http://schemas.microsoft.com/office/powerpoint/2010/main" val="3603020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32509"/>
            <a:ext cx="10515600" cy="5844454"/>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r>
              <a:rPr lang="en-US" b="1" u="sng" dirty="0">
                <a:solidFill>
                  <a:srgbClr val="FF0000"/>
                </a:solidFill>
              </a:rPr>
              <a:t>Acts 20:7 </a:t>
            </a:r>
            <a:r>
              <a:rPr lang="en-US" dirty="0"/>
              <a:t>– “Now on the first day of the week, when the disciples came together to break bread, Paul ready to depart the next day, spoke to them and continued his message until midnight.”</a:t>
            </a:r>
          </a:p>
          <a:p>
            <a:r>
              <a:rPr lang="en-US" b="1" u="sng" dirty="0">
                <a:solidFill>
                  <a:srgbClr val="FF0000"/>
                </a:solidFill>
              </a:rPr>
              <a:t>1 Peter 2: 24 </a:t>
            </a:r>
            <a:r>
              <a:rPr lang="en-US" dirty="0"/>
              <a:t>– “Who Himself bore our sins in His own body on the tree, that we, having died to sins, might live for righteousness, by whose stripes you were healed.”</a:t>
            </a:r>
          </a:p>
          <a:p>
            <a:r>
              <a:rPr lang="en-US" b="1" u="sng" dirty="0">
                <a:solidFill>
                  <a:srgbClr val="FF0000"/>
                </a:solidFill>
              </a:rPr>
              <a:t>Matthew 26: 26-28 </a:t>
            </a:r>
            <a:r>
              <a:rPr lang="en-US" dirty="0"/>
              <a:t>– “And as they were eating, Jesus took bread, blessed and broke it, and gave it to the disciples and said, take eat; this is my body.  Then he took the cup and gave thanks, and gave it to them, saying drink from it, all of you.  For this is My blood of the new covenant, which is shed for many for the remission of sins.</a:t>
            </a:r>
          </a:p>
          <a:p>
            <a:r>
              <a:rPr lang="en-US" b="1" u="sng" dirty="0"/>
              <a:t>On the first day of the week </a:t>
            </a:r>
            <a:r>
              <a:rPr lang="en-US" dirty="0"/>
              <a:t>we come together as </a:t>
            </a:r>
            <a:r>
              <a:rPr lang="en-US" b="1" u="sng" dirty="0"/>
              <a:t>Christians</a:t>
            </a:r>
            <a:r>
              <a:rPr lang="en-US" dirty="0"/>
              <a:t> to reflect upon the death, burial and resurrection of Jesus that brought </a:t>
            </a:r>
            <a:r>
              <a:rPr lang="en-US" b="1" u="sng" dirty="0"/>
              <a:t>“US” </a:t>
            </a:r>
            <a:r>
              <a:rPr lang="en-US" dirty="0"/>
              <a:t>Spiritual Life and Freedom from Sin.</a:t>
            </a:r>
          </a:p>
          <a:p>
            <a:r>
              <a:rPr lang="en-US" dirty="0"/>
              <a:t>We Praise God for sending His Son in the world to die for our sins. John 3: 16</a:t>
            </a:r>
          </a:p>
        </p:txBody>
      </p:sp>
    </p:spTree>
    <p:extLst>
      <p:ext uri="{BB962C8B-B14F-4D97-AF65-F5344CB8AC3E}">
        <p14:creationId xmlns:p14="http://schemas.microsoft.com/office/powerpoint/2010/main" val="2639670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256"/>
            <a:ext cx="10515600" cy="872836"/>
          </a:xfrm>
        </p:spPr>
        <p:txBody>
          <a:bodyPr/>
          <a:lstStyle/>
          <a:p>
            <a:pPr algn="ctr"/>
            <a:r>
              <a:rPr lang="en-US" b="1" dirty="0">
                <a:solidFill>
                  <a:srgbClr val="FF0000"/>
                </a:solidFill>
              </a:rPr>
              <a:t>What Was The Passover?</a:t>
            </a:r>
          </a:p>
        </p:txBody>
      </p:sp>
      <p:sp>
        <p:nvSpPr>
          <p:cNvPr id="3" name="Content Placeholder 2"/>
          <p:cNvSpPr>
            <a:spLocks noGrp="1"/>
          </p:cNvSpPr>
          <p:nvPr>
            <p:ph idx="1"/>
          </p:nvPr>
        </p:nvSpPr>
        <p:spPr>
          <a:xfrm>
            <a:off x="838200" y="1194955"/>
            <a:ext cx="10515600" cy="4982008"/>
          </a:xfrm>
        </p:spPr>
        <p:style>
          <a:lnRef idx="2">
            <a:schemeClr val="dk1"/>
          </a:lnRef>
          <a:fillRef idx="1">
            <a:schemeClr val="lt1"/>
          </a:fillRef>
          <a:effectRef idx="0">
            <a:schemeClr val="dk1"/>
          </a:effectRef>
          <a:fontRef idx="minor">
            <a:schemeClr val="dk1"/>
          </a:fontRef>
        </p:style>
        <p:txBody>
          <a:bodyPr>
            <a:normAutofit lnSpcReduction="10000"/>
          </a:bodyPr>
          <a:lstStyle/>
          <a:p>
            <a:r>
              <a:rPr lang="en-US" dirty="0"/>
              <a:t>An annual feast in which the Israelites was to observe and remember how God had delivered them from the oppressions of the Egyptians. </a:t>
            </a:r>
            <a:r>
              <a:rPr lang="en-US" b="1" u="sng" dirty="0">
                <a:solidFill>
                  <a:srgbClr val="FF0000"/>
                </a:solidFill>
              </a:rPr>
              <a:t>Exodus 12.</a:t>
            </a:r>
          </a:p>
          <a:p>
            <a:r>
              <a:rPr lang="en-US" dirty="0"/>
              <a:t>The Israelites were told to take the blood of an unblemished lamb of the first year and smear the blood of the lamb on their doorposts as a signal to God that he would “pass over” their houses when he destroyed all the firstborn of Egypt to persuade Pharaoh to let his people go. </a:t>
            </a:r>
            <a:r>
              <a:rPr lang="en-US" b="1" u="sng" dirty="0">
                <a:solidFill>
                  <a:srgbClr val="FF0000"/>
                </a:solidFill>
              </a:rPr>
              <a:t>(Exodus 12: 1-7).</a:t>
            </a:r>
          </a:p>
          <a:p>
            <a:pPr marL="0" indent="0">
              <a:buNone/>
            </a:pPr>
            <a:r>
              <a:rPr lang="en-US" dirty="0"/>
              <a:t>The parallels between what the head of the household did &amp; what Jesus did.</a:t>
            </a:r>
          </a:p>
          <a:p>
            <a:pPr marL="0" indent="0">
              <a:buNone/>
            </a:pPr>
            <a:r>
              <a:rPr lang="en-US" dirty="0"/>
              <a:t>1.  </a:t>
            </a:r>
            <a:r>
              <a:rPr lang="en-US" b="1" u="sng" dirty="0">
                <a:solidFill>
                  <a:srgbClr val="FF0000"/>
                </a:solidFill>
              </a:rPr>
              <a:t>ISRAELITES:  </a:t>
            </a:r>
            <a:r>
              <a:rPr lang="en-US" dirty="0"/>
              <a:t>The Israelites were slaves, in bondage to the Egyptians.  </a:t>
            </a:r>
            <a:r>
              <a:rPr lang="en-US" b="1" u="sng" dirty="0">
                <a:solidFill>
                  <a:srgbClr val="FF0000"/>
                </a:solidFill>
              </a:rPr>
              <a:t>Christians Today:  </a:t>
            </a:r>
            <a:r>
              <a:rPr lang="en-US" dirty="0"/>
              <a:t>We are slaves to sin, in bondage to Satan.</a:t>
            </a:r>
          </a:p>
        </p:txBody>
      </p:sp>
    </p:spTree>
    <p:extLst>
      <p:ext uri="{BB962C8B-B14F-4D97-AF65-F5344CB8AC3E}">
        <p14:creationId xmlns:p14="http://schemas.microsoft.com/office/powerpoint/2010/main" val="1769687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32509"/>
            <a:ext cx="10515600" cy="5844454"/>
          </a:xfrm>
        </p:spPr>
        <p:style>
          <a:lnRef idx="2">
            <a:schemeClr val="dk1"/>
          </a:lnRef>
          <a:fillRef idx="1">
            <a:schemeClr val="lt1"/>
          </a:fillRef>
          <a:effectRef idx="0">
            <a:schemeClr val="dk1"/>
          </a:effectRef>
          <a:fontRef idx="minor">
            <a:schemeClr val="dk1"/>
          </a:fontRef>
        </p:style>
        <p:txBody>
          <a:bodyPr>
            <a:normAutofit lnSpcReduction="10000"/>
          </a:bodyPr>
          <a:lstStyle/>
          <a:p>
            <a:pPr marL="514350" indent="-514350">
              <a:buAutoNum type="arabicPeriod" startAt="2"/>
            </a:pPr>
            <a:r>
              <a:rPr lang="en-US" sz="2600" b="1" u="sng" dirty="0">
                <a:solidFill>
                  <a:srgbClr val="FF0000"/>
                </a:solidFill>
              </a:rPr>
              <a:t>ISRAELITES:  </a:t>
            </a:r>
            <a:r>
              <a:rPr lang="en-US" sz="2600" dirty="0"/>
              <a:t>God sent a deliverer (Moses) to lead them out of Bondage.                                                                                                                </a:t>
            </a:r>
            <a:r>
              <a:rPr lang="en-US" sz="2600" b="1" u="sng" dirty="0">
                <a:solidFill>
                  <a:srgbClr val="FF0000"/>
                </a:solidFill>
              </a:rPr>
              <a:t>CHRISTIANS TODAY</a:t>
            </a:r>
            <a:r>
              <a:rPr lang="en-US" sz="2600" dirty="0"/>
              <a:t>:  God sent Christ to deliver us from our sins.                          </a:t>
            </a:r>
            <a:r>
              <a:rPr lang="en-US" sz="2600" b="1" u="sng" dirty="0"/>
              <a:t>2 Corinthians 1: 10 </a:t>
            </a:r>
            <a:r>
              <a:rPr lang="en-US" sz="2600" dirty="0"/>
              <a:t>– “Who (Christ) delivered us from so great a death, and does deliver us; in whom we trust that He will still deliver us.”                                                                                      </a:t>
            </a:r>
            <a:r>
              <a:rPr lang="en-US" sz="2600" b="1" u="sng" dirty="0"/>
              <a:t>Galatians 1:4 </a:t>
            </a:r>
            <a:r>
              <a:rPr lang="en-US" sz="2600" dirty="0"/>
              <a:t>– “Who (Christ) gave Himself for our sins, that He might deliver us from this present evil age, according to the will of our God and Father.”</a:t>
            </a:r>
          </a:p>
          <a:p>
            <a:pPr marL="514350" indent="-514350">
              <a:buAutoNum type="arabicPeriod" startAt="2"/>
            </a:pPr>
            <a:r>
              <a:rPr lang="en-US" sz="2600" b="1" u="sng" dirty="0">
                <a:solidFill>
                  <a:srgbClr val="FF0000"/>
                </a:solidFill>
              </a:rPr>
              <a:t>ISRAELITES</a:t>
            </a:r>
            <a:r>
              <a:rPr lang="en-US" sz="2600" dirty="0"/>
              <a:t>:  Chose a lamb that was without blemish.                                      </a:t>
            </a:r>
            <a:r>
              <a:rPr lang="en-US" sz="2600" b="1" u="sng" dirty="0">
                <a:solidFill>
                  <a:srgbClr val="FF0000"/>
                </a:solidFill>
              </a:rPr>
              <a:t>Today:  </a:t>
            </a:r>
            <a:r>
              <a:rPr lang="en-US" sz="2600" dirty="0"/>
              <a:t>Jesus Christ is our such Lamb.                                                                                   </a:t>
            </a:r>
            <a:r>
              <a:rPr lang="en-US" sz="2600" b="1" u="sng" dirty="0"/>
              <a:t>John 1: 29 </a:t>
            </a:r>
            <a:r>
              <a:rPr lang="en-US" sz="2600" dirty="0"/>
              <a:t>– “The next day John saw Jesus coming toward him, and said, behold the Lamb of God who takes away the sins of the world!”                              </a:t>
            </a:r>
            <a:r>
              <a:rPr lang="en-US" sz="2600" b="1" u="sng" dirty="0"/>
              <a:t>1 Peter 1: 18-19 </a:t>
            </a:r>
            <a:r>
              <a:rPr lang="en-US" sz="2600" dirty="0"/>
              <a:t>– “Knowing that you were not redeemed with corruptible things, like silver and gold, from your aimless conduct received by traditions from your fathers, but with the precious blood of Christ, as a lamb without blemish and without spot.”</a:t>
            </a:r>
          </a:p>
          <a:p>
            <a:pPr marL="0" indent="0">
              <a:buNone/>
            </a:pPr>
            <a:r>
              <a:rPr lang="en-US" sz="2400" dirty="0"/>
              <a:t>                   </a:t>
            </a:r>
          </a:p>
        </p:txBody>
      </p:sp>
    </p:spTree>
    <p:extLst>
      <p:ext uri="{BB962C8B-B14F-4D97-AF65-F5344CB8AC3E}">
        <p14:creationId xmlns:p14="http://schemas.microsoft.com/office/powerpoint/2010/main" val="2286226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11727"/>
            <a:ext cx="10515600" cy="5865236"/>
          </a:xfrm>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en-US" dirty="0"/>
              <a:t>4.  </a:t>
            </a:r>
            <a:r>
              <a:rPr lang="en-US" b="1" u="sng" dirty="0">
                <a:solidFill>
                  <a:srgbClr val="FF0000"/>
                </a:solidFill>
              </a:rPr>
              <a:t>ISRAELITES:  </a:t>
            </a:r>
            <a:r>
              <a:rPr lang="en-US" dirty="0"/>
              <a:t>Concerning the Passover in Exodus 12:11 - …….it is the Lord’s Passover.”                                                                                                   </a:t>
            </a:r>
            <a:r>
              <a:rPr lang="en-US" b="1" u="sng" dirty="0">
                <a:solidFill>
                  <a:srgbClr val="FF0000"/>
                </a:solidFill>
              </a:rPr>
              <a:t>Today:  1 Corinthians 5: 7 </a:t>
            </a:r>
            <a:r>
              <a:rPr lang="en-US" dirty="0"/>
              <a:t>– “Therefore purge out the old leaven, that you may be a new lump, since you truly are unleavened.  For indeed Christ out Passover, was sacrificed for us.”                                                   5.  </a:t>
            </a:r>
            <a:r>
              <a:rPr lang="en-US" b="1" u="sng" dirty="0">
                <a:solidFill>
                  <a:srgbClr val="FF0000"/>
                </a:solidFill>
              </a:rPr>
              <a:t>ISRAELITES:  </a:t>
            </a:r>
            <a:r>
              <a:rPr lang="en-US" dirty="0"/>
              <a:t>Observed the Passover annually as Commanded. </a:t>
            </a:r>
            <a:r>
              <a:rPr lang="en-US" b="1" u="sng" dirty="0"/>
              <a:t>Exodus 12: 17-24).</a:t>
            </a:r>
            <a:r>
              <a:rPr lang="en-US" dirty="0"/>
              <a:t>                                                                                                </a:t>
            </a:r>
            <a:r>
              <a:rPr lang="en-US" b="1" u="sng" dirty="0">
                <a:solidFill>
                  <a:srgbClr val="FF0000"/>
                </a:solidFill>
              </a:rPr>
              <a:t>TODAY:  </a:t>
            </a:r>
            <a:r>
              <a:rPr lang="en-US" dirty="0"/>
              <a:t>In accordance to </a:t>
            </a:r>
            <a:r>
              <a:rPr lang="en-US" b="1" u="sng" dirty="0"/>
              <a:t>Acts 20: 7</a:t>
            </a:r>
            <a:r>
              <a:rPr lang="en-US" dirty="0"/>
              <a:t>, We (Christians) observe the Passover weekly as commanded</a:t>
            </a:r>
          </a:p>
          <a:p>
            <a:pPr marL="514350" indent="-514350">
              <a:buAutoNum type="arabicPeriod" startAt="6"/>
            </a:pPr>
            <a:r>
              <a:rPr lang="en-US" b="1" u="sng" dirty="0">
                <a:solidFill>
                  <a:srgbClr val="FF0000"/>
                </a:solidFill>
              </a:rPr>
              <a:t>ISRAELITES:  </a:t>
            </a:r>
            <a:r>
              <a:rPr lang="en-US" dirty="0"/>
              <a:t>The head of the household officiated at the Passover observance for all present in the house.  Exodus 12: 4.</a:t>
            </a:r>
          </a:p>
          <a:p>
            <a:pPr marL="0" indent="0">
              <a:buNone/>
            </a:pPr>
            <a:r>
              <a:rPr lang="en-US" b="1" u="sng" dirty="0">
                <a:solidFill>
                  <a:srgbClr val="FF0000"/>
                </a:solidFill>
              </a:rPr>
              <a:t>TODAY:  </a:t>
            </a:r>
            <a:r>
              <a:rPr lang="en-US" dirty="0"/>
              <a:t>Our Head (Jesus Christ – </a:t>
            </a:r>
            <a:r>
              <a:rPr lang="en-US" b="1" u="sng" dirty="0" err="1"/>
              <a:t>Eph</a:t>
            </a:r>
            <a:r>
              <a:rPr lang="en-US" b="1" u="sng" dirty="0"/>
              <a:t> 1: 22-23 &amp; Col. 1: 18</a:t>
            </a:r>
            <a:r>
              <a:rPr lang="en-US" dirty="0"/>
              <a:t>, over his family and household (the church) presides over the New Memorial, </a:t>
            </a:r>
            <a:r>
              <a:rPr lang="en-US" b="1" u="sng" dirty="0"/>
              <a:t>(Matthew 26: 26-28; Acts 2; Acts 20:7)</a:t>
            </a:r>
          </a:p>
        </p:txBody>
      </p:sp>
    </p:spTree>
    <p:extLst>
      <p:ext uri="{BB962C8B-B14F-4D97-AF65-F5344CB8AC3E}">
        <p14:creationId xmlns:p14="http://schemas.microsoft.com/office/powerpoint/2010/main" val="3936871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9830"/>
          </a:xfrm>
        </p:spPr>
        <p:style>
          <a:lnRef idx="2">
            <a:schemeClr val="dk1"/>
          </a:lnRef>
          <a:fillRef idx="1">
            <a:schemeClr val="lt1"/>
          </a:fillRef>
          <a:effectRef idx="0">
            <a:schemeClr val="dk1"/>
          </a:effectRef>
          <a:fontRef idx="minor">
            <a:schemeClr val="dk1"/>
          </a:fontRef>
        </p:style>
        <p:txBody>
          <a:bodyPr>
            <a:normAutofit/>
          </a:bodyPr>
          <a:lstStyle/>
          <a:p>
            <a:pPr algn="ctr"/>
            <a:r>
              <a:rPr lang="en-US" sz="3600" b="1" dirty="0">
                <a:solidFill>
                  <a:srgbClr val="FF0000"/>
                </a:solidFill>
              </a:rPr>
              <a:t>How To Partake Of The Lord’s Supper Every Lords Day?</a:t>
            </a:r>
          </a:p>
        </p:txBody>
      </p:sp>
      <p:sp>
        <p:nvSpPr>
          <p:cNvPr id="3" name="Content Placeholder 2"/>
          <p:cNvSpPr>
            <a:spLocks noGrp="1"/>
          </p:cNvSpPr>
          <p:nvPr>
            <p:ph idx="1"/>
          </p:nvPr>
        </p:nvSpPr>
        <p:spPr>
          <a:xfrm>
            <a:off x="838200" y="1433945"/>
            <a:ext cx="10515600" cy="4743018"/>
          </a:xfrm>
        </p:spPr>
        <p:style>
          <a:lnRef idx="2">
            <a:schemeClr val="dk1"/>
          </a:lnRef>
          <a:fillRef idx="1">
            <a:schemeClr val="lt1"/>
          </a:fillRef>
          <a:effectRef idx="0">
            <a:schemeClr val="dk1"/>
          </a:effectRef>
          <a:fontRef idx="minor">
            <a:schemeClr val="dk1"/>
          </a:fontRef>
        </p:style>
        <p:txBody>
          <a:bodyPr>
            <a:normAutofit lnSpcReduction="10000"/>
          </a:bodyPr>
          <a:lstStyle/>
          <a:p>
            <a:pPr marL="0" indent="0" algn="ctr">
              <a:buNone/>
            </a:pPr>
            <a:r>
              <a:rPr lang="en-US" b="1" u="sng" dirty="0"/>
              <a:t>Please Open Your Bibles To 1</a:t>
            </a:r>
            <a:r>
              <a:rPr lang="en-US" b="1" u="sng" baseline="30000" dirty="0"/>
              <a:t>st</a:t>
            </a:r>
            <a:r>
              <a:rPr lang="en-US" b="1" u="sng" dirty="0"/>
              <a:t> Corinthians 11: 23-29</a:t>
            </a:r>
          </a:p>
          <a:p>
            <a:pPr marL="0" indent="0">
              <a:buNone/>
            </a:pPr>
            <a:r>
              <a:rPr lang="en-US" dirty="0"/>
              <a:t>1.  The bread represents the body of Christ.                                                   2.  The fruit of the vine represents the blood of Jesus Christ.                      3.  The observance is to done as Jesus said, </a:t>
            </a:r>
            <a:r>
              <a:rPr lang="en-US" b="1" dirty="0">
                <a:solidFill>
                  <a:srgbClr val="FF0000"/>
                </a:solidFill>
              </a:rPr>
              <a:t>“This do in remembrance of me.”                                                                                                                        </a:t>
            </a:r>
            <a:r>
              <a:rPr lang="en-US" dirty="0"/>
              <a:t>4.  The observance must be done in a </a:t>
            </a:r>
            <a:r>
              <a:rPr lang="en-US" b="1" u="sng" dirty="0"/>
              <a:t>worthy manner.  </a:t>
            </a:r>
            <a:r>
              <a:rPr lang="en-US" dirty="0"/>
              <a:t>What does it mean to partake in “an </a:t>
            </a:r>
            <a:r>
              <a:rPr lang="en-US" b="1" u="sng" dirty="0"/>
              <a:t>unworthy manner</a:t>
            </a:r>
            <a:r>
              <a:rPr lang="en-US" dirty="0"/>
              <a:t>?”                                                     </a:t>
            </a:r>
            <a:r>
              <a:rPr lang="en-US" b="1" u="sng" dirty="0">
                <a:solidFill>
                  <a:srgbClr val="FF0000"/>
                </a:solidFill>
              </a:rPr>
              <a:t>1</a:t>
            </a:r>
            <a:r>
              <a:rPr lang="en-US" b="1" u="sng" baseline="30000" dirty="0">
                <a:solidFill>
                  <a:srgbClr val="FF0000"/>
                </a:solidFill>
              </a:rPr>
              <a:t>st</a:t>
            </a:r>
            <a:r>
              <a:rPr lang="en-US" b="1" u="sng" dirty="0">
                <a:solidFill>
                  <a:srgbClr val="FF0000"/>
                </a:solidFill>
              </a:rPr>
              <a:t> Corinthians 11: 29 </a:t>
            </a:r>
            <a:r>
              <a:rPr lang="en-US" dirty="0"/>
              <a:t>– “For he who eats and drinks in an unworthy manner eats and drinks judgement to himself, not discerning the Lord’s body.”                                                                                                                     Before partaking of the Lord’s Supper we must examine ourselves…. Repenting of our sins (1</a:t>
            </a:r>
            <a:r>
              <a:rPr lang="en-US" baseline="30000" dirty="0"/>
              <a:t>st</a:t>
            </a:r>
            <a:r>
              <a:rPr lang="en-US" dirty="0"/>
              <a:t> John 1:9).</a:t>
            </a:r>
          </a:p>
        </p:txBody>
      </p:sp>
    </p:spTree>
    <p:extLst>
      <p:ext uri="{BB962C8B-B14F-4D97-AF65-F5344CB8AC3E}">
        <p14:creationId xmlns:p14="http://schemas.microsoft.com/office/powerpoint/2010/main" val="1489653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10515600" cy="862446"/>
          </a:xfrm>
        </p:spPr>
        <p:style>
          <a:lnRef idx="2">
            <a:schemeClr val="dk1"/>
          </a:lnRef>
          <a:fillRef idx="1">
            <a:schemeClr val="lt1"/>
          </a:fillRef>
          <a:effectRef idx="0">
            <a:schemeClr val="dk1"/>
          </a:effectRef>
          <a:fontRef idx="minor">
            <a:schemeClr val="dk1"/>
          </a:fontRef>
        </p:style>
        <p:txBody>
          <a:bodyPr/>
          <a:lstStyle/>
          <a:p>
            <a:pPr algn="ctr"/>
            <a:r>
              <a:rPr lang="en-US" b="1" u="sng" dirty="0">
                <a:solidFill>
                  <a:srgbClr val="FF0000"/>
                </a:solidFill>
              </a:rPr>
              <a:t>Three Perspective of the Lord Supper</a:t>
            </a:r>
          </a:p>
        </p:txBody>
      </p:sp>
      <p:sp>
        <p:nvSpPr>
          <p:cNvPr id="3" name="Content Placeholder 2"/>
          <p:cNvSpPr>
            <a:spLocks noGrp="1"/>
          </p:cNvSpPr>
          <p:nvPr>
            <p:ph idx="1"/>
          </p:nvPr>
        </p:nvSpPr>
        <p:spPr>
          <a:xfrm>
            <a:off x="838200" y="1318437"/>
            <a:ext cx="10515600" cy="4858526"/>
          </a:xfrm>
        </p:spPr>
        <p:style>
          <a:lnRef idx="2">
            <a:schemeClr val="dk1"/>
          </a:lnRef>
          <a:fillRef idx="1">
            <a:schemeClr val="lt1"/>
          </a:fillRef>
          <a:effectRef idx="0">
            <a:schemeClr val="dk1"/>
          </a:effectRef>
          <a:fontRef idx="minor">
            <a:schemeClr val="dk1"/>
          </a:fontRef>
        </p:style>
        <p:txBody>
          <a:bodyPr>
            <a:normAutofit lnSpcReduction="10000"/>
          </a:bodyPr>
          <a:lstStyle/>
          <a:p>
            <a:r>
              <a:rPr lang="en-US" sz="2400" b="1" u="sng" dirty="0">
                <a:solidFill>
                  <a:srgbClr val="FF0000"/>
                </a:solidFill>
              </a:rPr>
              <a:t>RETROSPECTIVE</a:t>
            </a:r>
            <a:r>
              <a:rPr lang="en-US" sz="2400" dirty="0"/>
              <a:t>  ……Looking backward……”This do in remembrance of me.”</a:t>
            </a:r>
          </a:p>
          <a:p>
            <a:r>
              <a:rPr lang="en-US" sz="2400" b="1" u="sng" dirty="0">
                <a:solidFill>
                  <a:srgbClr val="FF0000"/>
                </a:solidFill>
              </a:rPr>
              <a:t>PROSPECTIVE</a:t>
            </a:r>
            <a:r>
              <a:rPr lang="en-US" sz="2400" dirty="0"/>
              <a:t> …….Looking forward… “We proclaim the Lord’s death till He comes.”</a:t>
            </a:r>
          </a:p>
          <a:p>
            <a:r>
              <a:rPr lang="en-US" sz="2400" b="1" u="sng" dirty="0">
                <a:solidFill>
                  <a:srgbClr val="FF0000"/>
                </a:solidFill>
              </a:rPr>
              <a:t>INTROSPECTIVE</a:t>
            </a:r>
            <a:r>
              <a:rPr lang="en-US" sz="2400" dirty="0"/>
              <a:t> ……….  Looking Inward  ”But let a man examine himself.                                             </a:t>
            </a:r>
            <a:r>
              <a:rPr lang="en-US" sz="2400" b="1" u="sng" dirty="0"/>
              <a:t>How Do I partake of the Lord’s Supper</a:t>
            </a:r>
            <a:r>
              <a:rPr lang="en-US" sz="2400" dirty="0"/>
              <a:t>.                                                                             Pause and look at the bread in my hand and think about His body…..     Partake….Pray…..</a:t>
            </a:r>
            <a:r>
              <a:rPr lang="en-US" sz="2400" dirty="0">
                <a:solidFill>
                  <a:srgbClr val="FF0000"/>
                </a:solidFill>
              </a:rPr>
              <a:t>Then reflect on Jesus suffering</a:t>
            </a:r>
            <a:r>
              <a:rPr lang="en-US" sz="2400" dirty="0"/>
              <a:t>.                                                       </a:t>
            </a:r>
            <a:r>
              <a:rPr lang="en-US" sz="2400" b="1" u="sng" dirty="0">
                <a:solidFill>
                  <a:srgbClr val="FF0000"/>
                </a:solidFill>
              </a:rPr>
              <a:t>Isaiah 50:6 - </a:t>
            </a:r>
            <a:r>
              <a:rPr lang="en-US" sz="2400" dirty="0"/>
              <a:t> “I gave My back to those who stuck Me, and My cheeks to those who plucked out the beard; I did not hide My face from shame and spitting.”                                                                      These 29 words are used to tell us three things about the mistreatment of Christ.   A.  I gave my back to those who struck me,……….</a:t>
            </a:r>
            <a:r>
              <a:rPr lang="en-US" sz="2400" b="1" u="sng" dirty="0">
                <a:solidFill>
                  <a:srgbClr val="FF0000"/>
                </a:solidFill>
              </a:rPr>
              <a:t>How Brutal!!!!!!!                                </a:t>
            </a:r>
            <a:r>
              <a:rPr lang="en-US" sz="2400" dirty="0"/>
              <a:t>B.  “And my cheeks to those who pluck my beard.”……..</a:t>
            </a:r>
            <a:r>
              <a:rPr lang="en-US" sz="2400" b="1" u="sng" dirty="0">
                <a:solidFill>
                  <a:srgbClr val="FF0000"/>
                </a:solidFill>
              </a:rPr>
              <a:t>How Painful!!!!!!                    </a:t>
            </a:r>
            <a:r>
              <a:rPr lang="en-US" sz="2400" dirty="0"/>
              <a:t>C.  “I did not hide my face from shame and spitting.”…….</a:t>
            </a:r>
            <a:r>
              <a:rPr lang="en-US" sz="2400" b="1" u="sng" dirty="0">
                <a:solidFill>
                  <a:srgbClr val="FF0000"/>
                </a:solidFill>
              </a:rPr>
              <a:t>How Humiliating!!!!!!!!      </a:t>
            </a:r>
            <a:r>
              <a:rPr lang="en-US" sz="2400" dirty="0"/>
              <a:t>Pause and look at the cup in your hand and think about Jesus Blood……..Then partake……….Then Pray………Then reflect on His Blood and His coming again.</a:t>
            </a:r>
          </a:p>
        </p:txBody>
      </p:sp>
    </p:spTree>
    <p:extLst>
      <p:ext uri="{BB962C8B-B14F-4D97-AF65-F5344CB8AC3E}">
        <p14:creationId xmlns:p14="http://schemas.microsoft.com/office/powerpoint/2010/main" val="1559780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39554"/>
            <a:ext cx="10515600" cy="746702"/>
          </a:xfrm>
        </p:spPr>
        <p:style>
          <a:lnRef idx="2">
            <a:schemeClr val="dk1"/>
          </a:lnRef>
          <a:fillRef idx="1">
            <a:schemeClr val="lt1"/>
          </a:fillRef>
          <a:effectRef idx="0">
            <a:schemeClr val="dk1"/>
          </a:effectRef>
          <a:fontRef idx="minor">
            <a:schemeClr val="dk1"/>
          </a:fontRef>
        </p:style>
        <p:txBody>
          <a:bodyPr/>
          <a:lstStyle/>
          <a:p>
            <a:pPr algn="ctr"/>
            <a:r>
              <a:rPr lang="en-US" b="1" u="sng" dirty="0">
                <a:solidFill>
                  <a:srgbClr val="FF0000"/>
                </a:solidFill>
              </a:rPr>
              <a:t>In Conclusion</a:t>
            </a:r>
          </a:p>
        </p:txBody>
      </p:sp>
      <p:sp>
        <p:nvSpPr>
          <p:cNvPr id="3" name="Content Placeholder 2"/>
          <p:cNvSpPr>
            <a:spLocks noGrp="1"/>
          </p:cNvSpPr>
          <p:nvPr>
            <p:ph idx="1"/>
          </p:nvPr>
        </p:nvSpPr>
        <p:spPr>
          <a:xfrm>
            <a:off x="838200" y="1413164"/>
            <a:ext cx="10515600" cy="4763799"/>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0" indent="0">
              <a:buNone/>
            </a:pPr>
            <a:r>
              <a:rPr lang="en-US" dirty="0"/>
              <a:t>Partaking of the Lord’s Supper is one of the greatest privileges that we have as Christians.</a:t>
            </a:r>
          </a:p>
          <a:p>
            <a:pPr marL="0" indent="0">
              <a:buNone/>
            </a:pPr>
            <a:r>
              <a:rPr lang="en-US" b="1" u="sng" dirty="0">
                <a:solidFill>
                  <a:srgbClr val="FF0000"/>
                </a:solidFill>
              </a:rPr>
              <a:t>The Lord’s Supper is………</a:t>
            </a:r>
          </a:p>
          <a:p>
            <a:pPr marL="514350" indent="-514350">
              <a:buAutoNum type="arabicPeriod"/>
            </a:pPr>
            <a:r>
              <a:rPr lang="en-US" b="1" u="sng" dirty="0">
                <a:solidFill>
                  <a:srgbClr val="FF0000"/>
                </a:solidFill>
              </a:rPr>
              <a:t>A time of memorial </a:t>
            </a:r>
            <a:r>
              <a:rPr lang="en-US" dirty="0"/>
              <a:t>– </a:t>
            </a:r>
            <a:r>
              <a:rPr lang="en-US" b="1" u="sng" dirty="0">
                <a:solidFill>
                  <a:srgbClr val="FF0000"/>
                </a:solidFill>
              </a:rPr>
              <a:t>1</a:t>
            </a:r>
            <a:r>
              <a:rPr lang="en-US" b="1" u="sng" baseline="30000" dirty="0">
                <a:solidFill>
                  <a:srgbClr val="FF0000"/>
                </a:solidFill>
              </a:rPr>
              <a:t>st</a:t>
            </a:r>
            <a:r>
              <a:rPr lang="en-US" b="1" u="sng" dirty="0">
                <a:solidFill>
                  <a:srgbClr val="FF0000"/>
                </a:solidFill>
              </a:rPr>
              <a:t> Corinthian 11: 23-25 </a:t>
            </a:r>
            <a:r>
              <a:rPr lang="en-US" dirty="0"/>
              <a:t>(Death, Burial and Resurrection.  We eat the bread in memory of his body, we drink the fruit of the vine in memory of his blood</a:t>
            </a:r>
          </a:p>
          <a:p>
            <a:pPr marL="514350" indent="-514350">
              <a:buAutoNum type="arabicPeriod"/>
            </a:pPr>
            <a:r>
              <a:rPr lang="en-US" b="1" u="sng" dirty="0">
                <a:solidFill>
                  <a:srgbClr val="FF0000"/>
                </a:solidFill>
              </a:rPr>
              <a:t>A time of proclamation </a:t>
            </a:r>
            <a:r>
              <a:rPr lang="en-US" dirty="0"/>
              <a:t>– </a:t>
            </a:r>
            <a:r>
              <a:rPr lang="en-US" b="1" u="sng" dirty="0">
                <a:solidFill>
                  <a:srgbClr val="FF0000"/>
                </a:solidFill>
              </a:rPr>
              <a:t>1</a:t>
            </a:r>
            <a:r>
              <a:rPr lang="en-US" b="1" u="sng" baseline="30000" dirty="0">
                <a:solidFill>
                  <a:srgbClr val="FF0000"/>
                </a:solidFill>
              </a:rPr>
              <a:t>st</a:t>
            </a:r>
            <a:r>
              <a:rPr lang="en-US" b="1" u="sng" dirty="0">
                <a:solidFill>
                  <a:srgbClr val="FF0000"/>
                </a:solidFill>
              </a:rPr>
              <a:t> Corinthians 11: 26 </a:t>
            </a:r>
            <a:r>
              <a:rPr lang="en-US" dirty="0"/>
              <a:t>– “For as often as ye eat this bread, and drink this cup, ye show the Lord’s death till he come.”  Thus, the Lord’s Supper proclaim our faith, as we look forward to him coming, and look back as a memorial in his redemption.</a:t>
            </a:r>
          </a:p>
          <a:p>
            <a:pPr marL="514350" indent="-514350">
              <a:buAutoNum type="arabicPeriod"/>
            </a:pPr>
            <a:r>
              <a:rPr lang="en-US" b="1" u="sng" dirty="0">
                <a:solidFill>
                  <a:srgbClr val="FF0000"/>
                </a:solidFill>
              </a:rPr>
              <a:t>A Time of Communion </a:t>
            </a:r>
            <a:r>
              <a:rPr lang="en-US" dirty="0"/>
              <a:t>– A fellowship or sharing in the blood of Christ.       Communion – </a:t>
            </a:r>
            <a:r>
              <a:rPr lang="en-US" dirty="0" err="1"/>
              <a:t>koinonia</a:t>
            </a:r>
            <a:r>
              <a:rPr lang="en-US" dirty="0"/>
              <a:t> – participation, fellowship, association, benefactors to share in the spiritual blessings. (Ephesians 1:3)</a:t>
            </a:r>
          </a:p>
        </p:txBody>
      </p:sp>
    </p:spTree>
    <p:extLst>
      <p:ext uri="{BB962C8B-B14F-4D97-AF65-F5344CB8AC3E}">
        <p14:creationId xmlns:p14="http://schemas.microsoft.com/office/powerpoint/2010/main" val="4217605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4456"/>
          </a:xfrm>
        </p:spPr>
        <p:style>
          <a:lnRef idx="2">
            <a:schemeClr val="dk1"/>
          </a:lnRef>
          <a:fillRef idx="1">
            <a:schemeClr val="lt1"/>
          </a:fillRef>
          <a:effectRef idx="0">
            <a:schemeClr val="dk1"/>
          </a:effectRef>
          <a:fontRef idx="minor">
            <a:schemeClr val="dk1"/>
          </a:fontRef>
        </p:style>
        <p:txBody>
          <a:bodyPr/>
          <a:lstStyle/>
          <a:p>
            <a:pPr algn="ctr"/>
            <a:r>
              <a:rPr lang="en-US" b="1" u="sng" dirty="0">
                <a:solidFill>
                  <a:srgbClr val="FF0000"/>
                </a:solidFill>
              </a:rPr>
              <a:t>What Must I Do To Be Saved?</a:t>
            </a:r>
          </a:p>
        </p:txBody>
      </p:sp>
      <p:sp>
        <p:nvSpPr>
          <p:cNvPr id="3" name="Content Placeholder 2"/>
          <p:cNvSpPr>
            <a:spLocks noGrp="1"/>
          </p:cNvSpPr>
          <p:nvPr>
            <p:ph idx="1"/>
          </p:nvPr>
        </p:nvSpPr>
        <p:spPr>
          <a:xfrm>
            <a:off x="838200" y="1350336"/>
            <a:ext cx="10515600" cy="4826628"/>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r>
              <a:rPr lang="en-US" dirty="0"/>
              <a:t>Hear The Gospel – Romans 10: 17                                                                                                              “Faith Comes by hearing and hearing by the word of God.”</a:t>
            </a:r>
          </a:p>
          <a:p>
            <a:r>
              <a:rPr lang="en-US" dirty="0"/>
              <a:t>Believe The Gospel – Mark 16: 16                                                                               </a:t>
            </a:r>
          </a:p>
          <a:p>
            <a:r>
              <a:rPr lang="en-US" dirty="0"/>
              <a:t> “   He that believeth and is baptized shall be saved, and he that believeth not shall be damned.”</a:t>
            </a:r>
          </a:p>
          <a:p>
            <a:r>
              <a:rPr lang="en-US" dirty="0"/>
              <a:t>Repent of Sins – Luke 13: 3                                                                                                                      “Repent or You will Perish”</a:t>
            </a:r>
          </a:p>
          <a:p>
            <a:r>
              <a:rPr lang="en-US" dirty="0"/>
              <a:t>Confess Christ – Romans 10: 9-10                                                                                                               “That if thou shalt confess with thy mouth the Lord Jesus, and shalt believe in thine heart that God raised him from the dead, thou shall be saved.  For with the heart man believeth unto righteous; and with the mouth confession is made unto salvation.”</a:t>
            </a:r>
          </a:p>
          <a:p>
            <a:r>
              <a:rPr lang="en-US" dirty="0"/>
              <a:t>Be Baptized – Acts 2: 38                                                                                          </a:t>
            </a:r>
          </a:p>
          <a:p>
            <a:r>
              <a:rPr lang="en-US" dirty="0"/>
              <a:t> “Repent and be baptized everyone of you in the name of Jesus Christ for the remission of sins, and you shall receive the gift of the Holy Spirit.”</a:t>
            </a:r>
          </a:p>
          <a:p>
            <a:endParaRPr lang="en-US" dirty="0"/>
          </a:p>
        </p:txBody>
      </p:sp>
    </p:spTree>
    <p:extLst>
      <p:ext uri="{BB962C8B-B14F-4D97-AF65-F5344CB8AC3E}">
        <p14:creationId xmlns:p14="http://schemas.microsoft.com/office/powerpoint/2010/main" val="31609641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TotalTime>
  <Words>1420</Words>
  <Application>Microsoft Office PowerPoint</Application>
  <PresentationFormat>Widescreen</PresentationFormat>
  <Paragraphs>39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What Was The Passover?</vt:lpstr>
      <vt:lpstr>PowerPoint Presentation</vt:lpstr>
      <vt:lpstr>PowerPoint Presentation</vt:lpstr>
      <vt:lpstr>How To Partake Of The Lord’s Supper Every Lords Day?</vt:lpstr>
      <vt:lpstr>Three Perspective of the Lord Supper</vt:lpstr>
      <vt:lpstr>In Conclusion</vt:lpstr>
      <vt:lpstr>What Must I Do To Be Saved?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dc:creator>
  <cp:lastModifiedBy>Al Lyles</cp:lastModifiedBy>
  <cp:revision>23</cp:revision>
  <dcterms:created xsi:type="dcterms:W3CDTF">2015-10-02T19:56:55Z</dcterms:created>
  <dcterms:modified xsi:type="dcterms:W3CDTF">2021-09-10T14:59:04Z</dcterms:modified>
</cp:coreProperties>
</file>