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934" r:id="rId2"/>
    <p:sldId id="842" r:id="rId3"/>
    <p:sldId id="770" r:id="rId4"/>
    <p:sldId id="843" r:id="rId5"/>
    <p:sldId id="801" r:id="rId6"/>
    <p:sldId id="844" r:id="rId7"/>
    <p:sldId id="949" r:id="rId8"/>
    <p:sldId id="845" r:id="rId9"/>
    <p:sldId id="846" r:id="rId10"/>
    <p:sldId id="851" r:id="rId11"/>
    <p:sldId id="853" r:id="rId12"/>
    <p:sldId id="860" r:id="rId13"/>
    <p:sldId id="940" r:id="rId14"/>
    <p:sldId id="858" r:id="rId15"/>
    <p:sldId id="862" r:id="rId16"/>
    <p:sldId id="863" r:id="rId17"/>
    <p:sldId id="866" r:id="rId18"/>
    <p:sldId id="864" r:id="rId19"/>
    <p:sldId id="875" r:id="rId20"/>
    <p:sldId id="874" r:id="rId21"/>
    <p:sldId id="872" r:id="rId22"/>
    <p:sldId id="870" r:id="rId23"/>
    <p:sldId id="887" r:id="rId24"/>
    <p:sldId id="886" r:id="rId25"/>
    <p:sldId id="897" r:id="rId26"/>
    <p:sldId id="883" r:id="rId27"/>
    <p:sldId id="881" r:id="rId28"/>
    <p:sldId id="879" r:id="rId29"/>
    <p:sldId id="899" r:id="rId30"/>
    <p:sldId id="894" r:id="rId31"/>
    <p:sldId id="893" r:id="rId32"/>
    <p:sldId id="932" r:id="rId33"/>
    <p:sldId id="92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DF8CA-477C-42C0-9FFF-B2223883B50D}" type="datetimeFigureOut">
              <a:rPr lang="en-US" smtClean="0"/>
              <a:t>7/27/2019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903C38-5E9F-4CC9-904B-1D1C07F5C126}" type="slidenum">
              <a:rPr lang="en-US" smtClean="0"/>
              <a:t>‹#›</a:t>
            </a:fld>
            <a:endParaRPr lang="en-US" dirty="0"/>
          </a:p>
        </p:txBody>
      </p:sp>
    </p:spTree>
    <p:extLst>
      <p:ext uri="{BB962C8B-B14F-4D97-AF65-F5344CB8AC3E}">
        <p14:creationId xmlns:p14="http://schemas.microsoft.com/office/powerpoint/2010/main" val="341087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4057758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34513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302631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171599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338132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127011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150804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29436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422836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422542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D4A6E-6CEE-4991-ABAE-05A115EF778A}" type="datetimeFigureOut">
              <a:rPr lang="en-US" smtClean="0"/>
              <a:t>7/27/2019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253C6-6136-4140-BE27-B79AAF9E2837}" type="slidenum">
              <a:rPr lang="en-US" smtClean="0"/>
              <a:t>‹#›</a:t>
            </a:fld>
            <a:endParaRPr lang="en-US" dirty="0"/>
          </a:p>
        </p:txBody>
      </p:sp>
    </p:spTree>
    <p:extLst>
      <p:ext uri="{BB962C8B-B14F-4D97-AF65-F5344CB8AC3E}">
        <p14:creationId xmlns:p14="http://schemas.microsoft.com/office/powerpoint/2010/main" val="30371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D4A6E-6CEE-4991-ABAE-05A115EF778A}" type="datetimeFigureOut">
              <a:rPr lang="en-US" smtClean="0"/>
              <a:t>7/27/2019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253C6-6136-4140-BE27-B79AAF9E2837}" type="slidenum">
              <a:rPr lang="en-US" smtClean="0"/>
              <a:t>‹#›</a:t>
            </a:fld>
            <a:endParaRPr lang="en-US" dirty="0"/>
          </a:p>
        </p:txBody>
      </p:sp>
    </p:spTree>
    <p:extLst>
      <p:ext uri="{BB962C8B-B14F-4D97-AF65-F5344CB8AC3E}">
        <p14:creationId xmlns:p14="http://schemas.microsoft.com/office/powerpoint/2010/main" val="2586548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304800"/>
            <a:ext cx="8610600" cy="4524315"/>
          </a:xfrm>
          <a:prstGeom prst="rect">
            <a:avLst/>
          </a:prstGeom>
          <a:noFill/>
        </p:spPr>
        <p:txBody>
          <a:bodyPr wrap="square" rtlCol="0">
            <a:spAutoFit/>
          </a:bodyPr>
          <a:lstStyle/>
          <a:p>
            <a:pPr algn="ctr"/>
            <a:r>
              <a:rPr lang="en-US" sz="7200" b="1" dirty="0" smtClean="0">
                <a:solidFill>
                  <a:srgbClr val="FF0000"/>
                </a:solidFill>
              </a:rPr>
              <a:t>Using Self Examination</a:t>
            </a:r>
          </a:p>
          <a:p>
            <a:pPr algn="ctr"/>
            <a:r>
              <a:rPr lang="en-US" sz="7200" b="1" dirty="0" smtClean="0">
                <a:solidFill>
                  <a:srgbClr val="FF0000"/>
                </a:solidFill>
              </a:rPr>
              <a:t>For</a:t>
            </a:r>
          </a:p>
          <a:p>
            <a:pPr algn="ctr"/>
            <a:r>
              <a:rPr lang="en-US" sz="7200" b="1" dirty="0" smtClean="0">
                <a:solidFill>
                  <a:srgbClr val="FF0000"/>
                </a:solidFill>
              </a:rPr>
              <a:t>Spiritual Formation</a:t>
            </a:r>
            <a:endParaRPr lang="en-US" sz="7200" b="1" dirty="0">
              <a:solidFill>
                <a:srgbClr val="FF0000"/>
              </a:solidFill>
            </a:endParaRPr>
          </a:p>
        </p:txBody>
      </p:sp>
    </p:spTree>
    <p:extLst>
      <p:ext uri="{BB962C8B-B14F-4D97-AF65-F5344CB8AC3E}">
        <p14:creationId xmlns:p14="http://schemas.microsoft.com/office/powerpoint/2010/main" val="490935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(1) </a:t>
            </a:r>
            <a:r>
              <a:rPr lang="en-US" sz="4000" b="1" dirty="0"/>
              <a:t>Is my word as good as my bond? If so, do I, "Provide things honest in the sight of all men" </a:t>
            </a:r>
            <a:r>
              <a:rPr lang="en-US" sz="4000" b="1" dirty="0">
                <a:solidFill>
                  <a:srgbClr val="FF0000"/>
                </a:solidFill>
              </a:rPr>
              <a:t>(Romans 12:17)? </a:t>
            </a:r>
          </a:p>
        </p:txBody>
      </p:sp>
    </p:spTree>
    <p:extLst>
      <p:ext uri="{BB962C8B-B14F-4D97-AF65-F5344CB8AC3E}">
        <p14:creationId xmlns:p14="http://schemas.microsoft.com/office/powerpoint/2010/main" val="3209069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(2) </a:t>
            </a:r>
            <a:r>
              <a:rPr lang="en-US" sz="4000" b="1" dirty="0"/>
              <a:t>Do I dress in modest apparel? Am I keeping this command?... "In like manner also, that women adorn themselves in modest apparel, with shamefacedness and sobriety" </a:t>
            </a:r>
            <a:r>
              <a:rPr lang="en-US" sz="4000" b="1" dirty="0">
                <a:solidFill>
                  <a:srgbClr val="FF0000"/>
                </a:solidFill>
              </a:rPr>
              <a:t>(1 Timothy 2:9). </a:t>
            </a:r>
          </a:p>
        </p:txBody>
      </p:sp>
    </p:spTree>
    <p:extLst>
      <p:ext uri="{BB962C8B-B14F-4D97-AF65-F5344CB8AC3E}">
        <p14:creationId xmlns:p14="http://schemas.microsoft.com/office/powerpoint/2010/main" val="246830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(3a</a:t>
            </a:r>
            <a:r>
              <a:rPr lang="en-US" sz="4000" b="1" dirty="0">
                <a:solidFill>
                  <a:srgbClr val="FF0000"/>
                </a:solidFill>
              </a:rPr>
              <a:t>) </a:t>
            </a:r>
            <a:r>
              <a:rPr lang="en-US" sz="4000" b="1" dirty="0"/>
              <a:t>What kind of literature did I read, or TV program did I watch and listen to last week? Would it build up a Christian or would it destroy one’s spirituality?  </a:t>
            </a:r>
            <a:endParaRPr lang="en-US" sz="4000" b="1" dirty="0">
              <a:solidFill>
                <a:srgbClr val="FF0000"/>
              </a:solidFill>
            </a:endParaRPr>
          </a:p>
        </p:txBody>
      </p:sp>
    </p:spTree>
    <p:extLst>
      <p:ext uri="{BB962C8B-B14F-4D97-AF65-F5344CB8AC3E}">
        <p14:creationId xmlns:p14="http://schemas.microsoft.com/office/powerpoint/2010/main" val="2798382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(3b</a:t>
            </a:r>
            <a:r>
              <a:rPr lang="en-US" sz="4000" b="1" dirty="0">
                <a:solidFill>
                  <a:srgbClr val="FF0000"/>
                </a:solidFill>
              </a:rPr>
              <a:t>) </a:t>
            </a:r>
            <a:r>
              <a:rPr lang="en-US" sz="4000" b="1" dirty="0"/>
              <a:t>The Bible says, “For as he thinketh in his heart, so is he" </a:t>
            </a:r>
            <a:r>
              <a:rPr lang="en-US" sz="4000" b="1" dirty="0">
                <a:solidFill>
                  <a:srgbClr val="FF0000"/>
                </a:solidFill>
              </a:rPr>
              <a:t>(Proverbs 23:7).</a:t>
            </a:r>
            <a:r>
              <a:rPr lang="en-US" sz="4000" b="1" dirty="0"/>
              <a:t> A person’s thinking is affected by his reading and hearing! </a:t>
            </a:r>
            <a:endParaRPr lang="en-US" sz="4000" b="1" dirty="0">
              <a:solidFill>
                <a:srgbClr val="FF0000"/>
              </a:solidFill>
            </a:endParaRPr>
          </a:p>
        </p:txBody>
      </p:sp>
    </p:spTree>
    <p:extLst>
      <p:ext uri="{BB962C8B-B14F-4D97-AF65-F5344CB8AC3E}">
        <p14:creationId xmlns:p14="http://schemas.microsoft.com/office/powerpoint/2010/main" val="75922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(4) </a:t>
            </a:r>
            <a:r>
              <a:rPr lang="en-US" sz="4000" b="1" dirty="0"/>
              <a:t>Am I guilty of violating this command?...“And be not drunk with wine, wherein is excess" </a:t>
            </a:r>
            <a:r>
              <a:rPr lang="en-US" sz="4000" b="1" dirty="0">
                <a:solidFill>
                  <a:srgbClr val="FF0000"/>
                </a:solidFill>
              </a:rPr>
              <a:t>(Eph. 5:18).</a:t>
            </a:r>
            <a:r>
              <a:rPr lang="en-US" sz="4000" b="1" dirty="0"/>
              <a:t> Have I dimmed my light of influence by participating with my worldly friends and relatives in social alcoholic drinking </a:t>
            </a:r>
            <a:r>
              <a:rPr lang="en-US" sz="4000" b="1" dirty="0">
                <a:solidFill>
                  <a:srgbClr val="FF0000"/>
                </a:solidFill>
              </a:rPr>
              <a:t>(Matthew 5:16)? </a:t>
            </a:r>
          </a:p>
        </p:txBody>
      </p:sp>
    </p:spTree>
    <p:extLst>
      <p:ext uri="{BB962C8B-B14F-4D97-AF65-F5344CB8AC3E}">
        <p14:creationId xmlns:p14="http://schemas.microsoft.com/office/powerpoint/2010/main" val="2869342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a:solidFill>
                  <a:srgbClr val="FF0000"/>
                </a:solidFill>
              </a:rPr>
              <a:t>5</a:t>
            </a:r>
            <a:r>
              <a:rPr lang="en-US" sz="4000" b="1" dirty="0" smtClean="0">
                <a:solidFill>
                  <a:srgbClr val="FF0000"/>
                </a:solidFill>
              </a:rPr>
              <a:t>) </a:t>
            </a:r>
            <a:r>
              <a:rPr lang="en-US" sz="4000" b="1" dirty="0"/>
              <a:t>Do I knowingly use idle talk or slang that takes the name of the Lord in vain? (Oh My God…Good Grief). God’s people of old were told, "Thou shalt not take the name of the Lord thy God in vain" </a:t>
            </a:r>
            <a:r>
              <a:rPr lang="en-US" sz="4000" b="1" dirty="0">
                <a:solidFill>
                  <a:srgbClr val="FF0000"/>
                </a:solidFill>
              </a:rPr>
              <a:t>(Exodus 20:7). </a:t>
            </a:r>
          </a:p>
        </p:txBody>
      </p:sp>
    </p:spTree>
    <p:extLst>
      <p:ext uri="{BB962C8B-B14F-4D97-AF65-F5344CB8AC3E}">
        <p14:creationId xmlns:p14="http://schemas.microsoft.com/office/powerpoint/2010/main" val="4164280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a:solidFill>
                  <a:srgbClr val="FF0000"/>
                </a:solidFill>
              </a:rPr>
              <a:t>5</a:t>
            </a:r>
            <a:r>
              <a:rPr lang="en-US" sz="4000" b="1" dirty="0" smtClean="0">
                <a:solidFill>
                  <a:srgbClr val="FF0000"/>
                </a:solidFill>
              </a:rPr>
              <a:t>b</a:t>
            </a:r>
            <a:r>
              <a:rPr lang="en-US" sz="4000" b="1" dirty="0">
                <a:solidFill>
                  <a:srgbClr val="FF0000"/>
                </a:solidFill>
              </a:rPr>
              <a:t>) </a:t>
            </a:r>
            <a:r>
              <a:rPr lang="en-US" sz="4000" b="1" dirty="0"/>
              <a:t>Jesus tells us all, “That every idle word that men shall speak, they shall give account thereof in the day of judgment. For by thy words thou shalt be justified, and by thy words thou shalt be condemned” </a:t>
            </a:r>
            <a:r>
              <a:rPr lang="en-US" sz="4000" b="1" dirty="0">
                <a:solidFill>
                  <a:srgbClr val="FF0000"/>
                </a:solidFill>
              </a:rPr>
              <a:t>(Matthew 12:36-37). </a:t>
            </a:r>
          </a:p>
        </p:txBody>
      </p:sp>
    </p:spTree>
    <p:extLst>
      <p:ext uri="{BB962C8B-B14F-4D97-AF65-F5344CB8AC3E}">
        <p14:creationId xmlns:p14="http://schemas.microsoft.com/office/powerpoint/2010/main" val="594565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(6</a:t>
            </a:r>
            <a:r>
              <a:rPr lang="en-US" sz="4000" b="1" dirty="0" smtClean="0">
                <a:solidFill>
                  <a:srgbClr val="FF0000"/>
                </a:solidFill>
              </a:rPr>
              <a:t>) </a:t>
            </a:r>
            <a:r>
              <a:rPr lang="en-US" sz="4000" b="1" dirty="0"/>
              <a:t>Am I keeping this command?... "Let your light so shine before men, that they may see your good works, and glorify your Father which is in heaven"</a:t>
            </a:r>
            <a:r>
              <a:rPr lang="en-US" sz="4000" b="1" dirty="0">
                <a:solidFill>
                  <a:srgbClr val="FF0000"/>
                </a:solidFill>
              </a:rPr>
              <a:t> (Matthew 5:16). </a:t>
            </a:r>
          </a:p>
        </p:txBody>
      </p:sp>
    </p:spTree>
    <p:extLst>
      <p:ext uri="{BB962C8B-B14F-4D97-AF65-F5344CB8AC3E}">
        <p14:creationId xmlns:p14="http://schemas.microsoft.com/office/powerpoint/2010/main" val="119911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a:solidFill>
                  <a:srgbClr val="FF0000"/>
                </a:solidFill>
              </a:rPr>
              <a:t>7</a:t>
            </a:r>
            <a:r>
              <a:rPr lang="en-US" sz="4000" b="1" dirty="0" smtClean="0">
                <a:solidFill>
                  <a:srgbClr val="FF0000"/>
                </a:solidFill>
              </a:rPr>
              <a:t>) </a:t>
            </a:r>
            <a:r>
              <a:rPr lang="en-US" sz="4000" b="1" dirty="0"/>
              <a:t>Did I forgive my brother who trespassed against me? Remember, “If ye forgive not men their trespasses, neither will your Father forgive your trespasses"</a:t>
            </a:r>
            <a:r>
              <a:rPr lang="en-US" sz="4000" b="1" dirty="0">
                <a:solidFill>
                  <a:srgbClr val="FF0000"/>
                </a:solidFill>
              </a:rPr>
              <a:t> (Matthew 6:15). </a:t>
            </a:r>
          </a:p>
        </p:txBody>
      </p:sp>
    </p:spTree>
    <p:extLst>
      <p:ext uri="{BB962C8B-B14F-4D97-AF65-F5344CB8AC3E}">
        <p14:creationId xmlns:p14="http://schemas.microsoft.com/office/powerpoint/2010/main" val="898332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a:solidFill>
                  <a:srgbClr val="FF0000"/>
                </a:solidFill>
              </a:rPr>
              <a:t>8</a:t>
            </a:r>
            <a:r>
              <a:rPr lang="en-US" sz="4000" b="1" dirty="0" smtClean="0">
                <a:solidFill>
                  <a:srgbClr val="FF0000"/>
                </a:solidFill>
              </a:rPr>
              <a:t>) </a:t>
            </a:r>
            <a:r>
              <a:rPr lang="en-US" sz="4000" b="1" dirty="0"/>
              <a:t>Have my attitudes toward those of the opposite sex been Christian? Jesus says, “That every one that looketh on a woman to lust after her hath committed adultery with her already in his heart" </a:t>
            </a:r>
            <a:r>
              <a:rPr lang="en-US" sz="4000" b="1" dirty="0">
                <a:solidFill>
                  <a:srgbClr val="FF0000"/>
                </a:solidFill>
              </a:rPr>
              <a:t>(Matthew 5:28). </a:t>
            </a:r>
          </a:p>
        </p:txBody>
      </p:sp>
    </p:spTree>
    <p:extLst>
      <p:ext uri="{BB962C8B-B14F-4D97-AF65-F5344CB8AC3E}">
        <p14:creationId xmlns:p14="http://schemas.microsoft.com/office/powerpoint/2010/main" val="969162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MATTHEW 26:20-22</a:t>
            </a:r>
          </a:p>
        </p:txBody>
      </p:sp>
      <p:sp>
        <p:nvSpPr>
          <p:cNvPr id="3" name="Content Placeholder 2"/>
          <p:cNvSpPr>
            <a:spLocks noGrp="1"/>
          </p:cNvSpPr>
          <p:nvPr>
            <p:ph idx="1"/>
          </p:nvPr>
        </p:nvSpPr>
        <p:spPr/>
        <p:txBody>
          <a:bodyPr>
            <a:noAutofit/>
          </a:bodyPr>
          <a:lstStyle/>
          <a:p>
            <a:r>
              <a:rPr lang="en-US" sz="4000" b="1" dirty="0"/>
              <a:t>“20 Now when the even was come, he sat down with the twelve. 21 And as they did eat, he said, Verily I say unto you, that one of you shall betray me. 22 And they were exceeding sorrowful, and began every one of them to say unto him, Lord, is it I?” </a:t>
            </a:r>
          </a:p>
        </p:txBody>
      </p:sp>
    </p:spTree>
    <p:extLst>
      <p:ext uri="{BB962C8B-B14F-4D97-AF65-F5344CB8AC3E}">
        <p14:creationId xmlns:p14="http://schemas.microsoft.com/office/powerpoint/2010/main" val="2250585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a:solidFill>
                  <a:srgbClr val="FF0000"/>
                </a:solidFill>
              </a:rPr>
              <a:t>9</a:t>
            </a:r>
            <a:r>
              <a:rPr lang="en-US" sz="4000" b="1" dirty="0" smtClean="0">
                <a:solidFill>
                  <a:srgbClr val="FF0000"/>
                </a:solidFill>
              </a:rPr>
              <a:t>) </a:t>
            </a:r>
            <a:r>
              <a:rPr lang="en-US" sz="4000" b="1" dirty="0"/>
              <a:t>Did I say an unkind thing about anybody this past week? The Holy Spirit commands: "Speak not evil one of another, brethren” </a:t>
            </a:r>
            <a:r>
              <a:rPr lang="en-US" sz="4000" b="1" dirty="0">
                <a:solidFill>
                  <a:srgbClr val="FF0000"/>
                </a:solidFill>
              </a:rPr>
              <a:t>(James 4:11). </a:t>
            </a:r>
            <a:r>
              <a:rPr lang="en-US" sz="4000" b="1" dirty="0"/>
              <a:t> </a:t>
            </a:r>
            <a:endParaRPr lang="en-US" sz="4000" b="1" dirty="0">
              <a:solidFill>
                <a:srgbClr val="FF0000"/>
              </a:solidFill>
            </a:endParaRPr>
          </a:p>
        </p:txBody>
      </p:sp>
    </p:spTree>
    <p:extLst>
      <p:ext uri="{BB962C8B-B14F-4D97-AF65-F5344CB8AC3E}">
        <p14:creationId xmlns:p14="http://schemas.microsoft.com/office/powerpoint/2010/main" val="4012475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10</a:t>
            </a:r>
            <a:r>
              <a:rPr lang="en-US" sz="4000" b="1" dirty="0" smtClean="0">
                <a:solidFill>
                  <a:srgbClr val="FF0000"/>
                </a:solidFill>
              </a:rPr>
              <a:t>) </a:t>
            </a:r>
            <a:r>
              <a:rPr lang="en-US" sz="4000" b="1" dirty="0"/>
              <a:t>Did I become angry yesterday? If so, did I let the sun go down upon my wrath? "Be ye angry, and sin not: let not the sun go down upon your wrath" </a:t>
            </a:r>
            <a:r>
              <a:rPr lang="en-US" sz="4000" b="1" dirty="0">
                <a:solidFill>
                  <a:srgbClr val="FF0000"/>
                </a:solidFill>
              </a:rPr>
              <a:t>(Ephesians 4:26). </a:t>
            </a:r>
          </a:p>
        </p:txBody>
      </p:sp>
    </p:spTree>
    <p:extLst>
      <p:ext uri="{BB962C8B-B14F-4D97-AF65-F5344CB8AC3E}">
        <p14:creationId xmlns:p14="http://schemas.microsoft.com/office/powerpoint/2010/main" val="1778220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11</a:t>
            </a:r>
            <a:r>
              <a:rPr lang="en-US" sz="4000" b="1" dirty="0" smtClean="0">
                <a:solidFill>
                  <a:srgbClr val="FF0000"/>
                </a:solidFill>
              </a:rPr>
              <a:t>) </a:t>
            </a:r>
            <a:r>
              <a:rPr lang="en-US" sz="4000" b="1" dirty="0"/>
              <a:t>Would I want my child to do everything I did yesterday? "And, ye fathers, provoke not your children to wrath: but nurture them in the chastening and admonition of the Lord" </a:t>
            </a:r>
            <a:r>
              <a:rPr lang="en-US" sz="4000" b="1" dirty="0">
                <a:solidFill>
                  <a:srgbClr val="FF0000"/>
                </a:solidFill>
              </a:rPr>
              <a:t>(Ephesians 6:4). </a:t>
            </a:r>
          </a:p>
        </p:txBody>
      </p:sp>
    </p:spTree>
    <p:extLst>
      <p:ext uri="{BB962C8B-B14F-4D97-AF65-F5344CB8AC3E}">
        <p14:creationId xmlns:p14="http://schemas.microsoft.com/office/powerpoint/2010/main" val="4268232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12</a:t>
            </a:r>
            <a:r>
              <a:rPr lang="en-US" sz="4000" b="1" dirty="0" smtClean="0">
                <a:solidFill>
                  <a:srgbClr val="FF0000"/>
                </a:solidFill>
              </a:rPr>
              <a:t>) </a:t>
            </a:r>
            <a:r>
              <a:rPr lang="en-US" sz="4000" b="1" dirty="0"/>
              <a:t>Wives: Have I looked upon my husband just as a "bread ticket" instead of one to work with and help? "It is not good that the man should be alone; I will make him a help meet for him" </a:t>
            </a:r>
            <a:r>
              <a:rPr lang="en-US" sz="4000" b="1" dirty="0">
                <a:solidFill>
                  <a:srgbClr val="FF0000"/>
                </a:solidFill>
              </a:rPr>
              <a:t>(Genesis 2:18).  </a:t>
            </a:r>
            <a:r>
              <a:rPr lang="en-US" sz="4000" b="1" dirty="0"/>
              <a:t>A wife must help, </a:t>
            </a:r>
            <a:r>
              <a:rPr lang="en-US" sz="4000" b="1" u="sng" dirty="0">
                <a:solidFill>
                  <a:srgbClr val="FF0000"/>
                </a:solidFill>
              </a:rPr>
              <a:t>NOT hinder. </a:t>
            </a:r>
          </a:p>
        </p:txBody>
      </p:sp>
    </p:spTree>
    <p:extLst>
      <p:ext uri="{BB962C8B-B14F-4D97-AF65-F5344CB8AC3E}">
        <p14:creationId xmlns:p14="http://schemas.microsoft.com/office/powerpoint/2010/main" val="3168699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13</a:t>
            </a:r>
            <a:r>
              <a:rPr lang="en-US" sz="4000" b="1" dirty="0" smtClean="0">
                <a:solidFill>
                  <a:srgbClr val="FF0000"/>
                </a:solidFill>
              </a:rPr>
              <a:t>) </a:t>
            </a:r>
            <a:r>
              <a:rPr lang="en-US" sz="4000" b="1" dirty="0"/>
              <a:t>Husbands: Have I looked upon my wife just as someone to keep house for me? "Husbands love your wives, and be not bitter against them" </a:t>
            </a:r>
            <a:r>
              <a:rPr lang="en-US" sz="4000" b="1" dirty="0">
                <a:solidFill>
                  <a:srgbClr val="FF0000"/>
                </a:solidFill>
              </a:rPr>
              <a:t>(Colossians 3:19). </a:t>
            </a:r>
          </a:p>
        </p:txBody>
      </p:sp>
    </p:spTree>
    <p:extLst>
      <p:ext uri="{BB962C8B-B14F-4D97-AF65-F5344CB8AC3E}">
        <p14:creationId xmlns:p14="http://schemas.microsoft.com/office/powerpoint/2010/main" val="2256780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14</a:t>
            </a:r>
            <a:r>
              <a:rPr lang="en-US" sz="4000" b="1" dirty="0" smtClean="0">
                <a:solidFill>
                  <a:srgbClr val="FF0000"/>
                </a:solidFill>
              </a:rPr>
              <a:t>) </a:t>
            </a:r>
            <a:r>
              <a:rPr lang="en-US" sz="4000" b="1" dirty="0"/>
              <a:t>Have I attended worship services faithfully? Or have I forsaken the assembling of the saints? God says, "Not forsaking our own assembling together" </a:t>
            </a:r>
            <a:r>
              <a:rPr lang="en-US" sz="4000" b="1" dirty="0">
                <a:solidFill>
                  <a:srgbClr val="FF0000"/>
                </a:solidFill>
              </a:rPr>
              <a:t>(Hebrews 10:25). </a:t>
            </a:r>
          </a:p>
        </p:txBody>
      </p:sp>
    </p:spTree>
    <p:extLst>
      <p:ext uri="{BB962C8B-B14F-4D97-AF65-F5344CB8AC3E}">
        <p14:creationId xmlns:p14="http://schemas.microsoft.com/office/powerpoint/2010/main" val="715876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15</a:t>
            </a:r>
            <a:r>
              <a:rPr lang="en-US" sz="4000" b="1" dirty="0" smtClean="0">
                <a:solidFill>
                  <a:srgbClr val="FF0000"/>
                </a:solidFill>
              </a:rPr>
              <a:t>) </a:t>
            </a:r>
            <a:r>
              <a:rPr lang="en-US" sz="4000" b="1" dirty="0"/>
              <a:t>Have I placed the church above every other institution and thing in the world? Or am I guilty of violating this command: “But seek ye first the kingdom of God and his righteousness" </a:t>
            </a:r>
            <a:r>
              <a:rPr lang="en-US" sz="4000" b="1" dirty="0">
                <a:solidFill>
                  <a:srgbClr val="FF0000"/>
                </a:solidFill>
              </a:rPr>
              <a:t>(Matthew 6:33). </a:t>
            </a:r>
          </a:p>
        </p:txBody>
      </p:sp>
    </p:spTree>
    <p:extLst>
      <p:ext uri="{BB962C8B-B14F-4D97-AF65-F5344CB8AC3E}">
        <p14:creationId xmlns:p14="http://schemas.microsoft.com/office/powerpoint/2010/main" val="2101860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16</a:t>
            </a:r>
            <a:r>
              <a:rPr lang="en-US" sz="4000" b="1" dirty="0" smtClean="0">
                <a:solidFill>
                  <a:srgbClr val="FF0000"/>
                </a:solidFill>
              </a:rPr>
              <a:t>) </a:t>
            </a:r>
            <a:r>
              <a:rPr lang="en-US" sz="4000" b="1" dirty="0"/>
              <a:t>Do I purpose in my heart each week what I should give to the Lord on the Lord's day? "Let each man do according as he hath purposed in his heart: not grudgingly, or of necessity: for God loveth a cheerful giver" </a:t>
            </a:r>
            <a:r>
              <a:rPr lang="en-US" sz="4000" b="1" dirty="0">
                <a:solidFill>
                  <a:srgbClr val="FF0000"/>
                </a:solidFill>
              </a:rPr>
              <a:t>(2 Corinthians 9:7).</a:t>
            </a:r>
          </a:p>
        </p:txBody>
      </p:sp>
    </p:spTree>
    <p:extLst>
      <p:ext uri="{BB962C8B-B14F-4D97-AF65-F5344CB8AC3E}">
        <p14:creationId xmlns:p14="http://schemas.microsoft.com/office/powerpoint/2010/main" val="685530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17</a:t>
            </a:r>
            <a:r>
              <a:rPr lang="en-US" sz="4000" b="1" dirty="0" smtClean="0">
                <a:solidFill>
                  <a:srgbClr val="FF0000"/>
                </a:solidFill>
              </a:rPr>
              <a:t>) </a:t>
            </a:r>
            <a:r>
              <a:rPr lang="en-US" sz="4000" b="1" dirty="0"/>
              <a:t>Did I refuse to defend the church when it was attacked by unbelievers? Paul said, “I am set for the defence of the gospel" </a:t>
            </a:r>
            <a:r>
              <a:rPr lang="en-US" sz="4000" b="1" dirty="0">
                <a:solidFill>
                  <a:srgbClr val="FF0000"/>
                </a:solidFill>
              </a:rPr>
              <a:t>(Philippians 1:16). </a:t>
            </a:r>
          </a:p>
        </p:txBody>
      </p:sp>
    </p:spTree>
    <p:extLst>
      <p:ext uri="{BB962C8B-B14F-4D97-AF65-F5344CB8AC3E}">
        <p14:creationId xmlns:p14="http://schemas.microsoft.com/office/powerpoint/2010/main" val="596596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18</a:t>
            </a:r>
            <a:r>
              <a:rPr lang="en-US" sz="4000" b="1" dirty="0" smtClean="0">
                <a:solidFill>
                  <a:srgbClr val="FF0000"/>
                </a:solidFill>
              </a:rPr>
              <a:t>) </a:t>
            </a:r>
            <a:r>
              <a:rPr lang="en-US" sz="4000" b="1" dirty="0"/>
              <a:t>Do I invite someone to worship with us each week? “And he that winneth souls is wise" </a:t>
            </a:r>
            <a:r>
              <a:rPr lang="en-US" sz="4000" b="1" dirty="0">
                <a:solidFill>
                  <a:srgbClr val="FF0000"/>
                </a:solidFill>
              </a:rPr>
              <a:t>(Proverbs 11:30). </a:t>
            </a:r>
          </a:p>
        </p:txBody>
      </p:sp>
    </p:spTree>
    <p:extLst>
      <p:ext uri="{BB962C8B-B14F-4D97-AF65-F5344CB8AC3E}">
        <p14:creationId xmlns:p14="http://schemas.microsoft.com/office/powerpoint/2010/main" val="1573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MATTHEW 26:23-24</a:t>
            </a:r>
          </a:p>
        </p:txBody>
      </p:sp>
      <p:sp>
        <p:nvSpPr>
          <p:cNvPr id="3" name="Content Placeholder 2"/>
          <p:cNvSpPr>
            <a:spLocks noGrp="1"/>
          </p:cNvSpPr>
          <p:nvPr>
            <p:ph idx="1"/>
          </p:nvPr>
        </p:nvSpPr>
        <p:spPr/>
        <p:txBody>
          <a:bodyPr>
            <a:noAutofit/>
          </a:bodyPr>
          <a:lstStyle/>
          <a:p>
            <a:r>
              <a:rPr lang="en-US" sz="4000" b="1" dirty="0"/>
              <a:t>“23 And he answered and said, He that dippeth his hand with me in the dish, the same shall betray me. 24 The Son of man goeth as it is written of him: but woe unto that man by whom the Son of man is betrayed! it had been good for that man if he had not been born.”  </a:t>
            </a:r>
          </a:p>
        </p:txBody>
      </p:sp>
    </p:spTree>
    <p:extLst>
      <p:ext uri="{BB962C8B-B14F-4D97-AF65-F5344CB8AC3E}">
        <p14:creationId xmlns:p14="http://schemas.microsoft.com/office/powerpoint/2010/main" val="726789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19</a:t>
            </a:r>
            <a:r>
              <a:rPr lang="en-US" sz="4000" b="1" dirty="0" smtClean="0">
                <a:solidFill>
                  <a:srgbClr val="FF0000"/>
                </a:solidFill>
              </a:rPr>
              <a:t>) </a:t>
            </a:r>
            <a:r>
              <a:rPr lang="en-US" sz="4000" b="1" dirty="0"/>
              <a:t>Did I read and study my Bible yesterday? Paul commanded Timothy, "Till I come, give heed to reading, to exhortation, to teaching" </a:t>
            </a:r>
            <a:r>
              <a:rPr lang="en-US" sz="4000" b="1" dirty="0">
                <a:solidFill>
                  <a:srgbClr val="FF0000"/>
                </a:solidFill>
              </a:rPr>
              <a:t>(1 Timothy 4:13). </a:t>
            </a:r>
          </a:p>
        </p:txBody>
      </p:sp>
    </p:spTree>
    <p:extLst>
      <p:ext uri="{BB962C8B-B14F-4D97-AF65-F5344CB8AC3E}">
        <p14:creationId xmlns:p14="http://schemas.microsoft.com/office/powerpoint/2010/main" val="3958978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20</a:t>
            </a:r>
            <a:r>
              <a:rPr lang="en-US" sz="4000" b="1" dirty="0" smtClean="0">
                <a:solidFill>
                  <a:srgbClr val="FF0000"/>
                </a:solidFill>
              </a:rPr>
              <a:t>) </a:t>
            </a:r>
            <a:r>
              <a:rPr lang="en-US" sz="4000" b="1" dirty="0"/>
              <a:t>Did I pray yesterday? "Pray without ceasing" </a:t>
            </a:r>
            <a:r>
              <a:rPr lang="en-US" sz="4000" b="1" dirty="0">
                <a:solidFill>
                  <a:srgbClr val="FF0000"/>
                </a:solidFill>
              </a:rPr>
              <a:t>(1 Thess. 5: 17).  </a:t>
            </a:r>
          </a:p>
        </p:txBody>
      </p:sp>
    </p:spTree>
    <p:extLst>
      <p:ext uri="{BB962C8B-B14F-4D97-AF65-F5344CB8AC3E}">
        <p14:creationId xmlns:p14="http://schemas.microsoft.com/office/powerpoint/2010/main" val="1069287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21</a:t>
            </a:r>
            <a:r>
              <a:rPr lang="en-US" sz="4000" b="1" dirty="0" smtClean="0">
                <a:solidFill>
                  <a:srgbClr val="FF0000"/>
                </a:solidFill>
              </a:rPr>
              <a:t>) </a:t>
            </a:r>
            <a:r>
              <a:rPr lang="en-US" sz="4000" b="1" dirty="0"/>
              <a:t>Did I make an effort yesterday to restore the fallen? "Brethren, if a man be overtaken in a fault, ye which are spiritual, restore such an one in the spirit of meekness" </a:t>
            </a:r>
            <a:r>
              <a:rPr lang="en-US" sz="4000" b="1" dirty="0">
                <a:solidFill>
                  <a:srgbClr val="FF0000"/>
                </a:solidFill>
              </a:rPr>
              <a:t>(Galatians 6:1).</a:t>
            </a:r>
          </a:p>
        </p:txBody>
      </p:sp>
    </p:spTree>
    <p:extLst>
      <p:ext uri="{BB962C8B-B14F-4D97-AF65-F5344CB8AC3E}">
        <p14:creationId xmlns:p14="http://schemas.microsoft.com/office/powerpoint/2010/main" val="2341298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QUESTIONS </a:t>
            </a:r>
            <a:b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US" sz="5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FOR SELF-EXAMINATION</a:t>
            </a:r>
            <a:endParaRPr lang="en-US" sz="5400" b="1" dirty="0">
              <a:solidFill>
                <a:srgbClr val="FF0000"/>
              </a:solidFill>
            </a:endParaRPr>
          </a:p>
        </p:txBody>
      </p:sp>
      <p:sp>
        <p:nvSpPr>
          <p:cNvPr id="5" name="Content Placeholder 4"/>
          <p:cNvSpPr>
            <a:spLocks noGrp="1"/>
          </p:cNvSpPr>
          <p:nvPr>
            <p:ph idx="1"/>
          </p:nvPr>
        </p:nvSpPr>
        <p:spPr>
          <a:xfrm>
            <a:off x="457200" y="1828800"/>
            <a:ext cx="8229600" cy="4297363"/>
          </a:xfrm>
        </p:spPr>
        <p:txBody>
          <a:bodyPr>
            <a:noAutofit/>
          </a:bodyPr>
          <a:lstStyle/>
          <a:p>
            <a:r>
              <a:rPr lang="en-US" sz="4000" b="1" dirty="0" smtClean="0">
                <a:solidFill>
                  <a:srgbClr val="FF0000"/>
                </a:solidFill>
              </a:rPr>
              <a:t>(</a:t>
            </a:r>
            <a:r>
              <a:rPr lang="en-US" sz="4000" b="1" dirty="0" smtClean="0">
                <a:solidFill>
                  <a:srgbClr val="FF0000"/>
                </a:solidFill>
              </a:rPr>
              <a:t>22</a:t>
            </a:r>
            <a:r>
              <a:rPr lang="en-US" sz="4000" b="1" dirty="0" smtClean="0">
                <a:solidFill>
                  <a:srgbClr val="FF0000"/>
                </a:solidFill>
              </a:rPr>
              <a:t>) </a:t>
            </a:r>
            <a:r>
              <a:rPr lang="en-US" sz="4000" b="1" dirty="0"/>
              <a:t>Am I growing spiritually as a child of God? “As newborn babes, desire the sincere milk of the word, that ye may grow thereby"</a:t>
            </a:r>
            <a:r>
              <a:rPr lang="en-US" sz="4000" b="1" dirty="0">
                <a:solidFill>
                  <a:srgbClr val="FF0000"/>
                </a:solidFill>
              </a:rPr>
              <a:t> (1 Peter 2:2). </a:t>
            </a:r>
          </a:p>
        </p:txBody>
      </p:sp>
    </p:spTree>
    <p:extLst>
      <p:ext uri="{BB962C8B-B14F-4D97-AF65-F5344CB8AC3E}">
        <p14:creationId xmlns:p14="http://schemas.microsoft.com/office/powerpoint/2010/main" val="99054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MATTHEW 26:25</a:t>
            </a:r>
          </a:p>
        </p:txBody>
      </p:sp>
      <p:sp>
        <p:nvSpPr>
          <p:cNvPr id="3" name="Content Placeholder 2"/>
          <p:cNvSpPr>
            <a:spLocks noGrp="1"/>
          </p:cNvSpPr>
          <p:nvPr>
            <p:ph idx="1"/>
          </p:nvPr>
        </p:nvSpPr>
        <p:spPr/>
        <p:txBody>
          <a:bodyPr>
            <a:noAutofit/>
          </a:bodyPr>
          <a:lstStyle/>
          <a:p>
            <a:r>
              <a:rPr lang="en-US" sz="4000" b="1" dirty="0"/>
              <a:t>“25 Then Judas, which betrayed him, answered and said, Master, is it I? He said unto him, Thou hast said.”  </a:t>
            </a:r>
          </a:p>
        </p:txBody>
      </p:sp>
    </p:spTree>
    <p:extLst>
      <p:ext uri="{BB962C8B-B14F-4D97-AF65-F5344CB8AC3E}">
        <p14:creationId xmlns:p14="http://schemas.microsoft.com/office/powerpoint/2010/main" val="76824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7200" b="1" dirty="0">
                <a:solidFill>
                  <a:srgbClr val="FF0000"/>
                </a:solidFill>
              </a:rPr>
              <a:t>LORD, IS IT I?</a:t>
            </a:r>
          </a:p>
        </p:txBody>
      </p:sp>
      <p:sp>
        <p:nvSpPr>
          <p:cNvPr id="5" name="Content Placeholder 4"/>
          <p:cNvSpPr>
            <a:spLocks noGrp="1"/>
          </p:cNvSpPr>
          <p:nvPr>
            <p:ph idx="1"/>
          </p:nvPr>
        </p:nvSpPr>
        <p:spPr>
          <a:xfrm>
            <a:off x="457200" y="1600200"/>
            <a:ext cx="8229600" cy="4525963"/>
          </a:xfrm>
        </p:spPr>
        <p:txBody>
          <a:bodyPr>
            <a:noAutofit/>
          </a:bodyPr>
          <a:lstStyle/>
          <a:p>
            <a:r>
              <a:rPr lang="en-US" sz="4000" b="1" dirty="0"/>
              <a:t>“One of you shall betray me… they were exceeding sorrowful, and began every one of them to say unto him, Lord, is it I?” </a:t>
            </a:r>
            <a:r>
              <a:rPr lang="en-US" sz="4000" b="1" dirty="0">
                <a:solidFill>
                  <a:srgbClr val="FF0000"/>
                </a:solidFill>
              </a:rPr>
              <a:t>(Matthew 26:21-22).  </a:t>
            </a:r>
          </a:p>
          <a:p>
            <a:r>
              <a:rPr lang="en-US" sz="4000" b="1" dirty="0"/>
              <a:t>But instead, each searched his own heart, saying, </a:t>
            </a:r>
            <a:r>
              <a:rPr lang="en-US" sz="4000" b="1" u="sng" dirty="0">
                <a:solidFill>
                  <a:srgbClr val="FF0000"/>
                </a:solidFill>
              </a:rPr>
              <a:t>"Lord, is it I?" </a:t>
            </a:r>
          </a:p>
        </p:txBody>
      </p:sp>
    </p:spTree>
    <p:extLst>
      <p:ext uri="{BB962C8B-B14F-4D97-AF65-F5344CB8AC3E}">
        <p14:creationId xmlns:p14="http://schemas.microsoft.com/office/powerpoint/2010/main" val="84326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7200" b="1" dirty="0">
                <a:solidFill>
                  <a:srgbClr val="FF0000"/>
                </a:solidFill>
              </a:rPr>
              <a:t>LORD, IS IT I?</a:t>
            </a:r>
          </a:p>
        </p:txBody>
      </p:sp>
      <p:sp>
        <p:nvSpPr>
          <p:cNvPr id="5" name="Content Placeholder 4"/>
          <p:cNvSpPr>
            <a:spLocks noGrp="1"/>
          </p:cNvSpPr>
          <p:nvPr>
            <p:ph idx="1"/>
          </p:nvPr>
        </p:nvSpPr>
        <p:spPr>
          <a:xfrm>
            <a:off x="457200" y="1600200"/>
            <a:ext cx="8229600" cy="4525963"/>
          </a:xfrm>
        </p:spPr>
        <p:txBody>
          <a:bodyPr>
            <a:noAutofit/>
          </a:bodyPr>
          <a:lstStyle/>
          <a:p>
            <a:r>
              <a:rPr lang="en-US" sz="3600" b="1" dirty="0"/>
              <a:t>"But let a man examine himself, and so let him eat </a:t>
            </a:r>
            <a:r>
              <a:rPr lang="en-US" sz="3600" b="1" dirty="0" smtClean="0"/>
              <a:t>of that bread, and drink of that cup" </a:t>
            </a:r>
            <a:r>
              <a:rPr lang="en-US" sz="3600" b="1" dirty="0" smtClean="0">
                <a:solidFill>
                  <a:srgbClr val="FF0000"/>
                </a:solidFill>
              </a:rPr>
              <a:t>(1 Corinthians 11:28),</a:t>
            </a:r>
          </a:p>
          <a:p>
            <a:r>
              <a:rPr lang="en-US" sz="3600" b="1" dirty="0" smtClean="0"/>
              <a:t> “Examine your selves to see whether you are in the faith, prove your own self” – </a:t>
            </a:r>
            <a:r>
              <a:rPr lang="en-US" sz="3600" b="1" dirty="0" smtClean="0">
                <a:solidFill>
                  <a:srgbClr val="FF0000"/>
                </a:solidFill>
              </a:rPr>
              <a:t>2</a:t>
            </a:r>
            <a:r>
              <a:rPr lang="en-US" sz="3600" b="1" baseline="30000" dirty="0" smtClean="0">
                <a:solidFill>
                  <a:srgbClr val="FF0000"/>
                </a:solidFill>
              </a:rPr>
              <a:t>nd</a:t>
            </a:r>
            <a:r>
              <a:rPr lang="en-US" sz="3600" b="1" dirty="0" smtClean="0">
                <a:solidFill>
                  <a:srgbClr val="FF0000"/>
                </a:solidFill>
              </a:rPr>
              <a:t> Corinthians 13: 5 </a:t>
            </a:r>
            <a:endParaRPr lang="en-US" sz="3600" b="1" dirty="0">
              <a:solidFill>
                <a:srgbClr val="FF0000"/>
              </a:solidFill>
            </a:endParaRPr>
          </a:p>
        </p:txBody>
      </p:sp>
    </p:spTree>
    <p:extLst>
      <p:ext uri="{BB962C8B-B14F-4D97-AF65-F5344CB8AC3E}">
        <p14:creationId xmlns:p14="http://schemas.microsoft.com/office/powerpoint/2010/main" val="3758476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7200" b="1" dirty="0">
                <a:solidFill>
                  <a:srgbClr val="FF0000"/>
                </a:solidFill>
              </a:rPr>
              <a:t>LORD, IS IT I?</a:t>
            </a:r>
          </a:p>
        </p:txBody>
      </p:sp>
      <p:sp>
        <p:nvSpPr>
          <p:cNvPr id="5" name="Content Placeholder 4"/>
          <p:cNvSpPr>
            <a:spLocks noGrp="1"/>
          </p:cNvSpPr>
          <p:nvPr>
            <p:ph idx="1"/>
          </p:nvPr>
        </p:nvSpPr>
        <p:spPr>
          <a:xfrm>
            <a:off x="457200" y="1600200"/>
            <a:ext cx="8229600" cy="4525963"/>
          </a:xfrm>
        </p:spPr>
        <p:txBody>
          <a:bodyPr>
            <a:noAutofit/>
          </a:bodyPr>
          <a:lstStyle/>
          <a:p>
            <a:r>
              <a:rPr lang="en-US" sz="4000" b="1" dirty="0"/>
              <a:t>Therefore, in this sermon we will help </a:t>
            </a:r>
            <a:r>
              <a:rPr lang="en-US" sz="4000" b="1" dirty="0" smtClean="0"/>
              <a:t>“US” </a:t>
            </a:r>
            <a:r>
              <a:rPr lang="en-US" sz="4000" b="1" dirty="0"/>
              <a:t>A</a:t>
            </a:r>
            <a:r>
              <a:rPr lang="en-US" sz="4000" b="1" dirty="0" smtClean="0"/>
              <a:t>sk </a:t>
            </a:r>
            <a:r>
              <a:rPr lang="en-US" sz="4000" b="1" u="sng" dirty="0" err="1" smtClean="0"/>
              <a:t>Ourself</a:t>
            </a:r>
            <a:r>
              <a:rPr lang="en-US" sz="4000" b="1" dirty="0" smtClean="0"/>
              <a:t> </a:t>
            </a:r>
            <a:r>
              <a:rPr lang="en-US" sz="4000" b="1" dirty="0"/>
              <a:t>some soul-searching questions.</a:t>
            </a:r>
          </a:p>
          <a:p>
            <a:r>
              <a:rPr lang="en-US" sz="4000" b="1" dirty="0"/>
              <a:t>As </a:t>
            </a:r>
            <a:r>
              <a:rPr lang="en-US" sz="4000" b="1" dirty="0" smtClean="0"/>
              <a:t>“US” </a:t>
            </a:r>
            <a:r>
              <a:rPr lang="en-US" sz="4000" b="1" dirty="0"/>
              <a:t>meditate on each question, </a:t>
            </a:r>
            <a:r>
              <a:rPr lang="en-US" sz="4000" b="1" dirty="0" smtClean="0"/>
              <a:t>please “LET US” </a:t>
            </a:r>
            <a:r>
              <a:rPr lang="en-US" sz="4000" b="1" dirty="0"/>
              <a:t>be honest with </a:t>
            </a:r>
            <a:r>
              <a:rPr lang="en-US" sz="4000" b="1" dirty="0" smtClean="0"/>
              <a:t>ourselves. </a:t>
            </a:r>
            <a:endParaRPr lang="en-US" sz="4000" b="1" dirty="0"/>
          </a:p>
        </p:txBody>
      </p:sp>
    </p:spTree>
    <p:extLst>
      <p:ext uri="{BB962C8B-B14F-4D97-AF65-F5344CB8AC3E}">
        <p14:creationId xmlns:p14="http://schemas.microsoft.com/office/powerpoint/2010/main" val="32930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7200" b="1" dirty="0">
                <a:solidFill>
                  <a:srgbClr val="FF0000"/>
                </a:solidFill>
              </a:rPr>
              <a:t>LORD, IS IT I?</a:t>
            </a:r>
            <a:endParaRPr lang="en-US" b="1" dirty="0">
              <a:solidFill>
                <a:srgbClr val="FF0000"/>
              </a:solidFill>
            </a:endParaRPr>
          </a:p>
        </p:txBody>
      </p:sp>
      <p:sp>
        <p:nvSpPr>
          <p:cNvPr id="5" name="Content Placeholder 4"/>
          <p:cNvSpPr>
            <a:spLocks noGrp="1"/>
          </p:cNvSpPr>
          <p:nvPr>
            <p:ph idx="1"/>
          </p:nvPr>
        </p:nvSpPr>
        <p:spPr>
          <a:xfrm>
            <a:off x="457200" y="1600200"/>
            <a:ext cx="8229600" cy="4525963"/>
          </a:xfrm>
        </p:spPr>
        <p:txBody>
          <a:bodyPr>
            <a:noAutofit/>
          </a:bodyPr>
          <a:lstStyle/>
          <a:p>
            <a:r>
              <a:rPr lang="en-US" sz="4000" b="1" dirty="0"/>
              <a:t>“Neither is there any creature that is not manifest in his sight: but all things are naked and opened unto the eyes of him with whom we have to do” </a:t>
            </a:r>
            <a:r>
              <a:rPr lang="en-US" sz="4000" b="1" dirty="0">
                <a:solidFill>
                  <a:srgbClr val="FF0000"/>
                </a:solidFill>
              </a:rPr>
              <a:t>(Hebrews 4:13). </a:t>
            </a:r>
          </a:p>
        </p:txBody>
      </p:sp>
    </p:spTree>
    <p:extLst>
      <p:ext uri="{BB962C8B-B14F-4D97-AF65-F5344CB8AC3E}">
        <p14:creationId xmlns:p14="http://schemas.microsoft.com/office/powerpoint/2010/main" val="154109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12838"/>
          </a:xfrm>
        </p:spPr>
        <p:txBody>
          <a:bodyPr>
            <a:noAutofit/>
          </a:bodyPr>
          <a:lstStyle/>
          <a:p>
            <a:r>
              <a:rPr lang="en-US" sz="7200" b="1" dirty="0">
                <a:solidFill>
                  <a:srgbClr val="FF0000"/>
                </a:solidFill>
              </a:rPr>
              <a:t>LORD, IS IT I?</a:t>
            </a:r>
            <a:endParaRPr lang="en-US" b="1" dirty="0">
              <a:solidFill>
                <a:srgbClr val="FF0000"/>
              </a:solidFill>
            </a:endParaRPr>
          </a:p>
        </p:txBody>
      </p:sp>
      <p:sp>
        <p:nvSpPr>
          <p:cNvPr id="5" name="Content Placeholder 4"/>
          <p:cNvSpPr>
            <a:spLocks noGrp="1"/>
          </p:cNvSpPr>
          <p:nvPr>
            <p:ph idx="1"/>
          </p:nvPr>
        </p:nvSpPr>
        <p:spPr>
          <a:xfrm>
            <a:off x="457200" y="1600200"/>
            <a:ext cx="8229600" cy="4525963"/>
          </a:xfrm>
        </p:spPr>
        <p:txBody>
          <a:bodyPr>
            <a:noAutofit/>
          </a:bodyPr>
          <a:lstStyle/>
          <a:p>
            <a:r>
              <a:rPr lang="en-US" sz="4000" b="1" dirty="0"/>
              <a:t>Now, in the sight of Him who has "his eyes like unto a flame of fire" </a:t>
            </a:r>
            <a:r>
              <a:rPr lang="en-US" sz="4000" b="1" dirty="0">
                <a:solidFill>
                  <a:srgbClr val="FF0000"/>
                </a:solidFill>
              </a:rPr>
              <a:t>(Revelation 2:18), </a:t>
            </a:r>
            <a:r>
              <a:rPr lang="en-US" sz="4000" b="1" dirty="0"/>
              <a:t>may each of </a:t>
            </a:r>
            <a:r>
              <a:rPr lang="en-US" sz="4000" b="1" dirty="0" smtClean="0"/>
              <a:t>“US” </a:t>
            </a:r>
            <a:r>
              <a:rPr lang="en-US" sz="4000" b="1" dirty="0"/>
              <a:t>ask and answer the question: "Lord, is it I?" </a:t>
            </a:r>
            <a:endParaRPr lang="en-US" sz="4000" b="1" dirty="0">
              <a:solidFill>
                <a:srgbClr val="FF0000"/>
              </a:solidFill>
            </a:endParaRPr>
          </a:p>
        </p:txBody>
      </p:sp>
    </p:spTree>
    <p:extLst>
      <p:ext uri="{BB962C8B-B14F-4D97-AF65-F5344CB8AC3E}">
        <p14:creationId xmlns:p14="http://schemas.microsoft.com/office/powerpoint/2010/main" val="12638274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4803</TotalTime>
  <Words>1420</Words>
  <Application>Microsoft Office PowerPoint</Application>
  <PresentationFormat>On-screen Show (4:3)</PresentationFormat>
  <Paragraphs>70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PowerPoint Presentation</vt:lpstr>
      <vt:lpstr>MATTHEW 26:20-22</vt:lpstr>
      <vt:lpstr>MATTHEW 26:23-24</vt:lpstr>
      <vt:lpstr>MATTHEW 26:25</vt:lpstr>
      <vt:lpstr>LORD, IS IT I?</vt:lpstr>
      <vt:lpstr>LORD, IS IT I?</vt:lpstr>
      <vt:lpstr>LORD, IS IT I?</vt:lpstr>
      <vt:lpstr>LORD, IS IT I?</vt:lpstr>
      <vt:lpstr>LORD, IS IT I?</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lpstr>QUESTIONS  FOR SELF-EXAMINATION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Matthews</dc:creator>
  <cp:lastModifiedBy>aldographics@yahoo.com</cp:lastModifiedBy>
  <cp:revision>192</cp:revision>
  <dcterms:created xsi:type="dcterms:W3CDTF">2013-12-26T00:12:53Z</dcterms:created>
  <dcterms:modified xsi:type="dcterms:W3CDTF">2019-07-27T17:22:16Z</dcterms:modified>
</cp:coreProperties>
</file>