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71" r:id="rId3"/>
    <p:sldId id="257" r:id="rId4"/>
    <p:sldId id="258" r:id="rId5"/>
    <p:sldId id="259" r:id="rId6"/>
    <p:sldId id="260" r:id="rId7"/>
    <p:sldId id="262"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9" d="100"/>
          <a:sy n="89"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C2DE6D-4E2E-430F-A22E-4248DDC03136}" type="datetimeFigureOut">
              <a:rPr lang="en-US" smtClean="0"/>
              <a:pPr/>
              <a:t>9/10/2022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E2E2E7-AA9A-4D47-B8F0-56E7B85970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DA7C05-74F8-488F-93E8-F2477695F897}"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A7C05-74F8-488F-93E8-F2477695F897}"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A7C05-74F8-488F-93E8-F2477695F897}"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A7C05-74F8-488F-93E8-F2477695F897}"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DA7C05-74F8-488F-93E8-F2477695F897}"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DA7C05-74F8-488F-93E8-F2477695F897}"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DA7C05-74F8-488F-93E8-F2477695F897}"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DA7C05-74F8-488F-93E8-F2477695F897}"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A7C05-74F8-488F-93E8-F2477695F897}"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A7C05-74F8-488F-93E8-F2477695F897}"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A7C05-74F8-488F-93E8-F2477695F897}"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A7C05-74F8-488F-93E8-F2477695F897}"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EFB6-CBBB-414C-98EF-53A2ECEDD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58775"/>
            <a:ext cx="7772400" cy="1470025"/>
          </a:xfrm>
          <a:solidFill>
            <a:srgbClr val="0070C0"/>
          </a:solidFill>
        </p:spPr>
        <p:txBody>
          <a:bodyPr/>
          <a:lstStyle/>
          <a:p>
            <a:pPr algn="l"/>
            <a:r>
              <a:rPr lang="en-US" b="1" dirty="0">
                <a:solidFill>
                  <a:schemeClr val="bg1"/>
                </a:solidFill>
              </a:rPr>
              <a:t>Jesus Gives the Answers</a:t>
            </a:r>
            <a:br>
              <a:rPr lang="en-US" dirty="0">
                <a:solidFill>
                  <a:schemeClr val="bg1"/>
                </a:solidFill>
              </a:rPr>
            </a:br>
            <a:r>
              <a:rPr lang="en-US" sz="3600" dirty="0">
                <a:solidFill>
                  <a:schemeClr val="bg1"/>
                </a:solidFill>
              </a:rPr>
              <a:t>Mark 12:28-31</a:t>
            </a:r>
            <a:endParaRPr lang="en-US" dirty="0">
              <a:solidFill>
                <a:schemeClr val="bg1"/>
              </a:solidFill>
            </a:endParaRPr>
          </a:p>
        </p:txBody>
      </p:sp>
      <p:sp>
        <p:nvSpPr>
          <p:cNvPr id="3" name="Subtitle 2"/>
          <p:cNvSpPr>
            <a:spLocks noGrp="1"/>
          </p:cNvSpPr>
          <p:nvPr>
            <p:ph type="subTitle" idx="1"/>
          </p:nvPr>
        </p:nvSpPr>
        <p:spPr>
          <a:xfrm>
            <a:off x="609600" y="1981200"/>
            <a:ext cx="7315200" cy="4572000"/>
          </a:xfrm>
        </p:spPr>
        <p:txBody>
          <a:bodyPr>
            <a:normAutofit lnSpcReduction="10000"/>
          </a:bodyPr>
          <a:lstStyle/>
          <a:p>
            <a:pPr algn="l">
              <a:spcBef>
                <a:spcPts val="600"/>
              </a:spcBef>
              <a:spcAft>
                <a:spcPts val="600"/>
              </a:spcAft>
            </a:pPr>
            <a:r>
              <a:rPr lang="en-US" sz="2400" dirty="0">
                <a:solidFill>
                  <a:schemeClr val="tx1"/>
                </a:solidFill>
              </a:rPr>
              <a:t>Then one of the scribes came, and having heard them reasoning together, perceiving that He had answered them well, asked Him, "Which is the first commandment of all?" </a:t>
            </a:r>
          </a:p>
          <a:p>
            <a:pPr algn="l">
              <a:spcBef>
                <a:spcPts val="600"/>
              </a:spcBef>
              <a:spcAft>
                <a:spcPts val="600"/>
              </a:spcAft>
            </a:pPr>
            <a:r>
              <a:rPr lang="en-US" sz="2400" dirty="0">
                <a:solidFill>
                  <a:schemeClr val="tx1"/>
                </a:solidFill>
              </a:rPr>
              <a:t>Jesus </a:t>
            </a:r>
            <a:r>
              <a:rPr lang="en-US" sz="2400" u="sng" dirty="0">
                <a:solidFill>
                  <a:schemeClr val="tx1"/>
                </a:solidFill>
              </a:rPr>
              <a:t>answered</a:t>
            </a:r>
            <a:r>
              <a:rPr lang="en-US" sz="2400" dirty="0">
                <a:solidFill>
                  <a:schemeClr val="tx1"/>
                </a:solidFill>
              </a:rPr>
              <a:t> him, "The first of all the commandments is: 'Hear, O Israel, the LORD our God, the LORD is one. </a:t>
            </a:r>
          </a:p>
          <a:p>
            <a:pPr algn="l">
              <a:spcBef>
                <a:spcPts val="600"/>
              </a:spcBef>
              <a:spcAft>
                <a:spcPts val="600"/>
              </a:spcAft>
            </a:pPr>
            <a:r>
              <a:rPr lang="en-US" sz="2400" dirty="0">
                <a:solidFill>
                  <a:schemeClr val="tx1"/>
                </a:solidFill>
              </a:rPr>
              <a:t>'And you shall love the LORD your God with all your heart, with all your soul, with all your mind, and with all your strength.' This is the first commandment. </a:t>
            </a:r>
          </a:p>
          <a:p>
            <a:pPr algn="l">
              <a:spcBef>
                <a:spcPts val="600"/>
              </a:spcBef>
              <a:spcAft>
                <a:spcPts val="600"/>
              </a:spcAft>
            </a:pPr>
            <a:r>
              <a:rPr lang="en-US" sz="2400" dirty="0">
                <a:solidFill>
                  <a:schemeClr val="tx1"/>
                </a:solidFill>
              </a:rPr>
              <a:t>"And the second, like it, is this: 'You shall love your neighbor as yourself.' There is no other commandment greater than these."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Forgiveness</a:t>
            </a:r>
          </a:p>
        </p:txBody>
      </p:sp>
      <p:sp>
        <p:nvSpPr>
          <p:cNvPr id="3" name="Content Placeholder 2"/>
          <p:cNvSpPr>
            <a:spLocks noGrp="1"/>
          </p:cNvSpPr>
          <p:nvPr>
            <p:ph idx="1"/>
          </p:nvPr>
        </p:nvSpPr>
        <p:spPr>
          <a:xfrm>
            <a:off x="457200" y="1295400"/>
            <a:ext cx="7391400" cy="5410200"/>
          </a:xfrm>
        </p:spPr>
        <p:txBody>
          <a:bodyPr>
            <a:noAutofit/>
          </a:bodyPr>
          <a:lstStyle/>
          <a:p>
            <a:r>
              <a:rPr lang="en-US" sz="2400" dirty="0"/>
              <a:t>For if you forgive men their trespasses, your heavenly Father will also forgive you.  But if you do not forgive men their trespasses, neither will your Father forgive your trespasses.  (Matt. 6:14-15)</a:t>
            </a:r>
          </a:p>
          <a:p>
            <a:endParaRPr lang="en-US" sz="2400" dirty="0"/>
          </a:p>
          <a:p>
            <a:r>
              <a:rPr lang="en-US" sz="2400" dirty="0"/>
              <a:t>Take heed to yourselves.  If your brother sins against you, rebuke him; and if he repents, forgive him.  And if he sins against you seven times in a day, and seven times in a day returns to you, saying, “I repent,” you shall forgive him.  (Luke 17:3-4)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a:t>
            </a:r>
            <a:endParaRPr lang="en-US" sz="3600" u="sng" dirty="0">
              <a:solidFill>
                <a:schemeClr val="bg1"/>
              </a:solidFill>
            </a:endParaRPr>
          </a:p>
        </p:txBody>
      </p:sp>
      <p:sp>
        <p:nvSpPr>
          <p:cNvPr id="3" name="Content Placeholder 2"/>
          <p:cNvSpPr>
            <a:spLocks noGrp="1"/>
          </p:cNvSpPr>
          <p:nvPr>
            <p:ph idx="1"/>
          </p:nvPr>
        </p:nvSpPr>
        <p:spPr>
          <a:xfrm>
            <a:off x="457200" y="1295400"/>
            <a:ext cx="6172200" cy="4495800"/>
          </a:xfrm>
        </p:spPr>
        <p:txBody>
          <a:bodyPr>
            <a:noAutofit/>
          </a:bodyPr>
          <a:lstStyle/>
          <a:p>
            <a:r>
              <a:rPr lang="en-US" sz="1800" dirty="0"/>
              <a:t> Giving (Matthew 6: 19-21; 1</a:t>
            </a:r>
            <a:r>
              <a:rPr lang="en-US" sz="1800" baseline="30000" dirty="0"/>
              <a:t>st</a:t>
            </a:r>
            <a:r>
              <a:rPr lang="en-US" sz="1800" dirty="0"/>
              <a:t> Cor. 16: 1-2 </a:t>
            </a:r>
          </a:p>
          <a:p>
            <a:endParaRPr lang="en-US" sz="1800" dirty="0"/>
          </a:p>
          <a:p>
            <a:r>
              <a:rPr lang="en-US" sz="1800" dirty="0"/>
              <a:t>Lord’s Supper – (Matthew 26: 26-29, Acts 20; 7)</a:t>
            </a:r>
          </a:p>
          <a:p>
            <a:endParaRPr lang="en-US" sz="1800" dirty="0"/>
          </a:p>
          <a:p>
            <a:r>
              <a:rPr lang="en-US" sz="1800" dirty="0"/>
              <a:t>Worship – (John 4: 19-24)</a:t>
            </a:r>
          </a:p>
          <a:p>
            <a:endParaRPr lang="en-US" sz="1800" dirty="0"/>
          </a:p>
          <a:p>
            <a:r>
              <a:rPr lang="en-US" sz="1800" dirty="0"/>
              <a:t>False Prophets (Matt. 7:15-20; 1 Jn. 4:1)</a:t>
            </a:r>
          </a:p>
          <a:p>
            <a:endParaRPr lang="en-US" sz="1800" dirty="0"/>
          </a:p>
          <a:p>
            <a:r>
              <a:rPr lang="en-US" sz="1800" dirty="0"/>
              <a:t>Prayer – (Matthew 6: 5-7; 1</a:t>
            </a:r>
            <a:r>
              <a:rPr lang="en-US" sz="1800" baseline="30000" dirty="0"/>
              <a:t>st</a:t>
            </a:r>
            <a:r>
              <a:rPr lang="en-US" sz="1800" dirty="0"/>
              <a:t> Thessalonian 5: 17; Luke 18: 1-8)</a:t>
            </a:r>
          </a:p>
          <a:p>
            <a:endParaRPr lang="en-US" sz="1800" dirty="0"/>
          </a:p>
          <a:p>
            <a:r>
              <a:rPr lang="en-US" sz="1800" dirty="0"/>
              <a:t>The Church of Christ – (Matthew 16: 18; Acts 2)</a:t>
            </a:r>
          </a:p>
        </p:txBody>
      </p:sp>
      <p:sp>
        <p:nvSpPr>
          <p:cNvPr id="4" name="TextBox 3"/>
          <p:cNvSpPr txBox="1"/>
          <p:nvPr/>
        </p:nvSpPr>
        <p:spPr>
          <a:xfrm>
            <a:off x="457200" y="6019800"/>
            <a:ext cx="8382000" cy="461665"/>
          </a:xfrm>
          <a:prstGeom prst="rect">
            <a:avLst/>
          </a:prstGeom>
          <a:solidFill>
            <a:srgbClr val="0070C0"/>
          </a:solidFill>
        </p:spPr>
        <p:txBody>
          <a:bodyPr wrap="square" rtlCol="0">
            <a:spAutoFit/>
          </a:bodyPr>
          <a:lstStyle/>
          <a:p>
            <a:r>
              <a:rPr lang="en-US" sz="2400" b="1" dirty="0">
                <a:solidFill>
                  <a:schemeClr val="bg1"/>
                </a:solidFill>
              </a:rPr>
              <a:t>We may not like the answers, but we certainly have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ppt_w</p:attrName>
                                        </p:attrNameLst>
                                      </p:cBhvr>
                                      <p:tavLst>
                                        <p:tav tm="0">
                                          <p:val>
                                            <p:strVal val="#ppt_w*0.70"/>
                                          </p:val>
                                        </p:tav>
                                        <p:tav tm="100000">
                                          <p:val>
                                            <p:strVal val="#ppt_w"/>
                                          </p:val>
                                        </p:tav>
                                      </p:tavLst>
                                    </p:anim>
                                    <p:anim calcmode="lin" valueType="num">
                                      <p:cBhvr>
                                        <p:cTn id="50" dur="1000" fill="hold"/>
                                        <p:tgtEl>
                                          <p:spTgt spid="4"/>
                                        </p:tgtEl>
                                        <p:attrNameLst>
                                          <p:attrName>ppt_h</p:attrName>
                                        </p:attrNameLst>
                                      </p:cBhvr>
                                      <p:tavLst>
                                        <p:tav tm="0">
                                          <p:val>
                                            <p:strVal val="#ppt_h"/>
                                          </p:val>
                                        </p:tav>
                                        <p:tav tm="100000">
                                          <p:val>
                                            <p:strVal val="#ppt_h"/>
                                          </p:val>
                                        </p:tav>
                                      </p:tavLst>
                                    </p:anim>
                                    <p:animEffect transition="in" filter="fade">
                                      <p:cBhvr>
                                        <p:cTn id="5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1600" y="6096000"/>
            <a:ext cx="4267200" cy="3048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1752600"/>
            <a:ext cx="6553200" cy="3048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239000" y="1447800"/>
            <a:ext cx="609600" cy="3048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92162"/>
          </a:xfrm>
          <a:solidFill>
            <a:srgbClr val="0070C0"/>
          </a:solidFill>
        </p:spPr>
        <p:txBody>
          <a:bodyPr/>
          <a:lstStyle/>
          <a:p>
            <a:pPr algn="l"/>
            <a:r>
              <a:rPr lang="en-US" dirty="0">
                <a:solidFill>
                  <a:schemeClr val="bg1"/>
                </a:solidFill>
              </a:rPr>
              <a:t>Jesus Gives the Answers</a:t>
            </a:r>
          </a:p>
        </p:txBody>
      </p:sp>
      <p:sp>
        <p:nvSpPr>
          <p:cNvPr id="3" name="Content Placeholder 2"/>
          <p:cNvSpPr>
            <a:spLocks noGrp="1"/>
          </p:cNvSpPr>
          <p:nvPr>
            <p:ph idx="1"/>
          </p:nvPr>
        </p:nvSpPr>
        <p:spPr>
          <a:xfrm>
            <a:off x="457200" y="1371600"/>
            <a:ext cx="7467600" cy="5257800"/>
          </a:xfrm>
        </p:spPr>
        <p:txBody>
          <a:bodyPr>
            <a:normAutofit lnSpcReduction="10000"/>
          </a:bodyPr>
          <a:lstStyle/>
          <a:p>
            <a:pPr>
              <a:buNone/>
            </a:pPr>
            <a:r>
              <a:rPr lang="en-US" sz="2400" dirty="0"/>
              <a:t> It is the Spirit who gives life; the flesh profits nothing. The words that I speak to you are spirit, and they are life. </a:t>
            </a:r>
          </a:p>
          <a:p>
            <a:pPr>
              <a:buNone/>
            </a:pPr>
            <a:r>
              <a:rPr lang="en-US" sz="2400" dirty="0"/>
              <a:t>But there are some of you who do not believe. For Jesus knew from the beginning who they were who did not believe, and who would betray Him. </a:t>
            </a:r>
          </a:p>
          <a:p>
            <a:pPr>
              <a:buNone/>
            </a:pPr>
            <a:r>
              <a:rPr lang="en-US" sz="2400" dirty="0"/>
              <a:t>And He said, "Therefore I have said to you that no one can come to Me unless it has been granted to him by My Father." </a:t>
            </a:r>
          </a:p>
          <a:p>
            <a:pPr>
              <a:buNone/>
            </a:pPr>
            <a:r>
              <a:rPr lang="en-US" sz="2400" dirty="0"/>
              <a:t>From that time many of His disciples went back and walked with Him no more. </a:t>
            </a:r>
          </a:p>
          <a:p>
            <a:pPr>
              <a:buNone/>
            </a:pPr>
            <a:r>
              <a:rPr lang="en-US" sz="2400" dirty="0"/>
              <a:t>Then Jesus said to the twelve, "Do you also want to go away?" </a:t>
            </a:r>
          </a:p>
          <a:p>
            <a:pPr>
              <a:buNone/>
            </a:pPr>
            <a:r>
              <a:rPr lang="en-US" sz="2400" dirty="0"/>
              <a:t>But Simon Peter answered Him, "Lord, to whom shall we go?  You have the words of eternal life. (John 6:63-68)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Priorities</a:t>
            </a:r>
          </a:p>
        </p:txBody>
      </p:sp>
      <p:sp>
        <p:nvSpPr>
          <p:cNvPr id="3" name="Content Placeholder 2"/>
          <p:cNvSpPr>
            <a:spLocks noGrp="1"/>
          </p:cNvSpPr>
          <p:nvPr>
            <p:ph idx="1"/>
          </p:nvPr>
        </p:nvSpPr>
        <p:spPr>
          <a:xfrm>
            <a:off x="457200" y="1295400"/>
            <a:ext cx="7543800" cy="5410200"/>
          </a:xfrm>
        </p:spPr>
        <p:txBody>
          <a:bodyPr>
            <a:normAutofit/>
          </a:bodyPr>
          <a:lstStyle/>
          <a:p>
            <a:r>
              <a:rPr lang="en-US" sz="1800" dirty="0"/>
              <a:t>But seek first the kingdom of God and His righteousness, and all these things shall be added to you (Matt. 6:33).</a:t>
            </a:r>
          </a:p>
          <a:p>
            <a:pPr>
              <a:buNone/>
            </a:pPr>
            <a:endParaRPr lang="en-US" sz="1800" dirty="0"/>
          </a:p>
          <a:p>
            <a:r>
              <a:rPr lang="en-US" sz="1800" dirty="0"/>
              <a:t>So likewise, whoever of you does not forsake all that he has cannot be My disciple (Luke 14:33).</a:t>
            </a:r>
          </a:p>
          <a:p>
            <a:endParaRPr lang="en-US" sz="1800" dirty="0"/>
          </a:p>
          <a:p>
            <a:r>
              <a:rPr lang="en-US" sz="1800" dirty="0"/>
              <a:t>If you then be risen with Christ, seek those things which are above, where Christ </a:t>
            </a:r>
            <a:r>
              <a:rPr lang="en-US" sz="1800" dirty="0" err="1"/>
              <a:t>sitteth</a:t>
            </a:r>
            <a:r>
              <a:rPr lang="en-US" sz="1800" dirty="0"/>
              <a:t> on the right hand of God.  Set your affection on things above, not on things on this earth.  Colossians 3: 1-2</a:t>
            </a:r>
          </a:p>
          <a:p>
            <a:endParaRPr lang="en-US" sz="1800" dirty="0"/>
          </a:p>
          <a:p>
            <a:r>
              <a:rPr lang="en-US" sz="1800" dirty="0"/>
              <a:t>For we brought nothing into his world, and it is </a:t>
            </a:r>
            <a:r>
              <a:rPr lang="en-US" sz="1800" b="1" u="sng" dirty="0"/>
              <a:t>certain</a:t>
            </a:r>
            <a:r>
              <a:rPr lang="en-US" sz="1800" dirty="0"/>
              <a:t> we can carry nothing out.  1</a:t>
            </a:r>
            <a:r>
              <a:rPr lang="en-US" sz="1800" baseline="30000" dirty="0"/>
              <a:t>st</a:t>
            </a:r>
            <a:r>
              <a:rPr lang="en-US" sz="1800" dirty="0"/>
              <a:t> Timothy 6: 7</a:t>
            </a:r>
          </a:p>
          <a:p>
            <a:endParaRPr lang="en-US" sz="1800" dirty="0"/>
          </a:p>
          <a:p>
            <a:r>
              <a:rPr lang="en-US" sz="1800" dirty="0"/>
              <a:t>For what shall it profit a man, if he shall gain the whole world, and lose his own soul?  Or what a man give in exchange for his soul?  Mark 8: 36-37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Heaven</a:t>
            </a:r>
          </a:p>
        </p:txBody>
      </p:sp>
      <p:sp>
        <p:nvSpPr>
          <p:cNvPr id="3" name="Content Placeholder 2"/>
          <p:cNvSpPr>
            <a:spLocks noGrp="1"/>
          </p:cNvSpPr>
          <p:nvPr>
            <p:ph idx="1"/>
          </p:nvPr>
        </p:nvSpPr>
        <p:spPr>
          <a:xfrm>
            <a:off x="457200" y="1447800"/>
            <a:ext cx="7239000" cy="5029200"/>
          </a:xfrm>
        </p:spPr>
        <p:txBody>
          <a:bodyPr>
            <a:normAutofit fontScale="70000" lnSpcReduction="20000"/>
          </a:bodyPr>
          <a:lstStyle/>
          <a:p>
            <a:r>
              <a:rPr lang="en-US" dirty="0"/>
              <a:t>For I say to you, that unless your righteousness exceeds the righteousness of the scribes and Pharisees, you will by no means enter the kingdom of heaven. (Matt. 5:20)</a:t>
            </a:r>
          </a:p>
          <a:p>
            <a:pPr>
              <a:buNone/>
            </a:pPr>
            <a:endParaRPr lang="en-US" sz="1400" dirty="0"/>
          </a:p>
          <a:p>
            <a:r>
              <a:rPr lang="en-US" dirty="0"/>
              <a:t>Enter by the narrow gate; for wide is the gate and broad is the way that leads to destruction, and there are many who go in by it. Because narrow is the gate and difficult is the way which leads to life, and there are few who find it. (Matt. 7:13-14)</a:t>
            </a:r>
          </a:p>
          <a:p>
            <a:pPr>
              <a:buNone/>
            </a:pPr>
            <a:endParaRPr lang="en-US" sz="1400" dirty="0"/>
          </a:p>
          <a:p>
            <a:r>
              <a:rPr lang="en-US" dirty="0"/>
              <a:t>Not everyone who says to Me, “Lord, Lord,” shall enter the kingdom of heaven, but he who does the will of My Father in heaven. (Matt. 7:21)</a:t>
            </a:r>
          </a:p>
          <a:p>
            <a:pPr>
              <a:buNone/>
            </a:pPr>
            <a:endParaRPr lang="en-US" sz="1400" dirty="0"/>
          </a:p>
          <a:p>
            <a:r>
              <a:rPr lang="en-US" dirty="0"/>
              <a:t>So he, trembling and astonished, said, "Lord, what do You want me to do?" Then the Lord said to him, "Arise and go into the city, and you will be told what you must do" (Acts 9:6)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the </a:t>
            </a:r>
            <a:r>
              <a:rPr lang="en-US" sz="3600" u="sng" dirty="0">
                <a:solidFill>
                  <a:schemeClr val="bg1"/>
                </a:solidFill>
              </a:rPr>
              <a:t>Way to</a:t>
            </a:r>
            <a:r>
              <a:rPr lang="en-US" sz="3600" dirty="0">
                <a:solidFill>
                  <a:schemeClr val="bg1"/>
                </a:solidFill>
              </a:rPr>
              <a:t> </a:t>
            </a:r>
            <a:r>
              <a:rPr lang="en-US" sz="3600" u="sng" dirty="0">
                <a:solidFill>
                  <a:schemeClr val="bg1"/>
                </a:solidFill>
              </a:rPr>
              <a:t>God</a:t>
            </a:r>
          </a:p>
        </p:txBody>
      </p:sp>
      <p:sp>
        <p:nvSpPr>
          <p:cNvPr id="3" name="Content Placeholder 2"/>
          <p:cNvSpPr>
            <a:spLocks noGrp="1"/>
          </p:cNvSpPr>
          <p:nvPr>
            <p:ph idx="1"/>
          </p:nvPr>
        </p:nvSpPr>
        <p:spPr>
          <a:xfrm>
            <a:off x="457200" y="1295400"/>
            <a:ext cx="7239000" cy="5410200"/>
          </a:xfrm>
        </p:spPr>
        <p:txBody>
          <a:bodyPr>
            <a:normAutofit fontScale="77500" lnSpcReduction="20000"/>
          </a:bodyPr>
          <a:lstStyle/>
          <a:p>
            <a:r>
              <a:rPr lang="en-US" dirty="0"/>
              <a:t>Jesus said to him, “I am the way, the truth, and the life. No one comes to the Father except through Me.” (John 14:6)</a:t>
            </a:r>
          </a:p>
          <a:p>
            <a:pPr>
              <a:buNone/>
            </a:pPr>
            <a:endParaRPr lang="en-US" dirty="0"/>
          </a:p>
          <a:p>
            <a:r>
              <a:rPr lang="en-US" dirty="0"/>
              <a:t>But you are not willing to come to Me that you may have life. (John 5:40)</a:t>
            </a:r>
          </a:p>
          <a:p>
            <a:pPr>
              <a:buNone/>
            </a:pPr>
            <a:endParaRPr lang="en-US" dirty="0"/>
          </a:p>
          <a:p>
            <a:r>
              <a:rPr lang="en-US" dirty="0"/>
              <a:t>Therefore I said to you that you will die in your sins; for if you do not believe that I am He, you will die in your sins. (John 8:24)</a:t>
            </a:r>
          </a:p>
          <a:p>
            <a:endParaRPr lang="en-US" dirty="0"/>
          </a:p>
          <a:p>
            <a:r>
              <a:rPr lang="en-US" dirty="0"/>
              <a:t>He that believeth on the Son hath eternal life; but he that </a:t>
            </a:r>
            <a:r>
              <a:rPr lang="en-US" b="1" u="sng" dirty="0" err="1"/>
              <a:t>obeyeth</a:t>
            </a:r>
            <a:r>
              <a:rPr lang="en-US" b="1" dirty="0"/>
              <a:t> </a:t>
            </a:r>
            <a:r>
              <a:rPr lang="en-US" b="1" u="sng" dirty="0"/>
              <a:t>not </a:t>
            </a:r>
            <a:r>
              <a:rPr lang="en-US" dirty="0"/>
              <a:t>the Son shall not see life, but the wrath of God abideth on him. (John 3:36 ASV)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b="1" u="sng" dirty="0">
                <a:solidFill>
                  <a:schemeClr val="bg1"/>
                </a:solidFill>
              </a:rPr>
              <a:t>Sound Doctrine</a:t>
            </a:r>
          </a:p>
        </p:txBody>
      </p:sp>
      <p:sp>
        <p:nvSpPr>
          <p:cNvPr id="3" name="Content Placeholder 2"/>
          <p:cNvSpPr>
            <a:spLocks noGrp="1"/>
          </p:cNvSpPr>
          <p:nvPr>
            <p:ph idx="1"/>
          </p:nvPr>
        </p:nvSpPr>
        <p:spPr>
          <a:xfrm>
            <a:off x="457200" y="1295400"/>
            <a:ext cx="7239000" cy="5410200"/>
          </a:xfrm>
        </p:spPr>
        <p:txBody>
          <a:bodyPr>
            <a:noAutofit/>
          </a:bodyPr>
          <a:lstStyle/>
          <a:p>
            <a:r>
              <a:rPr lang="en-US" sz="2800" dirty="0"/>
              <a:t>If anyone wants to do His will, he shall know concerning the doctrine, whether it is from God or whether I speak on My own authority. (John 7:17)</a:t>
            </a:r>
          </a:p>
          <a:p>
            <a:pPr>
              <a:buNone/>
            </a:pPr>
            <a:endParaRPr lang="en-US" sz="900" dirty="0"/>
          </a:p>
          <a:p>
            <a:r>
              <a:rPr lang="en-US" sz="2800" dirty="0"/>
              <a:t>Whoever transgresses and does not abide in the doctrine of Christ does not have God. He who abides in the doctrine of Christ has both the Father and the Son. If anyone comes to you and does not bring this doctrine, do not receive him into your house nor greet him; for he who greets him shares in his evil deeds.    (2 John 1:9-11)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Obedience</a:t>
            </a:r>
          </a:p>
        </p:txBody>
      </p:sp>
      <p:sp>
        <p:nvSpPr>
          <p:cNvPr id="3" name="Content Placeholder 2"/>
          <p:cNvSpPr>
            <a:spLocks noGrp="1"/>
          </p:cNvSpPr>
          <p:nvPr>
            <p:ph idx="1"/>
          </p:nvPr>
        </p:nvSpPr>
        <p:spPr>
          <a:xfrm>
            <a:off x="457200" y="1295400"/>
            <a:ext cx="7543800" cy="5410200"/>
          </a:xfrm>
        </p:spPr>
        <p:txBody>
          <a:bodyPr>
            <a:noAutofit/>
          </a:bodyPr>
          <a:lstStyle/>
          <a:p>
            <a:r>
              <a:rPr lang="en-US" sz="2200" dirty="0"/>
              <a:t>Therefore whoever hears these sayings of Mine, and does them, I will liken him to a wise man who built his house on the rock: and the rain descended, the floods came, and the winds blew and beat on that house; and it did not fall, for it was founded on the rock. But everyone who hears these sayings of Mine, and does not do them, will be like a foolish man who built his house on the sand: and the rain descended, the floods came, and the winds blew and beat on that house; and it fell. And great was its fall. (Matt. 7:24-27)</a:t>
            </a:r>
          </a:p>
          <a:p>
            <a:pPr>
              <a:buNone/>
            </a:pPr>
            <a:endParaRPr lang="en-US" sz="1200" dirty="0"/>
          </a:p>
          <a:p>
            <a:r>
              <a:rPr lang="en-US" sz="2200" dirty="0"/>
              <a:t>But why do you call Me “Lord, Lord,” and do not do the things which I say? (Luke 6:46)</a:t>
            </a:r>
          </a:p>
          <a:p>
            <a:pPr>
              <a:buNone/>
            </a:pPr>
            <a:endParaRPr lang="en-US" sz="1200" dirty="0"/>
          </a:p>
          <a:p>
            <a:r>
              <a:rPr lang="en-US" sz="2200" dirty="0"/>
              <a:t>And the world is passing away, and the lust of it; but he who does the will of God abides forever. (1 John 2:17)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fontScale="90000"/>
          </a:bodyPr>
          <a:lstStyle/>
          <a:p>
            <a:pPr algn="l"/>
            <a:r>
              <a:rPr lang="en-US" sz="3600" dirty="0">
                <a:solidFill>
                  <a:schemeClr val="bg1"/>
                </a:solidFill>
              </a:rPr>
              <a:t>Jesus Gives the Answer to </a:t>
            </a:r>
            <a:r>
              <a:rPr lang="en-US" sz="3600" u="sng" dirty="0">
                <a:solidFill>
                  <a:schemeClr val="bg1"/>
                </a:solidFill>
              </a:rPr>
              <a:t>Being</a:t>
            </a:r>
            <a:r>
              <a:rPr lang="en-US" sz="3600" dirty="0">
                <a:solidFill>
                  <a:schemeClr val="bg1"/>
                </a:solidFill>
              </a:rPr>
              <a:t> </a:t>
            </a:r>
            <a:r>
              <a:rPr lang="en-US" sz="3600" u="sng" dirty="0">
                <a:solidFill>
                  <a:schemeClr val="bg1"/>
                </a:solidFill>
              </a:rPr>
              <a:t>An</a:t>
            </a:r>
            <a:r>
              <a:rPr lang="en-US" sz="3600" dirty="0">
                <a:solidFill>
                  <a:schemeClr val="bg1"/>
                </a:solidFill>
              </a:rPr>
              <a:t> </a:t>
            </a:r>
            <a:r>
              <a:rPr lang="en-US" sz="3600" u="sng" dirty="0">
                <a:solidFill>
                  <a:schemeClr val="bg1"/>
                </a:solidFill>
              </a:rPr>
              <a:t>Example</a:t>
            </a:r>
          </a:p>
        </p:txBody>
      </p:sp>
      <p:sp>
        <p:nvSpPr>
          <p:cNvPr id="3" name="Content Placeholder 2"/>
          <p:cNvSpPr>
            <a:spLocks noGrp="1"/>
          </p:cNvSpPr>
          <p:nvPr>
            <p:ph idx="1"/>
          </p:nvPr>
        </p:nvSpPr>
        <p:spPr>
          <a:xfrm>
            <a:off x="457200" y="1295400"/>
            <a:ext cx="7543800" cy="5410200"/>
          </a:xfrm>
        </p:spPr>
        <p:txBody>
          <a:bodyPr>
            <a:noAutofit/>
          </a:bodyPr>
          <a:lstStyle/>
          <a:p>
            <a:r>
              <a:rPr lang="en-US" sz="2400" dirty="0"/>
              <a:t>You are the salt of the earth; but if the salt loses its flavor, how shall it be seasoned?  It is then good for nothing but to be thrown out and trampled underfoot by men.  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 (Matt. 5:13-16)</a:t>
            </a:r>
          </a:p>
          <a:p>
            <a:endParaRPr lang="en-US" sz="2400" dirty="0"/>
          </a:p>
          <a:p>
            <a:r>
              <a:rPr lang="en-US" sz="2400" dirty="0"/>
              <a:t>Imitate me, just as I also imitate Christ. (1 Cor.11:1)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fontScale="90000"/>
          </a:bodyPr>
          <a:lstStyle/>
          <a:p>
            <a:pPr algn="l"/>
            <a:r>
              <a:rPr lang="en-US" sz="3600" dirty="0">
                <a:solidFill>
                  <a:schemeClr val="bg1"/>
                </a:solidFill>
              </a:rPr>
              <a:t>Jesus Gives the Answer to </a:t>
            </a:r>
            <a:r>
              <a:rPr lang="en-US" sz="3600" u="sng" dirty="0">
                <a:solidFill>
                  <a:schemeClr val="bg1"/>
                </a:solidFill>
              </a:rPr>
              <a:t>Dealing</a:t>
            </a:r>
            <a:r>
              <a:rPr lang="en-US" sz="3600" dirty="0">
                <a:solidFill>
                  <a:schemeClr val="bg1"/>
                </a:solidFill>
              </a:rPr>
              <a:t> </a:t>
            </a:r>
            <a:r>
              <a:rPr lang="en-US" sz="3600" u="sng" dirty="0">
                <a:solidFill>
                  <a:schemeClr val="bg1"/>
                </a:solidFill>
              </a:rPr>
              <a:t>With</a:t>
            </a:r>
            <a:r>
              <a:rPr lang="en-US" sz="3600" dirty="0">
                <a:solidFill>
                  <a:schemeClr val="bg1"/>
                </a:solidFill>
              </a:rPr>
              <a:t> </a:t>
            </a:r>
            <a:r>
              <a:rPr lang="en-US" sz="3600" u="sng" dirty="0">
                <a:solidFill>
                  <a:schemeClr val="bg1"/>
                </a:solidFill>
              </a:rPr>
              <a:t>Others</a:t>
            </a:r>
          </a:p>
        </p:txBody>
      </p:sp>
      <p:sp>
        <p:nvSpPr>
          <p:cNvPr id="3" name="Content Placeholder 2"/>
          <p:cNvSpPr>
            <a:spLocks noGrp="1"/>
          </p:cNvSpPr>
          <p:nvPr>
            <p:ph idx="1"/>
          </p:nvPr>
        </p:nvSpPr>
        <p:spPr>
          <a:xfrm>
            <a:off x="457200" y="1295400"/>
            <a:ext cx="7391400" cy="5410200"/>
          </a:xfrm>
        </p:spPr>
        <p:txBody>
          <a:bodyPr>
            <a:noAutofit/>
          </a:bodyPr>
          <a:lstStyle/>
          <a:p>
            <a:r>
              <a:rPr lang="en-US" sz="2400" dirty="0"/>
              <a:t>Therefore, whatever you want men to do to you, do also to them, for this is the Law and the Prophets.  (Matt. 7:12)</a:t>
            </a:r>
          </a:p>
          <a:p>
            <a:endParaRPr lang="en-US" sz="2400" dirty="0"/>
          </a:p>
          <a:p>
            <a:r>
              <a:rPr lang="en-US" sz="2400" dirty="0"/>
              <a:t>And the second, like it, is this: “You shall love your neighbor as yourself.” There is no other commandment greater than these.  (Mark 12:31)</a:t>
            </a:r>
          </a:p>
          <a:p>
            <a:endParaRPr lang="en-US" sz="2400" dirty="0"/>
          </a:p>
          <a:p>
            <a:r>
              <a:rPr lang="en-US" sz="2400" dirty="0"/>
              <a:t>Be reconciled to your brother.  (Matt. 5:23-24)</a:t>
            </a:r>
          </a:p>
          <a:p>
            <a:pPr>
              <a:buNone/>
            </a:pPr>
            <a:endParaRPr lang="en-US" sz="2400" dirty="0"/>
          </a:p>
          <a:p>
            <a:r>
              <a:rPr lang="en-US" sz="2400" dirty="0"/>
              <a:t>Go to your erring brother.  (Matt. 18:15-20)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1487</Words>
  <Application>Microsoft Office PowerPoint</Application>
  <PresentationFormat>On-screen Show (4:3)</PresentationFormat>
  <Paragraphs>77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Jesus Gives the Answers Mark 12:28-31</vt:lpstr>
      <vt:lpstr>Jesus Gives the Answers</vt:lpstr>
      <vt:lpstr>Jesus Gives the Answer to Priorities</vt:lpstr>
      <vt:lpstr>Jesus Gives the Answer to Heaven</vt:lpstr>
      <vt:lpstr>Jesus Gives the Answer to the Way to God</vt:lpstr>
      <vt:lpstr>Jesus Gives the Answer to Sound Doctrine</vt:lpstr>
      <vt:lpstr>Jesus Gives the Answer to Obedience</vt:lpstr>
      <vt:lpstr>Jesus Gives the Answer to Being An Example</vt:lpstr>
      <vt:lpstr>Jesus Gives the Answer to Dealing With Others</vt:lpstr>
      <vt:lpstr>Jesus Gives the Answer to Forgiveness</vt:lpstr>
      <vt:lpstr>Jesus Gives the Answer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dc:creator>
  <cp:lastModifiedBy>Al Lyles</cp:lastModifiedBy>
  <cp:revision>34</cp:revision>
  <dcterms:created xsi:type="dcterms:W3CDTF">2010-04-17T13:45:49Z</dcterms:created>
  <dcterms:modified xsi:type="dcterms:W3CDTF">2022-09-10T14:38:18Z</dcterms:modified>
</cp:coreProperties>
</file>