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56" r:id="rId2"/>
    <p:sldId id="271" r:id="rId3"/>
    <p:sldId id="257" r:id="rId4"/>
    <p:sldId id="258" r:id="rId5"/>
    <p:sldId id="259" r:id="rId6"/>
    <p:sldId id="260"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C2DE6D-4E2E-430F-A22E-4248DDC03136}" type="datetimeFigureOut">
              <a:rPr lang="en-US" smtClean="0"/>
              <a:pPr/>
              <a:t>3/31/2024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FE2E2E7-AA9A-4D47-B8F0-56E7B859707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EDA7C05-74F8-488F-93E8-F2477695F897}" type="datetimeFigureOut">
              <a:rPr lang="en-US" smtClean="0"/>
              <a:pPr/>
              <a:t>3/31/2024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95EFB6-CBBB-414C-98EF-53A2ECEDDF4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DA7C05-74F8-488F-93E8-F2477695F897}" type="datetimeFigureOut">
              <a:rPr lang="en-US" smtClean="0"/>
              <a:pPr/>
              <a:t>3/31/2024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95EFB6-CBBB-414C-98EF-53A2ECEDDF4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DA7C05-74F8-488F-93E8-F2477695F897}" type="datetimeFigureOut">
              <a:rPr lang="en-US" smtClean="0"/>
              <a:pPr/>
              <a:t>3/31/2024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95EFB6-CBBB-414C-98EF-53A2ECEDDF4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DA7C05-74F8-488F-93E8-F2477695F897}" type="datetimeFigureOut">
              <a:rPr lang="en-US" smtClean="0"/>
              <a:pPr/>
              <a:t>3/31/2024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95EFB6-CBBB-414C-98EF-53A2ECEDDF4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DA7C05-74F8-488F-93E8-F2477695F897}" type="datetimeFigureOut">
              <a:rPr lang="en-US" smtClean="0"/>
              <a:pPr/>
              <a:t>3/31/2024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95EFB6-CBBB-414C-98EF-53A2ECEDDF4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EDA7C05-74F8-488F-93E8-F2477695F897}" type="datetimeFigureOut">
              <a:rPr lang="en-US" smtClean="0"/>
              <a:pPr/>
              <a:t>3/31/2024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95EFB6-CBBB-414C-98EF-53A2ECEDDF4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EDA7C05-74F8-488F-93E8-F2477695F897}" type="datetimeFigureOut">
              <a:rPr lang="en-US" smtClean="0"/>
              <a:pPr/>
              <a:t>3/31/2024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95EFB6-CBBB-414C-98EF-53A2ECEDDF4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EDA7C05-74F8-488F-93E8-F2477695F897}" type="datetimeFigureOut">
              <a:rPr lang="en-US" smtClean="0"/>
              <a:pPr/>
              <a:t>3/31/2024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95EFB6-CBBB-414C-98EF-53A2ECEDDF4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DA7C05-74F8-488F-93E8-F2477695F897}" type="datetimeFigureOut">
              <a:rPr lang="en-US" smtClean="0"/>
              <a:pPr/>
              <a:t>3/31/2024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95EFB6-CBBB-414C-98EF-53A2ECEDDF4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DA7C05-74F8-488F-93E8-F2477695F897}" type="datetimeFigureOut">
              <a:rPr lang="en-US" smtClean="0"/>
              <a:pPr/>
              <a:t>3/31/2024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95EFB6-CBBB-414C-98EF-53A2ECEDDF4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DA7C05-74F8-488F-93E8-F2477695F897}" type="datetimeFigureOut">
              <a:rPr lang="en-US" smtClean="0"/>
              <a:pPr/>
              <a:t>3/31/2024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95EFB6-CBBB-414C-98EF-53A2ECEDDF4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DA7C05-74F8-488F-93E8-F2477695F897}" type="datetimeFigureOut">
              <a:rPr lang="en-US" smtClean="0"/>
              <a:pPr/>
              <a:t>3/31/2024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5EFB6-CBBB-414C-98EF-53A2ECEDDF4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58775"/>
            <a:ext cx="7772400" cy="1470025"/>
          </a:xfrm>
          <a:solidFill>
            <a:srgbClr val="0070C0"/>
          </a:solidFill>
        </p:spPr>
        <p:txBody>
          <a:bodyPr/>
          <a:lstStyle/>
          <a:p>
            <a:pPr algn="l"/>
            <a:r>
              <a:rPr lang="en-US" b="1" dirty="0">
                <a:solidFill>
                  <a:schemeClr val="bg1"/>
                </a:solidFill>
              </a:rPr>
              <a:t>Jesus Gives the Answers</a:t>
            </a:r>
            <a:r>
              <a:rPr lang="en-US" dirty="0">
                <a:solidFill>
                  <a:schemeClr val="bg1"/>
                </a:solidFill>
              </a:rPr>
              <a:t/>
            </a:r>
            <a:br>
              <a:rPr lang="en-US" dirty="0">
                <a:solidFill>
                  <a:schemeClr val="bg1"/>
                </a:solidFill>
              </a:rPr>
            </a:br>
            <a:r>
              <a:rPr lang="en-US" sz="3600" dirty="0">
                <a:solidFill>
                  <a:schemeClr val="bg1"/>
                </a:solidFill>
              </a:rPr>
              <a:t>Mark 12:28-31</a:t>
            </a:r>
            <a:endParaRPr lang="en-US" dirty="0">
              <a:solidFill>
                <a:schemeClr val="bg1"/>
              </a:solidFill>
            </a:endParaRPr>
          </a:p>
        </p:txBody>
      </p:sp>
      <p:sp>
        <p:nvSpPr>
          <p:cNvPr id="3" name="Subtitle 2"/>
          <p:cNvSpPr>
            <a:spLocks noGrp="1"/>
          </p:cNvSpPr>
          <p:nvPr>
            <p:ph type="subTitle" idx="1"/>
          </p:nvPr>
        </p:nvSpPr>
        <p:spPr>
          <a:xfrm>
            <a:off x="609600" y="1981200"/>
            <a:ext cx="7315200" cy="4572000"/>
          </a:xfrm>
        </p:spPr>
        <p:txBody>
          <a:bodyPr>
            <a:normAutofit fontScale="92500"/>
          </a:bodyPr>
          <a:lstStyle/>
          <a:p>
            <a:pPr algn="l">
              <a:spcBef>
                <a:spcPts val="600"/>
              </a:spcBef>
              <a:spcAft>
                <a:spcPts val="600"/>
              </a:spcAft>
            </a:pPr>
            <a:r>
              <a:rPr lang="en-US" sz="2400" dirty="0">
                <a:solidFill>
                  <a:schemeClr val="tx1"/>
                </a:solidFill>
              </a:rPr>
              <a:t>And one of the scribes  came, and having heard them reasoning together, and perceiving that He had answered them well, asked Him, "Which is the first commandment of all?" </a:t>
            </a:r>
          </a:p>
          <a:p>
            <a:pPr algn="l">
              <a:spcBef>
                <a:spcPts val="600"/>
              </a:spcBef>
              <a:spcAft>
                <a:spcPts val="600"/>
              </a:spcAft>
            </a:pPr>
            <a:r>
              <a:rPr lang="en-US" sz="2400" dirty="0">
                <a:solidFill>
                  <a:schemeClr val="tx1"/>
                </a:solidFill>
              </a:rPr>
              <a:t>And Jesus </a:t>
            </a:r>
            <a:r>
              <a:rPr lang="en-US" sz="2400" u="sng" dirty="0">
                <a:solidFill>
                  <a:schemeClr val="tx1"/>
                </a:solidFill>
              </a:rPr>
              <a:t>answered</a:t>
            </a:r>
            <a:r>
              <a:rPr lang="en-US" sz="2400" dirty="0">
                <a:solidFill>
                  <a:schemeClr val="tx1"/>
                </a:solidFill>
              </a:rPr>
              <a:t> him, "The first of all the commandments is: 'Hear, O Israel, the LORD our God is one Lord. </a:t>
            </a:r>
          </a:p>
          <a:p>
            <a:pPr algn="l">
              <a:spcBef>
                <a:spcPts val="600"/>
              </a:spcBef>
              <a:spcAft>
                <a:spcPts val="600"/>
              </a:spcAft>
            </a:pPr>
            <a:r>
              <a:rPr lang="en-US" sz="2400" dirty="0">
                <a:solidFill>
                  <a:schemeClr val="tx1"/>
                </a:solidFill>
              </a:rPr>
              <a:t>'And thou shall love the LORD thou God with all your heart, with all your soul, with all your mind, and with all your strength.  This is the first commandment. </a:t>
            </a:r>
          </a:p>
          <a:p>
            <a:pPr algn="l">
              <a:spcBef>
                <a:spcPts val="600"/>
              </a:spcBef>
              <a:spcAft>
                <a:spcPts val="600"/>
              </a:spcAft>
            </a:pPr>
            <a:r>
              <a:rPr lang="en-US" sz="2400" dirty="0">
                <a:solidFill>
                  <a:schemeClr val="tx1"/>
                </a:solidFill>
              </a:rPr>
              <a:t>"And the second is like, namely this,  Thou shall love your neighbor as thyself.   There is none other commandment greater than these."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rgbClr val="0070C0"/>
          </a:solidFill>
        </p:spPr>
        <p:txBody>
          <a:bodyPr>
            <a:normAutofit/>
          </a:bodyPr>
          <a:lstStyle/>
          <a:p>
            <a:pPr algn="l"/>
            <a:r>
              <a:rPr lang="en-US" sz="3600" dirty="0">
                <a:solidFill>
                  <a:schemeClr val="bg1"/>
                </a:solidFill>
              </a:rPr>
              <a:t>Jesus Gives the Answer to </a:t>
            </a:r>
            <a:r>
              <a:rPr lang="en-US" sz="3600" u="sng" dirty="0">
                <a:solidFill>
                  <a:schemeClr val="bg1"/>
                </a:solidFill>
              </a:rPr>
              <a:t>Giving</a:t>
            </a:r>
          </a:p>
        </p:txBody>
      </p:sp>
      <p:sp>
        <p:nvSpPr>
          <p:cNvPr id="3" name="Content Placeholder 2"/>
          <p:cNvSpPr>
            <a:spLocks noGrp="1"/>
          </p:cNvSpPr>
          <p:nvPr>
            <p:ph idx="1"/>
          </p:nvPr>
        </p:nvSpPr>
        <p:spPr>
          <a:xfrm>
            <a:off x="457200" y="1295400"/>
            <a:ext cx="7543800" cy="5410200"/>
          </a:xfrm>
        </p:spPr>
        <p:txBody>
          <a:bodyPr>
            <a:noAutofit/>
          </a:bodyPr>
          <a:lstStyle/>
          <a:p>
            <a:r>
              <a:rPr lang="en-US" sz="1800" dirty="0"/>
              <a:t>Take heed that ye do not your alms before men, to be seen of them: otherwise ye have no reward of your Father which is in heaven.  Therefore when thou </a:t>
            </a:r>
            <a:r>
              <a:rPr lang="en-US" sz="1800" dirty="0" err="1"/>
              <a:t>doest</a:t>
            </a:r>
            <a:r>
              <a:rPr lang="en-US" sz="1800" dirty="0"/>
              <a:t> thine alms, do not sound a trumpet before thee, as the hypocrites do in the synagogues and in the streets, that they may have glory of men. Verily I say unto you, They have their reward.  But when thou </a:t>
            </a:r>
            <a:r>
              <a:rPr lang="en-US" sz="1800" dirty="0" err="1"/>
              <a:t>doest</a:t>
            </a:r>
            <a:r>
              <a:rPr lang="en-US" sz="1800" dirty="0"/>
              <a:t> alms, let not thy left hand know what thy right hand doeth: That thine alms may be in secret: and thy Father which </a:t>
            </a:r>
            <a:r>
              <a:rPr lang="en-US" sz="1800" dirty="0" err="1"/>
              <a:t>seeth</a:t>
            </a:r>
            <a:r>
              <a:rPr lang="en-US" sz="1800" dirty="0"/>
              <a:t> in secret himself shall reward thee openly. (Matthew 6: 1-4)</a:t>
            </a:r>
          </a:p>
          <a:p>
            <a:r>
              <a:rPr lang="en-US" sz="1800" dirty="0"/>
              <a:t>Lay up for yourselves treasures upon earth, where moth and rust doth corrupt,  and where thieves break through and steal; but lay up for yourselves treasures in heaven, where neither moth nor rust corrupts,  and where thieves do not break in and steal. "For where your treasure is, there your heart will be also. (Matt. 6:19-21)</a:t>
            </a:r>
          </a:p>
          <a:p>
            <a:r>
              <a:rPr lang="en-US" sz="1800" dirty="0"/>
              <a:t> Now concerning the collection for the saints, as I have given order to the churches of Galatia, even so do ye.</a:t>
            </a:r>
            <a:r>
              <a:rPr lang="en-US" sz="2000" dirty="0"/>
              <a:t> </a:t>
            </a:r>
            <a:r>
              <a:rPr lang="en-US" sz="1800" dirty="0"/>
              <a:t>Upon the first day of the week let every one of you lay by him in store, as God hath prospered him, that there be no gatherings when I come. (1</a:t>
            </a:r>
            <a:r>
              <a:rPr lang="en-US" sz="1800" baseline="30000" dirty="0"/>
              <a:t>st</a:t>
            </a:r>
            <a:r>
              <a:rPr lang="en-US" sz="1800" dirty="0"/>
              <a:t> Corinthians 16: 1-2</a:t>
            </a:r>
          </a:p>
          <a:p>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rgbClr val="0070C0"/>
          </a:solidFill>
        </p:spPr>
        <p:txBody>
          <a:bodyPr>
            <a:normAutofit fontScale="90000"/>
          </a:bodyPr>
          <a:lstStyle/>
          <a:p>
            <a:pPr algn="l"/>
            <a:r>
              <a:rPr lang="en-US" sz="3600" dirty="0">
                <a:solidFill>
                  <a:schemeClr val="bg1"/>
                </a:solidFill>
              </a:rPr>
              <a:t>Jesus Gives the Answer to the </a:t>
            </a:r>
            <a:r>
              <a:rPr lang="en-US" sz="3600" u="sng" dirty="0">
                <a:solidFill>
                  <a:schemeClr val="bg1"/>
                </a:solidFill>
              </a:rPr>
              <a:t>Lord’s</a:t>
            </a:r>
            <a:r>
              <a:rPr lang="en-US" sz="3600" dirty="0">
                <a:solidFill>
                  <a:schemeClr val="bg1"/>
                </a:solidFill>
              </a:rPr>
              <a:t> </a:t>
            </a:r>
            <a:r>
              <a:rPr lang="en-US" sz="3600" u="sng" dirty="0">
                <a:solidFill>
                  <a:schemeClr val="bg1"/>
                </a:solidFill>
              </a:rPr>
              <a:t>Supper</a:t>
            </a:r>
          </a:p>
        </p:txBody>
      </p:sp>
      <p:sp>
        <p:nvSpPr>
          <p:cNvPr id="3" name="Content Placeholder 2"/>
          <p:cNvSpPr>
            <a:spLocks noGrp="1"/>
          </p:cNvSpPr>
          <p:nvPr>
            <p:ph idx="1"/>
          </p:nvPr>
        </p:nvSpPr>
        <p:spPr>
          <a:xfrm>
            <a:off x="457200" y="1295400"/>
            <a:ext cx="7543800" cy="5410200"/>
          </a:xfrm>
        </p:spPr>
        <p:txBody>
          <a:bodyPr>
            <a:noAutofit/>
          </a:bodyPr>
          <a:lstStyle/>
          <a:p>
            <a:r>
              <a:rPr lang="en-US" sz="2400" dirty="0"/>
              <a:t>And as they were eating, Jesus took bread, and blessed it, and brake it, and gave it to the disciples, and said, Take, eat; this is my body.  And he took the cup, and gave thanks, and gave it to them, saying, Drink ye all of it; For this is my blood of the new testament, which is shed for many for the remission of sins. But I say unto you, I will not drink henceforth of this fruit of the vine, until that day when I drink it new with you in my Father's kingdom.  (Matthew 26: 26-29)</a:t>
            </a:r>
          </a:p>
          <a:p>
            <a:endParaRPr lang="en-US" sz="1200" dirty="0"/>
          </a:p>
          <a:p>
            <a:r>
              <a:rPr lang="en-US" sz="2400" dirty="0"/>
              <a:t>And on the first day of the week, when the disciples came together to break bread, Paul, preached unto them, ready to depart on the morrow; and continued his speech until midnight.   (Acts 20:7)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rgbClr val="0070C0"/>
          </a:solidFill>
        </p:spPr>
        <p:txBody>
          <a:bodyPr>
            <a:normAutofit fontScale="90000"/>
          </a:bodyPr>
          <a:lstStyle/>
          <a:p>
            <a:pPr algn="l"/>
            <a:r>
              <a:rPr lang="en-US" sz="3600" dirty="0">
                <a:solidFill>
                  <a:schemeClr val="bg1"/>
                </a:solidFill>
              </a:rPr>
              <a:t>Jesus Gives the Answer to </a:t>
            </a:r>
            <a:r>
              <a:rPr lang="en-US" sz="3600" u="sng" dirty="0">
                <a:solidFill>
                  <a:schemeClr val="bg1"/>
                </a:solidFill>
              </a:rPr>
              <a:t>Being</a:t>
            </a:r>
            <a:r>
              <a:rPr lang="en-US" sz="3600" dirty="0">
                <a:solidFill>
                  <a:schemeClr val="bg1"/>
                </a:solidFill>
              </a:rPr>
              <a:t> </a:t>
            </a:r>
            <a:r>
              <a:rPr lang="en-US" sz="3600" u="sng" dirty="0">
                <a:solidFill>
                  <a:schemeClr val="bg1"/>
                </a:solidFill>
              </a:rPr>
              <a:t>An</a:t>
            </a:r>
            <a:r>
              <a:rPr lang="en-US" sz="3600" dirty="0">
                <a:solidFill>
                  <a:schemeClr val="bg1"/>
                </a:solidFill>
              </a:rPr>
              <a:t> </a:t>
            </a:r>
            <a:r>
              <a:rPr lang="en-US" sz="3600" u="sng" dirty="0">
                <a:solidFill>
                  <a:schemeClr val="bg1"/>
                </a:solidFill>
              </a:rPr>
              <a:t>Example</a:t>
            </a:r>
          </a:p>
        </p:txBody>
      </p:sp>
      <p:sp>
        <p:nvSpPr>
          <p:cNvPr id="3" name="Content Placeholder 2"/>
          <p:cNvSpPr>
            <a:spLocks noGrp="1"/>
          </p:cNvSpPr>
          <p:nvPr>
            <p:ph idx="1"/>
          </p:nvPr>
        </p:nvSpPr>
        <p:spPr>
          <a:xfrm>
            <a:off x="457200" y="1295400"/>
            <a:ext cx="7543800" cy="5410200"/>
          </a:xfrm>
        </p:spPr>
        <p:txBody>
          <a:bodyPr>
            <a:noAutofit/>
          </a:bodyPr>
          <a:lstStyle/>
          <a:p>
            <a:endParaRPr lang="en-US" sz="2400" dirty="0"/>
          </a:p>
          <a:p>
            <a:r>
              <a:rPr lang="en-US" sz="2400" dirty="0"/>
              <a:t>Ye are the salt of the earth: but if the salt have lost his </a:t>
            </a:r>
            <a:r>
              <a:rPr lang="en-US" sz="2400" dirty="0" err="1"/>
              <a:t>savour</a:t>
            </a:r>
            <a:r>
              <a:rPr lang="en-US" sz="2400" dirty="0"/>
              <a:t>, wherewith shall it be salted? it is thenceforth good for nothing, but to be cast out, and to be trodden under foot of men.  Ye are the light of the world. A city that is set on an hill cannot be hid. Neither do men light a candle, and put it under a bushel, but on a candlestick; and it giveth light unto all that are in the house.  Let your light so shine before men, that they may see your good works, and glorify your Father which is in heaven. (Matthew 5: 13-16)</a:t>
            </a:r>
          </a:p>
          <a:p>
            <a:pPr marL="0" indent="0">
              <a:buNone/>
            </a:pPr>
            <a:endParaRPr lang="en-US" sz="2400" dirty="0"/>
          </a:p>
          <a:p>
            <a:r>
              <a:rPr lang="en-US" sz="2400" dirty="0"/>
              <a:t>Be ye followers of me, even as I also am of Christ. (1 Cor.11:1)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15"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rgbClr val="0070C0"/>
          </a:solidFill>
        </p:spPr>
        <p:txBody>
          <a:bodyPr>
            <a:normAutofit fontScale="90000"/>
          </a:bodyPr>
          <a:lstStyle/>
          <a:p>
            <a:pPr algn="l"/>
            <a:r>
              <a:rPr lang="en-US" sz="3600" dirty="0">
                <a:solidFill>
                  <a:schemeClr val="bg1"/>
                </a:solidFill>
              </a:rPr>
              <a:t>Jesus Gives the Answer to </a:t>
            </a:r>
            <a:r>
              <a:rPr lang="en-US" sz="3600" u="sng" dirty="0">
                <a:solidFill>
                  <a:schemeClr val="bg1"/>
                </a:solidFill>
              </a:rPr>
              <a:t>Dealing</a:t>
            </a:r>
            <a:r>
              <a:rPr lang="en-US" sz="3600" dirty="0">
                <a:solidFill>
                  <a:schemeClr val="bg1"/>
                </a:solidFill>
              </a:rPr>
              <a:t> </a:t>
            </a:r>
            <a:r>
              <a:rPr lang="en-US" sz="3600" u="sng" dirty="0">
                <a:solidFill>
                  <a:schemeClr val="bg1"/>
                </a:solidFill>
              </a:rPr>
              <a:t>With</a:t>
            </a:r>
            <a:r>
              <a:rPr lang="en-US" sz="3600" dirty="0">
                <a:solidFill>
                  <a:schemeClr val="bg1"/>
                </a:solidFill>
              </a:rPr>
              <a:t> </a:t>
            </a:r>
            <a:r>
              <a:rPr lang="en-US" sz="3600" u="sng" dirty="0">
                <a:solidFill>
                  <a:schemeClr val="bg1"/>
                </a:solidFill>
              </a:rPr>
              <a:t>Others</a:t>
            </a:r>
          </a:p>
        </p:txBody>
      </p:sp>
      <p:sp>
        <p:nvSpPr>
          <p:cNvPr id="3" name="Content Placeholder 2"/>
          <p:cNvSpPr>
            <a:spLocks noGrp="1"/>
          </p:cNvSpPr>
          <p:nvPr>
            <p:ph idx="1"/>
          </p:nvPr>
        </p:nvSpPr>
        <p:spPr>
          <a:xfrm>
            <a:off x="457200" y="1295400"/>
            <a:ext cx="7391400" cy="5410200"/>
          </a:xfrm>
        </p:spPr>
        <p:txBody>
          <a:bodyPr>
            <a:noAutofit/>
          </a:bodyPr>
          <a:lstStyle/>
          <a:p>
            <a:r>
              <a:rPr lang="en-US" sz="2400" dirty="0"/>
              <a:t>Therefore, whatever you want men to do to you, do also to them, for this is the Law and the Prophets.  (Matt. 7:12)</a:t>
            </a:r>
          </a:p>
          <a:p>
            <a:endParaRPr lang="en-US" sz="2400" dirty="0"/>
          </a:p>
          <a:p>
            <a:r>
              <a:rPr lang="en-US" sz="2400" dirty="0"/>
              <a:t>And the second, like it, is this: “You shall love your neighbor as yourself.” There is no other commandment greater than these.  (Mark 12:31)</a:t>
            </a:r>
          </a:p>
          <a:p>
            <a:endParaRPr lang="en-US" sz="2400" dirty="0"/>
          </a:p>
          <a:p>
            <a:r>
              <a:rPr lang="en-US" sz="2400" dirty="0"/>
              <a:t>Be reconciled to your brother.  (Matt. 5:23-24)</a:t>
            </a:r>
          </a:p>
          <a:p>
            <a:pPr>
              <a:buNone/>
            </a:pPr>
            <a:endParaRPr lang="en-US" sz="2400" dirty="0"/>
          </a:p>
          <a:p>
            <a:r>
              <a:rPr lang="en-US" sz="2400" dirty="0"/>
              <a:t>Go to your erring brother.  (Matt. 18:15-20)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2"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29"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rgbClr val="0070C0"/>
          </a:solidFill>
        </p:spPr>
        <p:txBody>
          <a:bodyPr>
            <a:normAutofit/>
          </a:bodyPr>
          <a:lstStyle/>
          <a:p>
            <a:pPr algn="l"/>
            <a:r>
              <a:rPr lang="en-US" sz="3600" dirty="0">
                <a:solidFill>
                  <a:schemeClr val="bg1"/>
                </a:solidFill>
              </a:rPr>
              <a:t>Jesus Gives the Answer to </a:t>
            </a:r>
            <a:r>
              <a:rPr lang="en-US" sz="3600" u="sng" dirty="0">
                <a:solidFill>
                  <a:schemeClr val="bg1"/>
                </a:solidFill>
              </a:rPr>
              <a:t>Forgiveness</a:t>
            </a:r>
          </a:p>
        </p:txBody>
      </p:sp>
      <p:sp>
        <p:nvSpPr>
          <p:cNvPr id="3" name="Content Placeholder 2"/>
          <p:cNvSpPr>
            <a:spLocks noGrp="1"/>
          </p:cNvSpPr>
          <p:nvPr>
            <p:ph idx="1"/>
          </p:nvPr>
        </p:nvSpPr>
        <p:spPr>
          <a:xfrm>
            <a:off x="457200" y="1295400"/>
            <a:ext cx="7391400" cy="5410200"/>
          </a:xfrm>
        </p:spPr>
        <p:txBody>
          <a:bodyPr>
            <a:noAutofit/>
          </a:bodyPr>
          <a:lstStyle/>
          <a:p>
            <a:r>
              <a:rPr lang="en-US" sz="2400" dirty="0"/>
              <a:t>For if you forgive men their trespasses, your heavenly Father will also forgive you.  But if you do not forgive men their trespasses, neither will your Father forgive your trespasses.  (Matt. 6:14-15)</a:t>
            </a:r>
          </a:p>
          <a:p>
            <a:endParaRPr lang="en-US" sz="2400" dirty="0"/>
          </a:p>
          <a:p>
            <a:r>
              <a:rPr lang="en-US" sz="2400" dirty="0"/>
              <a:t>Take heed to yourselves.  If your brother sins against you, rebuke him; and if he repents, forgive him.  And if he sins against you seven times in a day, and seven times in a day returns to you, saying, “I repent,” you shall forgive him.  (Luke 17:3-4)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rgbClr val="0070C0"/>
          </a:solidFill>
        </p:spPr>
        <p:txBody>
          <a:bodyPr>
            <a:normAutofit/>
          </a:bodyPr>
          <a:lstStyle/>
          <a:p>
            <a:pPr algn="l"/>
            <a:r>
              <a:rPr lang="en-US" sz="3600" dirty="0">
                <a:solidFill>
                  <a:schemeClr val="bg1"/>
                </a:solidFill>
              </a:rPr>
              <a:t>Jesus Gives the Answer to…</a:t>
            </a:r>
            <a:endParaRPr lang="en-US" sz="3600" u="sng" dirty="0">
              <a:solidFill>
                <a:schemeClr val="bg1"/>
              </a:solidFill>
            </a:endParaRPr>
          </a:p>
        </p:txBody>
      </p:sp>
      <p:sp>
        <p:nvSpPr>
          <p:cNvPr id="3" name="Content Placeholder 2"/>
          <p:cNvSpPr>
            <a:spLocks noGrp="1"/>
          </p:cNvSpPr>
          <p:nvPr>
            <p:ph idx="1"/>
          </p:nvPr>
        </p:nvSpPr>
        <p:spPr>
          <a:xfrm>
            <a:off x="457200" y="1295400"/>
            <a:ext cx="6172200" cy="5287962"/>
          </a:xfrm>
        </p:spPr>
        <p:txBody>
          <a:bodyPr>
            <a:noAutofit/>
          </a:bodyPr>
          <a:lstStyle/>
          <a:p>
            <a:r>
              <a:rPr lang="en-US" sz="2400" dirty="0"/>
              <a:t>Anxiety (Matt. 6:25-31; Phil. 4:6-7)</a:t>
            </a:r>
          </a:p>
          <a:p>
            <a:endParaRPr lang="en-US" sz="2400" dirty="0"/>
          </a:p>
          <a:p>
            <a:r>
              <a:rPr lang="en-US" sz="2400" dirty="0"/>
              <a:t>Anger (Matt. 5:22; Eph. 4:26)</a:t>
            </a:r>
          </a:p>
          <a:p>
            <a:endParaRPr lang="en-US" sz="2400" dirty="0"/>
          </a:p>
          <a:p>
            <a:r>
              <a:rPr lang="en-US" sz="2400" dirty="0"/>
              <a:t>Idle Words (Matt. 12:36-37)</a:t>
            </a:r>
          </a:p>
          <a:p>
            <a:endParaRPr lang="en-US" sz="2400" dirty="0"/>
          </a:p>
          <a:p>
            <a:r>
              <a:rPr lang="en-US" sz="2400" dirty="0"/>
              <a:t>False Prophets (Matt. 7:15-20; 1 Jn. 4:1)</a:t>
            </a:r>
          </a:p>
          <a:p>
            <a:endParaRPr lang="en-US" sz="2400" dirty="0"/>
          </a:p>
          <a:p>
            <a:r>
              <a:rPr lang="en-US" sz="2400" dirty="0"/>
              <a:t>Hypocritical Judgment (Matt. 7:1-5; Jn. 7:24)</a:t>
            </a:r>
          </a:p>
        </p:txBody>
      </p:sp>
      <p:sp>
        <p:nvSpPr>
          <p:cNvPr id="4" name="TextBox 3"/>
          <p:cNvSpPr txBox="1"/>
          <p:nvPr/>
        </p:nvSpPr>
        <p:spPr>
          <a:xfrm>
            <a:off x="609600" y="5543107"/>
            <a:ext cx="8382000" cy="461665"/>
          </a:xfrm>
          <a:prstGeom prst="rect">
            <a:avLst/>
          </a:prstGeom>
          <a:solidFill>
            <a:srgbClr val="0070C0"/>
          </a:solidFill>
        </p:spPr>
        <p:txBody>
          <a:bodyPr wrap="square" rtlCol="0">
            <a:spAutoFit/>
          </a:bodyPr>
          <a:lstStyle/>
          <a:p>
            <a:endParaRPr lang="en-US" sz="24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2"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29"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36" dur="5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 calcmode="lin" valueType="num">
                                      <p:cBhvr>
                                        <p:cTn id="42" dur="1000" fill="hold"/>
                                        <p:tgtEl>
                                          <p:spTgt spid="4"/>
                                        </p:tgtEl>
                                        <p:attrNameLst>
                                          <p:attrName>ppt_w</p:attrName>
                                        </p:attrNameLst>
                                      </p:cBhvr>
                                      <p:tavLst>
                                        <p:tav tm="0">
                                          <p:val>
                                            <p:strVal val="#ppt_w*0.70"/>
                                          </p:val>
                                        </p:tav>
                                        <p:tav tm="100000">
                                          <p:val>
                                            <p:strVal val="#ppt_w"/>
                                          </p:val>
                                        </p:tav>
                                      </p:tavLst>
                                    </p:anim>
                                    <p:anim calcmode="lin" valueType="num">
                                      <p:cBhvr>
                                        <p:cTn id="43" dur="1000" fill="hold"/>
                                        <p:tgtEl>
                                          <p:spTgt spid="4"/>
                                        </p:tgtEl>
                                        <p:attrNameLst>
                                          <p:attrName>ppt_h</p:attrName>
                                        </p:attrNameLst>
                                      </p:cBhvr>
                                      <p:tavLst>
                                        <p:tav tm="0">
                                          <p:val>
                                            <p:strVal val="#ppt_h"/>
                                          </p:val>
                                        </p:tav>
                                        <p:tav tm="100000">
                                          <p:val>
                                            <p:strVal val="#ppt_h"/>
                                          </p:val>
                                        </p:tav>
                                      </p:tavLst>
                                    </p:anim>
                                    <p:animEffect transition="in" filter="fade">
                                      <p:cBhvr>
                                        <p:cTn id="4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371600" y="6096000"/>
            <a:ext cx="4267200" cy="304800"/>
          </a:xfrm>
          <a:prstGeom prst="rect">
            <a:avLst/>
          </a:prstGeom>
          <a:solidFill>
            <a:srgbClr val="FFFF99"/>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838200" y="1752600"/>
            <a:ext cx="6553200" cy="304800"/>
          </a:xfrm>
          <a:prstGeom prst="rect">
            <a:avLst/>
          </a:prstGeom>
          <a:solidFill>
            <a:srgbClr val="FFFF99"/>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239000" y="1447800"/>
            <a:ext cx="609600" cy="304800"/>
          </a:xfrm>
          <a:prstGeom prst="rect">
            <a:avLst/>
          </a:prstGeom>
          <a:solidFill>
            <a:srgbClr val="FFFF99"/>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8229600" cy="792162"/>
          </a:xfrm>
          <a:solidFill>
            <a:srgbClr val="0070C0"/>
          </a:solidFill>
        </p:spPr>
        <p:txBody>
          <a:bodyPr/>
          <a:lstStyle/>
          <a:p>
            <a:pPr algn="l"/>
            <a:r>
              <a:rPr lang="en-US" dirty="0">
                <a:solidFill>
                  <a:schemeClr val="bg1"/>
                </a:solidFill>
              </a:rPr>
              <a:t>Jesus Gives the Answers</a:t>
            </a:r>
          </a:p>
        </p:txBody>
      </p:sp>
      <p:sp>
        <p:nvSpPr>
          <p:cNvPr id="3" name="Content Placeholder 2"/>
          <p:cNvSpPr>
            <a:spLocks noGrp="1"/>
          </p:cNvSpPr>
          <p:nvPr>
            <p:ph idx="1"/>
          </p:nvPr>
        </p:nvSpPr>
        <p:spPr>
          <a:xfrm>
            <a:off x="609600" y="1325562"/>
            <a:ext cx="7467600" cy="5257800"/>
          </a:xfrm>
        </p:spPr>
        <p:txBody>
          <a:bodyPr>
            <a:normAutofit/>
          </a:bodyPr>
          <a:lstStyle/>
          <a:p>
            <a:pPr>
              <a:buNone/>
            </a:pPr>
            <a:r>
              <a:rPr lang="en-US" sz="2400" b="1" u="sng" dirty="0"/>
              <a:t>    John 6:63-68 -  </a:t>
            </a:r>
            <a:r>
              <a:rPr lang="en-US" sz="2400" dirty="0"/>
              <a:t> “Is the spirit that </a:t>
            </a:r>
            <a:r>
              <a:rPr lang="en-US" sz="2400" dirty="0" err="1"/>
              <a:t>quickeneth</a:t>
            </a:r>
            <a:r>
              <a:rPr lang="en-US" sz="2400" dirty="0"/>
              <a:t>; the flesh </a:t>
            </a:r>
            <a:r>
              <a:rPr lang="en-US" sz="2400" dirty="0" err="1"/>
              <a:t>profiteth</a:t>
            </a:r>
            <a:r>
              <a:rPr lang="en-US" sz="2400" dirty="0"/>
              <a:t> nothing: the words that I speak unto you, they are spirit, and they are life. 64 But there are some of you that believe not. For Jesus knew from the beginning who they were that believed not, and who should betray him. 65 And he said, Therefore said I unto you, that no man can come unto me, except it were given unto him of my Father. 66  From that time many of his disciples went back, and walked no more with him. 67 Then said Jesus unto the twelve, Will ye also go away? 68 Then Simon Peter answered him, LORD, to whom shall we go? </a:t>
            </a:r>
            <a:r>
              <a:rPr lang="en-US" sz="2400" b="1" u="sng" dirty="0"/>
              <a:t>thou hast the words of eternal life.”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rgbClr val="0070C0"/>
          </a:solidFill>
        </p:spPr>
        <p:txBody>
          <a:bodyPr>
            <a:normAutofit/>
          </a:bodyPr>
          <a:lstStyle/>
          <a:p>
            <a:pPr algn="l"/>
            <a:r>
              <a:rPr lang="en-US" sz="3600" dirty="0">
                <a:solidFill>
                  <a:schemeClr val="bg1"/>
                </a:solidFill>
              </a:rPr>
              <a:t>Jesus Gives the Answer to </a:t>
            </a:r>
            <a:r>
              <a:rPr lang="en-US" sz="3600" u="sng" dirty="0">
                <a:solidFill>
                  <a:schemeClr val="bg1"/>
                </a:solidFill>
              </a:rPr>
              <a:t>Priorities</a:t>
            </a:r>
          </a:p>
        </p:txBody>
      </p:sp>
      <p:sp>
        <p:nvSpPr>
          <p:cNvPr id="3" name="Content Placeholder 2"/>
          <p:cNvSpPr>
            <a:spLocks noGrp="1"/>
          </p:cNvSpPr>
          <p:nvPr>
            <p:ph idx="1"/>
          </p:nvPr>
        </p:nvSpPr>
        <p:spPr>
          <a:xfrm>
            <a:off x="457200" y="1295400"/>
            <a:ext cx="7543800" cy="5410200"/>
          </a:xfrm>
        </p:spPr>
        <p:txBody>
          <a:bodyPr>
            <a:normAutofit/>
          </a:bodyPr>
          <a:lstStyle/>
          <a:p>
            <a:r>
              <a:rPr lang="en-US" sz="2400" dirty="0"/>
              <a:t>But seek first the kingdom of God and His righteousness, and all these things shall be added to you (Matt. 6:33).</a:t>
            </a:r>
          </a:p>
          <a:p>
            <a:pPr>
              <a:buNone/>
            </a:pPr>
            <a:endParaRPr lang="en-US" sz="2400" dirty="0"/>
          </a:p>
          <a:p>
            <a:r>
              <a:rPr lang="en-US" sz="2400" dirty="0"/>
              <a:t>So likewise, whosoever he be of you that </a:t>
            </a:r>
            <a:r>
              <a:rPr lang="en-US" sz="2400" dirty="0" err="1"/>
              <a:t>forsaketh</a:t>
            </a:r>
            <a:r>
              <a:rPr lang="en-US" sz="2400" dirty="0"/>
              <a:t> not all that he hath, he cannot be my disciple.  (Luke 14:33).</a:t>
            </a:r>
          </a:p>
          <a:p>
            <a:endParaRPr lang="en-US" sz="2400" dirty="0"/>
          </a:p>
          <a:p>
            <a:r>
              <a:rPr lang="en-US" sz="2400" dirty="0"/>
              <a:t>And when the ten heard it, they began to be greatly </a:t>
            </a:r>
            <a:r>
              <a:rPr lang="en-US" sz="2400" b="1" u="sng" dirty="0"/>
              <a:t>displeased with James and John</a:t>
            </a:r>
            <a:r>
              <a:rPr lang="en-US" sz="2400" dirty="0"/>
              <a:t>. But Jesus called them to Him and said to them, "You know that they which are accounted to rule over the Gentiles exercise lordship over them; and their great ones exercise authority upon them. (Mark 10:41-42)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2"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rgbClr val="0070C0"/>
          </a:solidFill>
        </p:spPr>
        <p:txBody>
          <a:bodyPr>
            <a:normAutofit/>
          </a:bodyPr>
          <a:lstStyle/>
          <a:p>
            <a:pPr algn="l"/>
            <a:r>
              <a:rPr lang="en-US" sz="3600" dirty="0">
                <a:solidFill>
                  <a:schemeClr val="bg1"/>
                </a:solidFill>
              </a:rPr>
              <a:t>Jesus Gives the Answer to </a:t>
            </a:r>
            <a:r>
              <a:rPr lang="en-US" sz="3600" u="sng" dirty="0">
                <a:solidFill>
                  <a:schemeClr val="bg1"/>
                </a:solidFill>
              </a:rPr>
              <a:t>Heaven</a:t>
            </a:r>
          </a:p>
        </p:txBody>
      </p:sp>
      <p:sp>
        <p:nvSpPr>
          <p:cNvPr id="3" name="Content Placeholder 2"/>
          <p:cNvSpPr>
            <a:spLocks noGrp="1"/>
          </p:cNvSpPr>
          <p:nvPr>
            <p:ph idx="1"/>
          </p:nvPr>
        </p:nvSpPr>
        <p:spPr>
          <a:xfrm>
            <a:off x="457200" y="1447800"/>
            <a:ext cx="7239000" cy="5029200"/>
          </a:xfrm>
        </p:spPr>
        <p:txBody>
          <a:bodyPr>
            <a:normAutofit fontScale="70000" lnSpcReduction="20000"/>
          </a:bodyPr>
          <a:lstStyle/>
          <a:p>
            <a:r>
              <a:rPr lang="en-US" dirty="0"/>
              <a:t>For I say to you, that unless your righteousness exceeds the righteousness of the scribes and Pharisees, you will by no means enter the kingdom of heaven. (Matt. 5:20)</a:t>
            </a:r>
          </a:p>
          <a:p>
            <a:pPr>
              <a:buNone/>
            </a:pPr>
            <a:endParaRPr lang="en-US" sz="1400" dirty="0"/>
          </a:p>
          <a:p>
            <a:r>
              <a:rPr lang="en-US" dirty="0"/>
              <a:t>Enter ye in at the strait gate; for wide is the gate, and broad is the way, that leadeth to destruction, and many there be which go in thereat. (14) Because strait is the gate and narrow is the way, which leadeth unto life, and few that find it.  (Matt. 7:13-14)</a:t>
            </a:r>
          </a:p>
          <a:p>
            <a:pPr>
              <a:buNone/>
            </a:pPr>
            <a:endParaRPr lang="en-US" sz="1400" dirty="0"/>
          </a:p>
          <a:p>
            <a:r>
              <a:rPr lang="en-US" dirty="0"/>
              <a:t>Not everyone that saith unto me, “Lord, Lord,” shall enter into the kingdom of heaven, but he who doeth the will of my  Father which is in heaven. (Matt. 7:21)</a:t>
            </a:r>
          </a:p>
          <a:p>
            <a:pPr>
              <a:buNone/>
            </a:pPr>
            <a:endParaRPr lang="en-US" sz="1400" dirty="0"/>
          </a:p>
          <a:p>
            <a:r>
              <a:rPr lang="en-US" dirty="0"/>
              <a:t>So he, trembling and astonished, said, "Lord, what do You want me to do?" Then the Lord said to him, "Arise and go into the city, and you will be told what you must do" (Acts 9:6)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2"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29"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rgbClr val="0070C0"/>
          </a:solidFill>
        </p:spPr>
        <p:txBody>
          <a:bodyPr>
            <a:normAutofit/>
          </a:bodyPr>
          <a:lstStyle/>
          <a:p>
            <a:pPr algn="l"/>
            <a:r>
              <a:rPr lang="en-US" sz="3600" dirty="0">
                <a:solidFill>
                  <a:schemeClr val="bg1"/>
                </a:solidFill>
              </a:rPr>
              <a:t>Jesus Gives the Answer to </a:t>
            </a:r>
            <a:r>
              <a:rPr lang="en-US" sz="3600" u="sng" dirty="0">
                <a:solidFill>
                  <a:schemeClr val="bg1"/>
                </a:solidFill>
              </a:rPr>
              <a:t>Way</a:t>
            </a:r>
            <a:r>
              <a:rPr lang="en-US" sz="3600" dirty="0">
                <a:solidFill>
                  <a:schemeClr val="bg1"/>
                </a:solidFill>
              </a:rPr>
              <a:t> </a:t>
            </a:r>
            <a:r>
              <a:rPr lang="en-US" sz="3600" u="sng" dirty="0">
                <a:solidFill>
                  <a:schemeClr val="bg1"/>
                </a:solidFill>
              </a:rPr>
              <a:t>to</a:t>
            </a:r>
            <a:r>
              <a:rPr lang="en-US" sz="3600" dirty="0">
                <a:solidFill>
                  <a:schemeClr val="bg1"/>
                </a:solidFill>
              </a:rPr>
              <a:t> </a:t>
            </a:r>
            <a:r>
              <a:rPr lang="en-US" sz="3600" u="sng" dirty="0">
                <a:solidFill>
                  <a:schemeClr val="bg1"/>
                </a:solidFill>
              </a:rPr>
              <a:t>God</a:t>
            </a:r>
          </a:p>
        </p:txBody>
      </p:sp>
      <p:sp>
        <p:nvSpPr>
          <p:cNvPr id="3" name="Content Placeholder 2"/>
          <p:cNvSpPr>
            <a:spLocks noGrp="1"/>
          </p:cNvSpPr>
          <p:nvPr>
            <p:ph idx="1"/>
          </p:nvPr>
        </p:nvSpPr>
        <p:spPr>
          <a:xfrm>
            <a:off x="457200" y="1295400"/>
            <a:ext cx="7239000" cy="5410200"/>
          </a:xfrm>
        </p:spPr>
        <p:txBody>
          <a:bodyPr>
            <a:normAutofit fontScale="77500" lnSpcReduction="20000"/>
          </a:bodyPr>
          <a:lstStyle/>
          <a:p>
            <a:r>
              <a:rPr lang="en-US" dirty="0"/>
              <a:t>Jesus said to him, “I am the way, the truth, and the life. No man cometh unto the Father,  but by me.” (John 14:6)</a:t>
            </a:r>
          </a:p>
          <a:p>
            <a:pPr>
              <a:buNone/>
            </a:pPr>
            <a:endParaRPr lang="en-US" dirty="0"/>
          </a:p>
          <a:p>
            <a:r>
              <a:rPr lang="en-US" dirty="0"/>
              <a:t>And ye will not come come to me, that ye may have life. (John 5:40)</a:t>
            </a:r>
          </a:p>
          <a:p>
            <a:pPr>
              <a:buNone/>
            </a:pPr>
            <a:endParaRPr lang="en-US" dirty="0"/>
          </a:p>
          <a:p>
            <a:r>
              <a:rPr lang="en-US" dirty="0"/>
              <a:t>I say therefore unto you, that you will die in your sins; for if ye believe not that I am he, ye shall die in your sins. (John 8:24)</a:t>
            </a:r>
          </a:p>
          <a:p>
            <a:endParaRPr lang="en-US" dirty="0"/>
          </a:p>
          <a:p>
            <a:r>
              <a:rPr lang="en-US" dirty="0"/>
              <a:t>He that believeth on the Son hath everlasting life; and he that </a:t>
            </a:r>
            <a:r>
              <a:rPr lang="en-US" b="1" u="sng" dirty="0"/>
              <a:t>believeth not  </a:t>
            </a:r>
            <a:r>
              <a:rPr lang="en-US" dirty="0"/>
              <a:t>the Son shall not see life, but the wrath of God abideth on him. (John 3:36)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2"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29" dur="5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rgbClr val="0070C0"/>
          </a:solidFill>
        </p:spPr>
        <p:txBody>
          <a:bodyPr>
            <a:normAutofit/>
          </a:bodyPr>
          <a:lstStyle/>
          <a:p>
            <a:pPr algn="l"/>
            <a:r>
              <a:rPr lang="en-US" sz="3600" dirty="0">
                <a:solidFill>
                  <a:schemeClr val="bg1"/>
                </a:solidFill>
              </a:rPr>
              <a:t>Jesus Gives the Answer to </a:t>
            </a:r>
            <a:r>
              <a:rPr lang="en-US" sz="3600" b="1" u="sng" dirty="0">
                <a:solidFill>
                  <a:schemeClr val="bg1"/>
                </a:solidFill>
              </a:rPr>
              <a:t>Sound Doctrine</a:t>
            </a:r>
          </a:p>
        </p:txBody>
      </p:sp>
      <p:sp>
        <p:nvSpPr>
          <p:cNvPr id="3" name="Content Placeholder 2"/>
          <p:cNvSpPr>
            <a:spLocks noGrp="1"/>
          </p:cNvSpPr>
          <p:nvPr>
            <p:ph idx="1"/>
          </p:nvPr>
        </p:nvSpPr>
        <p:spPr>
          <a:xfrm>
            <a:off x="457200" y="1295400"/>
            <a:ext cx="7239000" cy="5410200"/>
          </a:xfrm>
        </p:spPr>
        <p:txBody>
          <a:bodyPr>
            <a:noAutofit/>
          </a:bodyPr>
          <a:lstStyle/>
          <a:p>
            <a:r>
              <a:rPr lang="en-US" sz="2800" dirty="0"/>
              <a:t>If any man will  do his will, he shall know of the doctrine, whether it be of God or whether I speak of myself. (John 7:17)</a:t>
            </a:r>
          </a:p>
          <a:p>
            <a:pPr>
              <a:buNone/>
            </a:pPr>
            <a:endParaRPr lang="en-US" sz="900" dirty="0"/>
          </a:p>
          <a:p>
            <a:r>
              <a:rPr lang="en-US" sz="2800" dirty="0"/>
              <a:t>Whosoever </a:t>
            </a:r>
            <a:r>
              <a:rPr lang="en-US" sz="2800" dirty="0" err="1"/>
              <a:t>transgresseth</a:t>
            </a:r>
            <a:r>
              <a:rPr lang="en-US" sz="2800" dirty="0"/>
              <a:t>, and </a:t>
            </a:r>
            <a:r>
              <a:rPr lang="en-US" sz="2800" dirty="0" err="1"/>
              <a:t>abideth</a:t>
            </a:r>
            <a:r>
              <a:rPr lang="en-US" sz="2800" dirty="0"/>
              <a:t> not in the doctrine of Christ, hath not God. He that </a:t>
            </a:r>
            <a:r>
              <a:rPr lang="en-US" sz="2800" dirty="0" err="1"/>
              <a:t>abideth</a:t>
            </a:r>
            <a:r>
              <a:rPr lang="en-US" sz="2800" dirty="0"/>
              <a:t> in the doctrine of Christ, he hath both the Father and the Son. If there come any unto you, and bring not this doctrine, receive him not into your house, neither bid him God speed: For he that </a:t>
            </a:r>
            <a:r>
              <a:rPr lang="en-US" sz="2800" dirty="0" err="1"/>
              <a:t>biddeth</a:t>
            </a:r>
            <a:r>
              <a:rPr lang="en-US" sz="2800" dirty="0"/>
              <a:t> him God speed is partaker of his evil deeds.(2 John 1:9-11)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rgbClr val="0070C0"/>
          </a:solidFill>
        </p:spPr>
        <p:txBody>
          <a:bodyPr>
            <a:normAutofit/>
          </a:bodyPr>
          <a:lstStyle/>
          <a:p>
            <a:pPr algn="l"/>
            <a:r>
              <a:rPr lang="en-US" sz="3600" dirty="0">
                <a:solidFill>
                  <a:schemeClr val="bg1"/>
                </a:solidFill>
              </a:rPr>
              <a:t>Jesus Gives the Answer to </a:t>
            </a:r>
            <a:r>
              <a:rPr lang="en-US" sz="3600" u="sng" dirty="0">
                <a:solidFill>
                  <a:schemeClr val="bg1"/>
                </a:solidFill>
              </a:rPr>
              <a:t>Obedience</a:t>
            </a:r>
          </a:p>
        </p:txBody>
      </p:sp>
      <p:sp>
        <p:nvSpPr>
          <p:cNvPr id="3" name="Content Placeholder 2"/>
          <p:cNvSpPr>
            <a:spLocks noGrp="1"/>
          </p:cNvSpPr>
          <p:nvPr>
            <p:ph idx="1"/>
          </p:nvPr>
        </p:nvSpPr>
        <p:spPr>
          <a:xfrm>
            <a:off x="457200" y="1295400"/>
            <a:ext cx="7543800" cy="5410200"/>
          </a:xfrm>
        </p:spPr>
        <p:txBody>
          <a:bodyPr>
            <a:noAutofit/>
          </a:bodyPr>
          <a:lstStyle/>
          <a:p>
            <a:r>
              <a:rPr lang="en-US" sz="2200" dirty="0"/>
              <a:t> Therefore whosoever heareth these sayings of mine, and doeth them, I will liken him unto a wise man, which built his house upon a rock:  And the rain descended, and the floods came, and the winds blew, and beat upon that house; and it fell not: for it was founded upon a rock. And every one that heareth these sayings of mine, and doeth them not, shall be likened unto a foolish man, which built his house upon the sand:  And the rain descended, and the floods came, and the winds blew, and beat upon that house; and it fell: and great was the fall of it.</a:t>
            </a:r>
          </a:p>
          <a:p>
            <a:pPr>
              <a:buNone/>
            </a:pPr>
            <a:endParaRPr lang="en-US" sz="1200" dirty="0"/>
          </a:p>
          <a:p>
            <a:r>
              <a:rPr lang="en-US" sz="2200" dirty="0"/>
              <a:t>And why call Me “Lord, Lord,” and do not do the things which I say? (Luke 6:46)</a:t>
            </a:r>
          </a:p>
          <a:p>
            <a:pPr>
              <a:buNone/>
            </a:pPr>
            <a:endParaRPr lang="en-US" sz="1200" dirty="0"/>
          </a:p>
          <a:p>
            <a:r>
              <a:rPr lang="en-US" sz="2200" dirty="0"/>
              <a:t>And the world  </a:t>
            </a:r>
            <a:r>
              <a:rPr lang="en-US" sz="2200" dirty="0" err="1"/>
              <a:t>passeth</a:t>
            </a:r>
            <a:r>
              <a:rPr lang="en-US" sz="2200" dirty="0"/>
              <a:t> away, and the lust thereof;  but he that doeth  the will of God </a:t>
            </a:r>
            <a:r>
              <a:rPr lang="en-US" sz="2200" dirty="0" err="1"/>
              <a:t>abideth</a:t>
            </a:r>
            <a:r>
              <a:rPr lang="en-US" sz="2200" dirty="0"/>
              <a:t> forever. (1 John 2:17)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5"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2"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rgbClr val="0070C0"/>
          </a:solidFill>
        </p:spPr>
        <p:txBody>
          <a:bodyPr>
            <a:normAutofit/>
          </a:bodyPr>
          <a:lstStyle/>
          <a:p>
            <a:pPr algn="l"/>
            <a:r>
              <a:rPr lang="en-US" sz="3600" dirty="0">
                <a:solidFill>
                  <a:schemeClr val="bg1"/>
                </a:solidFill>
              </a:rPr>
              <a:t>Jesus Gives the Answer to </a:t>
            </a:r>
            <a:r>
              <a:rPr lang="en-US" sz="3600" u="sng" dirty="0">
                <a:solidFill>
                  <a:schemeClr val="bg1"/>
                </a:solidFill>
              </a:rPr>
              <a:t>Worship</a:t>
            </a:r>
          </a:p>
        </p:txBody>
      </p:sp>
      <p:sp>
        <p:nvSpPr>
          <p:cNvPr id="3" name="Content Placeholder 2"/>
          <p:cNvSpPr>
            <a:spLocks noGrp="1"/>
          </p:cNvSpPr>
          <p:nvPr>
            <p:ph idx="1"/>
          </p:nvPr>
        </p:nvSpPr>
        <p:spPr>
          <a:xfrm>
            <a:off x="457200" y="1295400"/>
            <a:ext cx="7543800" cy="5410200"/>
          </a:xfrm>
        </p:spPr>
        <p:txBody>
          <a:bodyPr>
            <a:noAutofit/>
          </a:bodyPr>
          <a:lstStyle/>
          <a:p>
            <a:r>
              <a:rPr lang="en-US" sz="2400" dirty="0"/>
              <a:t>The woman saith unto him, Sir, I perceive that thou art a prophet.  Our fathers worshipped in this mountain; and ye say, that in Jerusalem is the place where men ought to worship.  Jesus saith unto her, Woman, believe me, the hour cometh, when ye shall neither in this mountain, nor yet at Jerusalem, worship the Father  Ye worship ye know not what: we know what we worship: for salvation is of the Jews.  But the hour cometh, and now is, when the true worshippers shall worship the Father in spirit and in truth: for the Father</a:t>
            </a:r>
            <a:r>
              <a:rPr lang="en-US" sz="2400" u="sng" dirty="0"/>
              <a:t> </a:t>
            </a:r>
            <a:r>
              <a:rPr lang="en-US" sz="2400" u="sng" dirty="0" err="1"/>
              <a:t>seeketh</a:t>
            </a:r>
            <a:r>
              <a:rPr lang="en-US" sz="2400" u="sng" dirty="0"/>
              <a:t> </a:t>
            </a:r>
            <a:r>
              <a:rPr lang="en-US" sz="2400" dirty="0"/>
              <a:t>such to worship him.  God is a Spirit: and they </a:t>
            </a:r>
            <a:r>
              <a:rPr lang="en-US" sz="2400" dirty="0" err="1"/>
              <a:t>they</a:t>
            </a:r>
            <a:r>
              <a:rPr lang="en-US" sz="2400" dirty="0"/>
              <a:t> that worship him must worship in spirit and truth.   (John 4:19-24)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rgbClr val="0070C0"/>
          </a:solidFill>
        </p:spPr>
        <p:txBody>
          <a:bodyPr>
            <a:normAutofit/>
          </a:bodyPr>
          <a:lstStyle/>
          <a:p>
            <a:pPr algn="l"/>
            <a:r>
              <a:rPr lang="en-US" sz="3600" dirty="0">
                <a:solidFill>
                  <a:schemeClr val="bg1"/>
                </a:solidFill>
              </a:rPr>
              <a:t>Jesus Gives the Answer to </a:t>
            </a:r>
            <a:r>
              <a:rPr lang="en-US" sz="3600" u="sng" dirty="0">
                <a:solidFill>
                  <a:schemeClr val="bg1"/>
                </a:solidFill>
              </a:rPr>
              <a:t>Prayer</a:t>
            </a:r>
          </a:p>
        </p:txBody>
      </p:sp>
      <p:sp>
        <p:nvSpPr>
          <p:cNvPr id="3" name="Content Placeholder 2"/>
          <p:cNvSpPr>
            <a:spLocks noGrp="1"/>
          </p:cNvSpPr>
          <p:nvPr>
            <p:ph idx="1"/>
          </p:nvPr>
        </p:nvSpPr>
        <p:spPr>
          <a:xfrm>
            <a:off x="457200" y="1295400"/>
            <a:ext cx="7543800" cy="5410200"/>
          </a:xfrm>
        </p:spPr>
        <p:txBody>
          <a:bodyPr>
            <a:noAutofit/>
          </a:bodyPr>
          <a:lstStyle/>
          <a:p>
            <a:r>
              <a:rPr lang="en-US" sz="2400" dirty="0"/>
              <a:t>And when thou </a:t>
            </a:r>
            <a:r>
              <a:rPr lang="en-US" sz="2400" dirty="0" err="1"/>
              <a:t>prayest</a:t>
            </a:r>
            <a:r>
              <a:rPr lang="en-US" sz="2400" dirty="0"/>
              <a:t>, thou shalt not be as the hypocrites are: for they love to pray standing in the synagogues and in the corners of the streets, that they may be seen of men. Verily I say unto you, They have their reward.  But thou, when thou </a:t>
            </a:r>
            <a:r>
              <a:rPr lang="en-US" sz="2400" dirty="0" err="1"/>
              <a:t>prayest</a:t>
            </a:r>
            <a:r>
              <a:rPr lang="en-US" sz="2400" dirty="0"/>
              <a:t>, enter into thy closet, and when thou hast shut thy door, pray to thy Father which is in secret; and thy Father which </a:t>
            </a:r>
            <a:r>
              <a:rPr lang="en-US" sz="2400" dirty="0" err="1"/>
              <a:t>seeth</a:t>
            </a:r>
            <a:r>
              <a:rPr lang="en-US" sz="2400" dirty="0"/>
              <a:t> in secret shall reward thee openly.  But when ye pray, use not vain repetitions, as the heathen do: for they think that they shall be heard for their much speaking.  (Matthew 6:5-7)</a:t>
            </a:r>
          </a:p>
          <a:p>
            <a:r>
              <a:rPr lang="en-US" sz="2400" dirty="0"/>
              <a:t>Persistent (Lk. 18:1-8)</a:t>
            </a:r>
          </a:p>
          <a:p>
            <a:r>
              <a:rPr lang="en-US" sz="2400" dirty="0"/>
              <a:t>Humble (Lk. 18:9-14)</a:t>
            </a:r>
          </a:p>
          <a:p>
            <a:pPr lvl="1"/>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TotalTime>
  <Words>2145</Words>
  <Application>Microsoft Office PowerPoint</Application>
  <PresentationFormat>On-screen Show (4:3)</PresentationFormat>
  <Paragraphs>80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Jesus Gives the Answers Mark 12:28-31</vt:lpstr>
      <vt:lpstr>Jesus Gives the Answers</vt:lpstr>
      <vt:lpstr>Jesus Gives the Answer to Priorities</vt:lpstr>
      <vt:lpstr>Jesus Gives the Answer to Heaven</vt:lpstr>
      <vt:lpstr>Jesus Gives the Answer to Way to God</vt:lpstr>
      <vt:lpstr>Jesus Gives the Answer to Sound Doctrine</vt:lpstr>
      <vt:lpstr>Jesus Gives the Answer to Obedience</vt:lpstr>
      <vt:lpstr>Jesus Gives the Answer to Worship</vt:lpstr>
      <vt:lpstr>Jesus Gives the Answer to Prayer</vt:lpstr>
      <vt:lpstr>Jesus Gives the Answer to Giving</vt:lpstr>
      <vt:lpstr>Jesus Gives the Answer to the Lord’s Supper</vt:lpstr>
      <vt:lpstr>Jesus Gives the Answer to Being An Example</vt:lpstr>
      <vt:lpstr>Jesus Gives the Answer to Dealing With Others</vt:lpstr>
      <vt:lpstr>Jesus Gives the Answer to Forgiveness</vt:lpstr>
      <vt:lpstr>Jesus Gives the Answer to…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Andy</dc:creator>
  <cp:lastModifiedBy>Windows User</cp:lastModifiedBy>
  <cp:revision>49</cp:revision>
  <dcterms:created xsi:type="dcterms:W3CDTF">2010-04-17T13:45:49Z</dcterms:created>
  <dcterms:modified xsi:type="dcterms:W3CDTF">2024-03-31T19:57:47Z</dcterms:modified>
</cp:coreProperties>
</file>