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70" r:id="rId3"/>
    <p:sldId id="295" r:id="rId4"/>
    <p:sldId id="265" r:id="rId5"/>
    <p:sldId id="311" r:id="rId6"/>
    <p:sldId id="285" r:id="rId7"/>
    <p:sldId id="274" r:id="rId8"/>
    <p:sldId id="288" r:id="rId9"/>
    <p:sldId id="275" r:id="rId10"/>
    <p:sldId id="303" r:id="rId11"/>
    <p:sldId id="268" r:id="rId12"/>
    <p:sldId id="302" r:id="rId13"/>
    <p:sldId id="271" r:id="rId14"/>
    <p:sldId id="264" r:id="rId15"/>
    <p:sldId id="304" r:id="rId16"/>
    <p:sldId id="278" r:id="rId17"/>
    <p:sldId id="269" r:id="rId18"/>
    <p:sldId id="283" r:id="rId19"/>
    <p:sldId id="291" r:id="rId20"/>
    <p:sldId id="293" r:id="rId21"/>
    <p:sldId id="305" r:id="rId22"/>
    <p:sldId id="294" r:id="rId23"/>
    <p:sldId id="313" r:id="rId24"/>
    <p:sldId id="314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E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0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8815F-5B34-4C67-A37A-00CA6E46C1BD}" type="datetimeFigureOut">
              <a:rPr lang="en-US" smtClean="0"/>
              <a:t>4/21/2019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FD9EA-16BC-459D-B85C-5E962ADE2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1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FD9EA-16BC-459D-B85C-5E962ADE24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83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FD9EA-16BC-459D-B85C-5E962ADE241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783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E3C91-EC99-48AE-AD96-39AC5AC95B0C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D2C4F-3F40-44DB-8ABD-00254D9D57C9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2AD2-49A0-4106-AA9F-B4D45E247870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76DC9-5D39-4388-8C2B-6998D41C8CC5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23906-D827-4AC0-893C-9EAF0340260A}" type="datetime1">
              <a:rPr lang="en-US" smtClean="0"/>
              <a:t>4/21/2019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C9EB6-74D9-42CD-BBE8-1B6C34B4A41A}" type="datetime1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A3A57-A7D2-4BD0-BCE1-316B05ED23E9}" type="datetime1">
              <a:rPr lang="en-US" smtClean="0"/>
              <a:t>4/21/2019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59882-FF33-442B-86C1-D42CA543D545}" type="datetime1">
              <a:rPr lang="en-US" smtClean="0"/>
              <a:t>4/21/2019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9E86F-733F-473A-82EA-3441D9E60B30}" type="datetime1">
              <a:rPr lang="en-US" smtClean="0"/>
              <a:t>4/21/2019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32D89-1D60-4F7B-824F-30D44E6018F4}" type="datetime1">
              <a:rPr lang="en-US" smtClean="0"/>
              <a:t>4/21/2019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1BD15-B269-43F6-A019-73DCCC2CE67B}" type="datetime1">
              <a:rPr lang="en-US" smtClean="0"/>
              <a:t>4/21/2019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46BF236-C857-434D-BC10-E79FB09EF94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598E8B7-51D3-430B-BAF4-4D391A0681C9}" type="datetime1">
              <a:rPr lang="en-US" smtClean="0"/>
              <a:t>4/21/2019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ircle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It’s About the First Day of the Week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646176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>
                <a:solidFill>
                  <a:schemeClr val="accent1">
                    <a:lumMod val="75000"/>
                  </a:schemeClr>
                </a:solidFill>
              </a:rPr>
              <a:t>Not about “Easter Sunday”!</a:t>
            </a:r>
            <a:endParaRPr lang="en-US" sz="3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800" b="1" dirty="0"/>
          </a:p>
          <a:p>
            <a:r>
              <a:rPr lang="en-US" sz="2800" b="1" dirty="0" smtClean="0"/>
              <a:t>Acts 20:7</a:t>
            </a:r>
          </a:p>
          <a:p>
            <a:r>
              <a:rPr lang="en-US" sz="2800" b="1" dirty="0" smtClean="0"/>
              <a:t>1 Corinthians 16:2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7486982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AE9514-4ACE-4453-BD87-27B81384AEAF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 smtClean="0"/>
              <a:t>Easter Traditions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956" y="1649805"/>
            <a:ext cx="3792244" cy="383659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3600" b="1" dirty="0" smtClean="0"/>
              <a:t>Lent</a:t>
            </a:r>
          </a:p>
          <a:p>
            <a:pPr eaLnBrk="1" hangingPunct="1"/>
            <a:r>
              <a:rPr lang="en-US" altLang="en-US" sz="3600" b="1" dirty="0" smtClean="0"/>
              <a:t>Ash Wednesday</a:t>
            </a:r>
          </a:p>
          <a:p>
            <a:pPr eaLnBrk="1" hangingPunct="1"/>
            <a:r>
              <a:rPr lang="en-US" altLang="en-US" sz="3600" b="1" dirty="0" smtClean="0"/>
              <a:t>Palm Sunday</a:t>
            </a:r>
          </a:p>
          <a:p>
            <a:pPr eaLnBrk="1" hangingPunct="1"/>
            <a:r>
              <a:rPr lang="en-US" altLang="en-US" sz="3600" b="1" dirty="0" smtClean="0"/>
              <a:t>Maundy Thursday</a:t>
            </a:r>
          </a:p>
          <a:p>
            <a:pPr eaLnBrk="1" hangingPunct="1"/>
            <a:r>
              <a:rPr lang="en-US" altLang="en-US" sz="3600" b="1" dirty="0" smtClean="0"/>
              <a:t>Good Friday</a:t>
            </a:r>
          </a:p>
          <a:p>
            <a:pPr eaLnBrk="1" hangingPunct="1"/>
            <a:r>
              <a:rPr lang="en-US" altLang="en-US" sz="3600" b="1" dirty="0" smtClean="0"/>
              <a:t>Easter Sunday</a:t>
            </a:r>
          </a:p>
          <a:p>
            <a:pPr eaLnBrk="1" hangingPunct="1"/>
            <a:endParaRPr lang="en-US" altLang="en-US" b="1" dirty="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72000" y="1642170"/>
            <a:ext cx="3429000" cy="353943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b="1" i="1" dirty="0">
                <a:solidFill>
                  <a:schemeClr val="bg1"/>
                </a:solidFill>
              </a:rPr>
              <a:t>“Let no man therefore judge you in meat, or in drink, or in respect of an holyday, or of the new moon, or of the </a:t>
            </a:r>
            <a:r>
              <a:rPr lang="en-US" altLang="en-US" sz="2800" b="1" i="1" dirty="0" err="1">
                <a:solidFill>
                  <a:schemeClr val="bg1"/>
                </a:solidFill>
              </a:rPr>
              <a:t>sabbath</a:t>
            </a:r>
            <a:r>
              <a:rPr lang="en-US" altLang="en-US" sz="2800" b="1" i="1" dirty="0">
                <a:solidFill>
                  <a:schemeClr val="bg1"/>
                </a:solidFill>
              </a:rPr>
              <a:t> days” </a:t>
            </a:r>
            <a:r>
              <a:rPr lang="en-US" altLang="en-US" sz="2800" dirty="0" smtClean="0">
                <a:solidFill>
                  <a:schemeClr val="bg1"/>
                </a:solidFill>
              </a:rPr>
              <a:t>- Col. 2:16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508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25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nimBg="1"/>
      <p:bldP spid="184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2F0EB77-EDF4-41A6-BDD1-6D562E21BE7A}" type="slidenum">
              <a:rPr lang="en-US" altLang="en-US" sz="10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000" dirty="0" smtClean="0">
              <a:solidFill>
                <a:schemeClr val="bg1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i="1" dirty="0" smtClean="0"/>
              <a:t>“</a:t>
            </a:r>
            <a:br>
              <a:rPr lang="en-US" altLang="en-US" b="1" i="1" dirty="0" smtClean="0"/>
            </a:br>
            <a:r>
              <a:rPr lang="en-US" altLang="en-US" b="1" i="1" dirty="0" smtClean="0"/>
              <a:t> Easter is found the Bible”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7620000" cy="4343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b="1" dirty="0" smtClean="0"/>
              <a:t>What about Acts 12:4 in the </a:t>
            </a:r>
            <a:r>
              <a:rPr lang="en-US" altLang="en-US" sz="3200" b="1" u="sng" dirty="0" smtClean="0"/>
              <a:t>KJV</a:t>
            </a:r>
            <a:r>
              <a:rPr lang="en-US" altLang="en-US" sz="3200" b="1" dirty="0" smtClean="0"/>
              <a:t>?</a:t>
            </a:r>
          </a:p>
          <a:p>
            <a:pPr lvl="1"/>
            <a:r>
              <a:rPr lang="en-US" altLang="en-US" sz="3000" b="1" i="1" dirty="0" smtClean="0"/>
              <a:t>“And </a:t>
            </a:r>
            <a:r>
              <a:rPr lang="en-US" altLang="en-US" sz="3000" b="1" i="1" dirty="0"/>
              <a:t>when he had apprehended him, he put him in prison, and delivered him to four quaternions of soldiers to keep him; intending after Easter </a:t>
            </a:r>
            <a:r>
              <a:rPr lang="en-US" altLang="en-US" sz="3000" dirty="0" smtClean="0"/>
              <a:t>(</a:t>
            </a:r>
            <a:r>
              <a:rPr lang="en-US" altLang="en-US" sz="3000" dirty="0" err="1" smtClean="0"/>
              <a:t>pascha</a:t>
            </a:r>
            <a:r>
              <a:rPr lang="en-US" altLang="en-US" sz="3000" dirty="0" smtClean="0"/>
              <a:t>) </a:t>
            </a:r>
            <a:r>
              <a:rPr lang="en-US" altLang="en-US" sz="3000" b="1" i="1" dirty="0" smtClean="0"/>
              <a:t>to </a:t>
            </a:r>
            <a:r>
              <a:rPr lang="en-US" altLang="en-US" sz="3000" b="1" i="1" dirty="0"/>
              <a:t>bring him forth to the </a:t>
            </a:r>
            <a:r>
              <a:rPr lang="en-US" altLang="en-US" sz="3000" b="1" i="1" dirty="0" smtClean="0"/>
              <a:t>people”</a:t>
            </a:r>
          </a:p>
          <a:p>
            <a:pPr lvl="2"/>
            <a:r>
              <a:rPr lang="en-US" altLang="en-US" sz="2600" dirty="0" smtClean="0"/>
              <a:t>Greek word </a:t>
            </a:r>
            <a:r>
              <a:rPr lang="en-US" altLang="en-US" sz="2600" b="1" i="1" dirty="0" smtClean="0"/>
              <a:t>“Pascha”</a:t>
            </a:r>
            <a:r>
              <a:rPr lang="en-US" altLang="en-US" sz="2600" i="1" dirty="0" smtClean="0"/>
              <a:t> </a:t>
            </a:r>
            <a:r>
              <a:rPr lang="en-US" altLang="en-US" sz="2600" dirty="0" smtClean="0"/>
              <a:t>occurs 29 times in the N.T. and is translated </a:t>
            </a:r>
            <a:r>
              <a:rPr lang="en-US" altLang="en-US" sz="2600" b="1" i="1" dirty="0" smtClean="0"/>
              <a:t>“Passover”</a:t>
            </a:r>
            <a:r>
              <a:rPr lang="en-US" altLang="en-US" sz="2600" dirty="0" smtClean="0"/>
              <a:t> 28 times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599156" y="3783366"/>
            <a:ext cx="990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2932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AE9514-4ACE-4453-BD87-27B81384AEAF}" type="slidenum">
              <a:rPr lang="en-US" altLang="en-US" sz="10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000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 smtClean="0"/>
              <a:t>Easter Traditions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0523"/>
            <a:ext cx="3886200" cy="373967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3600" b="1" dirty="0" smtClean="0"/>
              <a:t>Lent</a:t>
            </a:r>
          </a:p>
          <a:p>
            <a:pPr eaLnBrk="1" hangingPunct="1"/>
            <a:r>
              <a:rPr lang="en-US" altLang="en-US" sz="3600" b="1" dirty="0" smtClean="0"/>
              <a:t>Ash Wednesday</a:t>
            </a:r>
          </a:p>
          <a:p>
            <a:pPr eaLnBrk="1" hangingPunct="1"/>
            <a:r>
              <a:rPr lang="en-US" altLang="en-US" sz="3600" b="1" dirty="0" smtClean="0"/>
              <a:t>Palm Sunday</a:t>
            </a:r>
          </a:p>
          <a:p>
            <a:pPr eaLnBrk="1" hangingPunct="1"/>
            <a:r>
              <a:rPr lang="en-US" altLang="en-US" sz="3600" b="1" dirty="0" smtClean="0"/>
              <a:t>Maundy Thursday</a:t>
            </a:r>
          </a:p>
          <a:p>
            <a:pPr eaLnBrk="1" hangingPunct="1"/>
            <a:r>
              <a:rPr lang="en-US" altLang="en-US" sz="3600" b="1" dirty="0" smtClean="0"/>
              <a:t>Good Friday</a:t>
            </a:r>
          </a:p>
          <a:p>
            <a:pPr eaLnBrk="1" hangingPunct="1"/>
            <a:r>
              <a:rPr lang="en-US" altLang="en-US" sz="3600" b="1" dirty="0" smtClean="0"/>
              <a:t>Easter Sunday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264509" y="4602411"/>
            <a:ext cx="1696611" cy="2054621"/>
            <a:chOff x="1155751" y="4680012"/>
            <a:chExt cx="1696611" cy="2054621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4680012"/>
              <a:ext cx="1617063" cy="2054621"/>
            </a:xfrm>
            <a:prstGeom prst="rect">
              <a:avLst/>
            </a:prstGeom>
          </p:spPr>
        </p:pic>
        <p:sp>
          <p:nvSpPr>
            <p:cNvPr id="2" name="&quot;No&quot; Symbol 1"/>
            <p:cNvSpPr/>
            <p:nvPr/>
          </p:nvSpPr>
          <p:spPr>
            <a:xfrm>
              <a:off x="1155751" y="4800600"/>
              <a:ext cx="1696611" cy="1676400"/>
            </a:xfrm>
            <a:prstGeom prst="noSmoking">
              <a:avLst>
                <a:gd name="adj" fmla="val 5693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Left Arrow 2"/>
          <p:cNvSpPr/>
          <p:nvPr/>
        </p:nvSpPr>
        <p:spPr>
          <a:xfrm>
            <a:off x="3429000" y="2821503"/>
            <a:ext cx="1143000" cy="793072"/>
          </a:xfrm>
          <a:prstGeom prst="leftArrow">
            <a:avLst>
              <a:gd name="adj1" fmla="val 50000"/>
              <a:gd name="adj2" fmla="val 4805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582633" y="1684702"/>
            <a:ext cx="3429000" cy="267765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US" altLang="en-US" sz="2800" b="1" i="1" dirty="0" smtClean="0">
                <a:solidFill>
                  <a:schemeClr val="bg1"/>
                </a:solidFill>
              </a:rPr>
              <a:t>“Howbeit in vain do they worship me, teaching for doctrines the commandments of men” </a:t>
            </a:r>
            <a:r>
              <a:rPr lang="en-US" altLang="en-US" sz="2800" dirty="0" smtClean="0">
                <a:solidFill>
                  <a:schemeClr val="bg1"/>
                </a:solidFill>
              </a:rPr>
              <a:t>- Mark 7:7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9252031">
            <a:off x="372525" y="2834491"/>
            <a:ext cx="3352800" cy="923330"/>
          </a:xfrm>
          <a:prstGeom prst="rect">
            <a:avLst/>
          </a:prstGeom>
          <a:solidFill>
            <a:srgbClr val="DCE6F2">
              <a:alpha val="74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From Men!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648960"/>
            <a:ext cx="5257800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Deut. 4:2; Proverbs 30:6; Revelations 22: 18-19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714508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43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2362200" y="1014328"/>
            <a:ext cx="3581400" cy="39624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3600" b="1" u="sng" dirty="0" smtClean="0">
                <a:solidFill>
                  <a:schemeClr val="bg1"/>
                </a:solidFill>
              </a:rPr>
              <a:t>Refers To The</a:t>
            </a:r>
            <a:endParaRPr lang="en-US" altLang="en-US" sz="3600" b="1" u="sng" dirty="0">
              <a:solidFill>
                <a:schemeClr val="bg1"/>
              </a:solidFill>
            </a:endParaRPr>
          </a:p>
          <a:p>
            <a:pPr algn="ctr"/>
            <a:r>
              <a:rPr lang="en-US" altLang="en-US" sz="3600" b="1" u="sng" dirty="0">
                <a:solidFill>
                  <a:schemeClr val="bg1"/>
                </a:solidFill>
              </a:rPr>
              <a:t>Lord’s Supper</a:t>
            </a:r>
          </a:p>
          <a:p>
            <a:pPr algn="ctr"/>
            <a:endParaRPr lang="en-US" altLang="en-US" sz="900" b="1" u="sng" dirty="0">
              <a:solidFill>
                <a:srgbClr val="FFFFCC"/>
              </a:solidFill>
            </a:endParaRPr>
          </a:p>
          <a:p>
            <a:pPr algn="ctr"/>
            <a:r>
              <a:rPr lang="en-US" altLang="en-US" sz="2600" dirty="0" smtClean="0">
                <a:solidFill>
                  <a:schemeClr val="bg1"/>
                </a:solidFill>
              </a:rPr>
              <a:t>Matthew </a:t>
            </a:r>
            <a:r>
              <a:rPr lang="en-US" altLang="en-US" sz="2600" dirty="0">
                <a:solidFill>
                  <a:schemeClr val="bg1"/>
                </a:solidFill>
              </a:rPr>
              <a:t>26:26</a:t>
            </a:r>
          </a:p>
          <a:p>
            <a:pPr algn="ctr"/>
            <a:r>
              <a:rPr lang="en-US" altLang="en-US" sz="2600" dirty="0">
                <a:solidFill>
                  <a:schemeClr val="bg1"/>
                </a:solidFill>
              </a:rPr>
              <a:t>Mark 14:22</a:t>
            </a:r>
          </a:p>
          <a:p>
            <a:pPr algn="ctr"/>
            <a:r>
              <a:rPr lang="en-US" altLang="en-US" sz="2600" dirty="0">
                <a:solidFill>
                  <a:schemeClr val="bg1"/>
                </a:solidFill>
              </a:rPr>
              <a:t>Luke 22:19</a:t>
            </a:r>
          </a:p>
          <a:p>
            <a:pPr algn="ctr"/>
            <a:r>
              <a:rPr lang="en-US" altLang="en-US" sz="2600" b="1" dirty="0">
                <a:solidFill>
                  <a:schemeClr val="bg1"/>
                </a:solidFill>
              </a:rPr>
              <a:t>Acts 2:42</a:t>
            </a:r>
          </a:p>
          <a:p>
            <a:pPr algn="ctr"/>
            <a:r>
              <a:rPr lang="en-US" altLang="en-US" sz="2600" dirty="0">
                <a:solidFill>
                  <a:schemeClr val="bg1"/>
                </a:solidFill>
              </a:rPr>
              <a:t>1 </a:t>
            </a:r>
            <a:r>
              <a:rPr lang="en-US" altLang="en-US" sz="2600" dirty="0" smtClean="0">
                <a:solidFill>
                  <a:schemeClr val="bg1"/>
                </a:solidFill>
              </a:rPr>
              <a:t>Corinthians 10:16</a:t>
            </a:r>
            <a:endParaRPr lang="en-US" altLang="en-US" sz="2600" dirty="0">
              <a:solidFill>
                <a:schemeClr val="bg1"/>
              </a:solidFill>
            </a:endParaRPr>
          </a:p>
          <a:p>
            <a:pPr algn="ctr"/>
            <a:r>
              <a:rPr lang="en-US" altLang="en-US" sz="2600" dirty="0">
                <a:solidFill>
                  <a:schemeClr val="bg1"/>
                </a:solidFill>
              </a:rPr>
              <a:t>1 </a:t>
            </a:r>
            <a:r>
              <a:rPr lang="en-US" altLang="en-US" sz="2600" dirty="0" smtClean="0">
                <a:solidFill>
                  <a:schemeClr val="bg1"/>
                </a:solidFill>
              </a:rPr>
              <a:t>Corinthians </a:t>
            </a:r>
            <a:r>
              <a:rPr lang="en-US" altLang="en-US" sz="2600" dirty="0">
                <a:solidFill>
                  <a:schemeClr val="bg1"/>
                </a:solidFill>
              </a:rPr>
              <a:t>11:23-24</a:t>
            </a:r>
          </a:p>
        </p:txBody>
      </p:sp>
      <p:sp>
        <p:nvSpPr>
          <p:cNvPr id="117767" name="AutoShape 7"/>
          <p:cNvSpPr>
            <a:spLocks noChangeArrowheads="1"/>
          </p:cNvSpPr>
          <p:nvPr/>
        </p:nvSpPr>
        <p:spPr bwMode="auto">
          <a:xfrm>
            <a:off x="2362200" y="5056450"/>
            <a:ext cx="3581400" cy="1524000"/>
          </a:xfrm>
          <a:prstGeom prst="upArrowCallout">
            <a:avLst>
              <a:gd name="adj1" fmla="val 44933"/>
              <a:gd name="adj2" fmla="val 67391"/>
              <a:gd name="adj3" fmla="val 23135"/>
              <a:gd name="adj4" fmla="val 69477"/>
            </a:avLst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b="1" i="1" dirty="0">
                <a:solidFill>
                  <a:schemeClr val="bg1"/>
                </a:solidFill>
              </a:rPr>
              <a:t>Acts 20:7 is a worship</a:t>
            </a:r>
          </a:p>
          <a:p>
            <a:pPr algn="ctr"/>
            <a:r>
              <a:rPr lang="en-US" altLang="en-US" sz="2400" b="1" i="1" dirty="0">
                <a:solidFill>
                  <a:schemeClr val="bg1"/>
                </a:solidFill>
              </a:rPr>
              <a:t>a</a:t>
            </a:r>
            <a:r>
              <a:rPr lang="en-US" altLang="en-US" sz="2400" b="1" i="1" dirty="0" smtClean="0">
                <a:solidFill>
                  <a:schemeClr val="bg1"/>
                </a:solidFill>
              </a:rPr>
              <a:t>ssembly</a:t>
            </a:r>
            <a:r>
              <a:rPr lang="en-US" altLang="en-US" sz="2400" b="1" i="1" dirty="0">
                <a:solidFill>
                  <a:schemeClr val="bg1"/>
                </a:solidFill>
              </a:rPr>
              <a:t>. No common</a:t>
            </a:r>
          </a:p>
          <a:p>
            <a:pPr algn="ctr"/>
            <a:r>
              <a:rPr lang="en-US" altLang="en-US" sz="2400" b="1" i="1" dirty="0">
                <a:solidFill>
                  <a:schemeClr val="bg1"/>
                </a:solidFill>
              </a:rPr>
              <a:t>meal in assembly (1 Cor. 11)</a:t>
            </a:r>
          </a:p>
        </p:txBody>
      </p:sp>
      <p:sp>
        <p:nvSpPr>
          <p:cNvPr id="117764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7772400" cy="6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3400" b="1" i="1" dirty="0">
                <a:solidFill>
                  <a:schemeClr val="bg1"/>
                </a:solidFill>
              </a:rPr>
              <a:t>“Break Bread” </a:t>
            </a:r>
            <a:r>
              <a:rPr lang="en-US" altLang="en-US" sz="3400" dirty="0">
                <a:solidFill>
                  <a:schemeClr val="bg1"/>
                </a:solidFill>
              </a:rPr>
              <a:t>(Acts 20:7) </a:t>
            </a:r>
            <a:r>
              <a:rPr lang="en-US" altLang="en-US" sz="3400" b="1" dirty="0">
                <a:solidFill>
                  <a:schemeClr val="bg1"/>
                </a:solidFill>
              </a:rPr>
              <a:t>= Lord’s Supper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6197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" dur="1500"/>
                                        <p:tgtEl>
                                          <p:spTgt spid="117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  <p:bldP spid="11776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315200" cy="6324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tx2">
                    <a:lumMod val="75000"/>
                  </a:schemeClr>
                </a:solidFill>
              </a:rPr>
              <a:t>A Day of Significance</a:t>
            </a:r>
          </a:p>
          <a:p>
            <a:r>
              <a:rPr lang="en-US" sz="2800" dirty="0" smtClean="0"/>
              <a:t>Jesus rose - Matt. 28:1-7; Mk. 16:2, 9; John 20:1</a:t>
            </a:r>
          </a:p>
          <a:p>
            <a:r>
              <a:rPr lang="en-US" sz="2800" dirty="0" smtClean="0"/>
              <a:t>Jesus appeared to His disciples - John 20:19, 26</a:t>
            </a:r>
          </a:p>
          <a:p>
            <a:r>
              <a:rPr lang="en-US" sz="2800" dirty="0" smtClean="0"/>
              <a:t>First gospel sermon preached - Acts 2</a:t>
            </a:r>
          </a:p>
          <a:p>
            <a:r>
              <a:rPr lang="en-US" sz="2800" dirty="0" smtClean="0"/>
              <a:t>Church established - Acts 2:41, 47</a:t>
            </a:r>
          </a:p>
          <a:p>
            <a:r>
              <a:rPr lang="en-US" sz="2800" dirty="0" smtClean="0"/>
              <a:t>Apostle John was in the Spirit - Revelation 1:10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4200" b="1" dirty="0" smtClean="0">
                <a:solidFill>
                  <a:schemeClr val="tx2">
                    <a:lumMod val="75000"/>
                  </a:schemeClr>
                </a:solidFill>
              </a:rPr>
              <a:t>A Day of Worship </a:t>
            </a:r>
          </a:p>
          <a:p>
            <a:r>
              <a:rPr lang="en-US" sz="2800" dirty="0" smtClean="0"/>
              <a:t>Pentecost on this day - Acts 2:42; Leviticus 23:16</a:t>
            </a:r>
          </a:p>
          <a:p>
            <a:r>
              <a:rPr lang="en-US" sz="2800" dirty="0" smtClean="0"/>
              <a:t>Christians broke </a:t>
            </a:r>
            <a:r>
              <a:rPr lang="en-US" sz="2800" dirty="0"/>
              <a:t>b</a:t>
            </a:r>
            <a:r>
              <a:rPr lang="en-US" sz="2800" dirty="0" smtClean="0"/>
              <a:t>read - Acts 20:7</a:t>
            </a:r>
          </a:p>
          <a:p>
            <a:r>
              <a:rPr lang="en-US" sz="2800" dirty="0" smtClean="0"/>
              <a:t>Paul preached - Acts 20:7</a:t>
            </a:r>
          </a:p>
          <a:p>
            <a:r>
              <a:rPr lang="en-US" sz="2800" dirty="0" smtClean="0"/>
              <a:t>Christians </a:t>
            </a:r>
            <a:r>
              <a:rPr lang="en-US" sz="2800" dirty="0"/>
              <a:t>g</a:t>
            </a:r>
            <a:r>
              <a:rPr lang="en-US" sz="2800" dirty="0" smtClean="0"/>
              <a:t>ave as prospered - 1 Corinthians 16:2</a:t>
            </a:r>
          </a:p>
        </p:txBody>
      </p:sp>
      <p:sp>
        <p:nvSpPr>
          <p:cNvPr id="4" name="Rectangle 3"/>
          <p:cNvSpPr/>
          <p:nvPr/>
        </p:nvSpPr>
        <p:spPr>
          <a:xfrm rot="16200000">
            <a:off x="-2959841" y="2966965"/>
            <a:ext cx="685726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r>
              <a:rPr lang="en-US" sz="54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Day of the Week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227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86200" y="2684756"/>
            <a:ext cx="3429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72176" y="2133600"/>
            <a:ext cx="396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16:2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64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i="1" dirty="0" smtClean="0"/>
              <a:t>“Upon </a:t>
            </a:r>
            <a:r>
              <a:rPr lang="en-US" sz="3600" b="1" i="1" dirty="0"/>
              <a:t>the first day of the week let every one of you lay by him in store, as God hath prospered him, that there be no gatherings when I </a:t>
            </a:r>
            <a:r>
              <a:rPr lang="en-US" sz="3600" b="1" i="1" dirty="0" smtClean="0"/>
              <a:t>come”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6422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04062"/>
            <a:ext cx="7772400" cy="6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 smtClean="0">
                <a:solidFill>
                  <a:schemeClr val="bg1"/>
                </a:solidFill>
              </a:rPr>
              <a:t>“1</a:t>
            </a:r>
            <a:r>
              <a:rPr lang="en-US" sz="3400" b="1" i="1" baseline="30000" dirty="0" smtClean="0">
                <a:solidFill>
                  <a:schemeClr val="bg1"/>
                </a:solidFill>
              </a:rPr>
              <a:t>st</a:t>
            </a:r>
            <a:r>
              <a:rPr lang="en-US" sz="3400" b="1" i="1" dirty="0" smtClean="0">
                <a:solidFill>
                  <a:schemeClr val="bg1"/>
                </a:solidFill>
              </a:rPr>
              <a:t> Day of the Week” </a:t>
            </a:r>
            <a:r>
              <a:rPr lang="en-US" sz="3400" dirty="0" smtClean="0">
                <a:solidFill>
                  <a:schemeClr val="bg1"/>
                </a:solidFill>
              </a:rPr>
              <a:t>Means </a:t>
            </a:r>
            <a:r>
              <a:rPr lang="en-US" sz="3400" u="sng" dirty="0" smtClean="0">
                <a:solidFill>
                  <a:schemeClr val="bg1"/>
                </a:solidFill>
              </a:rPr>
              <a:t>Every</a:t>
            </a:r>
            <a:r>
              <a:rPr lang="en-US" sz="3400" dirty="0" smtClean="0">
                <a:solidFill>
                  <a:schemeClr val="bg1"/>
                </a:solidFill>
              </a:rPr>
              <a:t> Week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133600" y="1371600"/>
            <a:ext cx="3733800" cy="47243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en-US" altLang="en-US" sz="3200" b="1" dirty="0">
                <a:solidFill>
                  <a:srgbClr val="FF0000"/>
                </a:solidFill>
              </a:rPr>
              <a:t>1 </a:t>
            </a:r>
            <a:r>
              <a:rPr lang="en-US" altLang="en-US" sz="3200" b="1" dirty="0" smtClean="0">
                <a:solidFill>
                  <a:srgbClr val="FF0000"/>
                </a:solidFill>
              </a:rPr>
              <a:t>Corinthians 16:2</a:t>
            </a:r>
            <a:endParaRPr lang="en-US" altLang="en-US" sz="3200" b="1" dirty="0">
              <a:solidFill>
                <a:srgbClr val="FF0000"/>
              </a:solidFill>
            </a:endParaRPr>
          </a:p>
          <a:p>
            <a:pPr marL="114300" indent="0">
              <a:buNone/>
            </a:pPr>
            <a:endParaRPr lang="en-US" altLang="en-US" sz="800" b="1" dirty="0" smtClean="0"/>
          </a:p>
          <a:p>
            <a:pPr marL="114300" indent="0">
              <a:buNone/>
            </a:pPr>
            <a:r>
              <a:rPr lang="en-US" altLang="en-US" sz="2800" b="1" i="1" dirty="0" smtClean="0"/>
              <a:t>“Upon </a:t>
            </a:r>
            <a:r>
              <a:rPr lang="en-US" altLang="en-US" sz="2800" i="1" dirty="0" smtClean="0"/>
              <a:t>(kata) </a:t>
            </a:r>
            <a:r>
              <a:rPr lang="en-US" altLang="en-US" sz="2800" b="1" i="1" dirty="0"/>
              <a:t>the first day of </a:t>
            </a:r>
            <a:r>
              <a:rPr lang="en-US" altLang="en-US" sz="2800" b="1" i="1" u="sng" dirty="0" smtClean="0"/>
              <a:t>every</a:t>
            </a:r>
            <a:r>
              <a:rPr lang="en-US" altLang="en-US" sz="2800" b="1" i="1" dirty="0" smtClean="0"/>
              <a:t> week”</a:t>
            </a:r>
          </a:p>
          <a:p>
            <a:pPr marL="114300" indent="0">
              <a:buNone/>
            </a:pPr>
            <a:endParaRPr lang="en-US" altLang="en-US" sz="2800" b="1" i="1" dirty="0" smtClean="0"/>
          </a:p>
          <a:p>
            <a:pPr marL="114300" indent="0">
              <a:buNone/>
            </a:pPr>
            <a:r>
              <a:rPr lang="en-US" altLang="en-US" sz="2600" i="1" dirty="0" smtClean="0"/>
              <a:t>“</a:t>
            </a:r>
            <a:r>
              <a:rPr lang="en-US" altLang="en-US" sz="2600" i="1" dirty="0"/>
              <a:t>Kata -</a:t>
            </a:r>
            <a:r>
              <a:rPr lang="en-US" altLang="en-US" sz="2600" i="1" dirty="0" smtClean="0"/>
              <a:t> </a:t>
            </a:r>
            <a:r>
              <a:rPr lang="en-US" altLang="en-US" sz="2600" i="1" dirty="0"/>
              <a:t>has a distributive force, ‘every’ first </a:t>
            </a:r>
            <a:r>
              <a:rPr lang="en-US" altLang="en-US" sz="2600" i="1" dirty="0" smtClean="0"/>
              <a:t>day” -  </a:t>
            </a:r>
            <a:r>
              <a:rPr lang="en-US" altLang="en-US" sz="2600" b="1" i="1" dirty="0" smtClean="0"/>
              <a:t>Vines </a:t>
            </a:r>
            <a:r>
              <a:rPr lang="en-US" altLang="en-US" sz="2600" b="1" i="1" dirty="0"/>
              <a:t>Word Studies of the New </a:t>
            </a:r>
            <a:r>
              <a:rPr lang="en-US" altLang="en-US" sz="2600" b="1" i="1" dirty="0" smtClean="0"/>
              <a:t>Testament</a:t>
            </a:r>
            <a:endParaRPr lang="en-US" altLang="en-US" sz="2600" b="1" i="1" dirty="0"/>
          </a:p>
          <a:p>
            <a:pPr marL="114300" indent="0">
              <a:buNone/>
            </a:pPr>
            <a:endParaRPr lang="en-US" altLang="en-US" sz="3200" b="1" dirty="0" smtClean="0"/>
          </a:p>
          <a:p>
            <a:pPr marL="114300" indent="0">
              <a:buNone/>
            </a:pPr>
            <a:endParaRPr lang="en-US" altLang="en-US" sz="3200" b="1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914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4987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531344"/>
              </p:ext>
            </p:extLst>
          </p:nvPr>
        </p:nvGraphicFramePr>
        <p:xfrm>
          <a:off x="401716" y="1123770"/>
          <a:ext cx="7689537" cy="5196840"/>
        </p:xfrm>
        <a:graphic>
          <a:graphicData uri="http://schemas.openxmlformats.org/drawingml/2006/table">
            <a:tbl>
              <a:tblPr/>
              <a:tblGrid>
                <a:gridCol w="178803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767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657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898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8784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Memorial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Feast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Scripture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pitchFamily="34" charset="0"/>
                        </a:rPr>
                        <a:t>Frequency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16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Passover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Ex. 12:6, 14,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1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16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Trumpets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Lev. 23:24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7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6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Atonement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Lev. 23:27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7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Annual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699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Tabernacles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Lev. 23:39-44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7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Month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Annual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638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Sabbath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Exodus 20:8-11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th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Weekly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525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Lord’s Supper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Acts 20:7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  <a:r>
                        <a:rPr kumimoji="0" lang="en-US" alt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st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day of week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Weekly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0" y="304062"/>
            <a:ext cx="7772400" cy="61555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400" b="1" i="1" dirty="0" smtClean="0">
                <a:solidFill>
                  <a:schemeClr val="bg1"/>
                </a:solidFill>
              </a:rPr>
              <a:t>“1</a:t>
            </a:r>
            <a:r>
              <a:rPr lang="en-US" sz="3400" b="1" i="1" baseline="30000" dirty="0" smtClean="0">
                <a:solidFill>
                  <a:schemeClr val="bg1"/>
                </a:solidFill>
              </a:rPr>
              <a:t>st</a:t>
            </a:r>
            <a:r>
              <a:rPr lang="en-US" sz="3400" b="1" i="1" dirty="0" smtClean="0">
                <a:solidFill>
                  <a:schemeClr val="bg1"/>
                </a:solidFill>
              </a:rPr>
              <a:t> Day of the Week” </a:t>
            </a:r>
            <a:r>
              <a:rPr lang="en-US" sz="3400" dirty="0" smtClean="0">
                <a:solidFill>
                  <a:schemeClr val="bg1"/>
                </a:solidFill>
              </a:rPr>
              <a:t>Means </a:t>
            </a:r>
            <a:r>
              <a:rPr lang="en-US" sz="3400" u="sng" dirty="0" smtClean="0">
                <a:solidFill>
                  <a:schemeClr val="bg1"/>
                </a:solidFill>
              </a:rPr>
              <a:t>Every</a:t>
            </a:r>
            <a:r>
              <a:rPr lang="en-US" sz="3400" dirty="0" smtClean="0">
                <a:solidFill>
                  <a:schemeClr val="bg1"/>
                </a:solidFill>
              </a:rPr>
              <a:t> Week</a:t>
            </a:r>
            <a:endParaRPr lang="en-US" sz="34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0151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93" name="Group 13"/>
          <p:cNvGrpSpPr>
            <a:grpSpLocks/>
          </p:cNvGrpSpPr>
          <p:nvPr/>
        </p:nvGrpSpPr>
        <p:grpSpPr bwMode="auto">
          <a:xfrm>
            <a:off x="4595597" y="4229100"/>
            <a:ext cx="3429000" cy="2286000"/>
            <a:chOff x="3024" y="2688"/>
            <a:chExt cx="2160" cy="1440"/>
          </a:xfrm>
        </p:grpSpPr>
        <p:sp>
          <p:nvSpPr>
            <p:cNvPr id="23563" name="AutoShape 10"/>
            <p:cNvSpPr>
              <a:spLocks noChangeArrowheads="1"/>
            </p:cNvSpPr>
            <p:nvPr/>
          </p:nvSpPr>
          <p:spPr bwMode="auto">
            <a:xfrm>
              <a:off x="3024" y="3120"/>
              <a:ext cx="2160" cy="1008"/>
            </a:xfrm>
            <a:prstGeom prst="star32">
              <a:avLst>
                <a:gd name="adj" fmla="val 4768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 dirty="0">
                  <a:solidFill>
                    <a:srgbClr val="FF0000"/>
                  </a:solidFill>
                </a:rPr>
                <a:t>Every Time</a:t>
              </a:r>
            </a:p>
            <a:p>
              <a:pPr algn="ctr" eaLnBrk="1" hangingPunct="1"/>
              <a:r>
                <a:rPr lang="en-US" altLang="en-US" sz="2400" b="1" i="1" dirty="0" smtClean="0">
                  <a:solidFill>
                    <a:srgbClr val="FF0000"/>
                  </a:solidFill>
                </a:rPr>
                <a:t>The First </a:t>
              </a:r>
              <a:r>
                <a:rPr lang="en-US" altLang="en-US" sz="2400" b="1" i="1" dirty="0">
                  <a:solidFill>
                    <a:srgbClr val="FF0000"/>
                  </a:solidFill>
                </a:rPr>
                <a:t>Day</a:t>
              </a:r>
            </a:p>
            <a:p>
              <a:pPr algn="ctr" eaLnBrk="1" hangingPunct="1"/>
              <a:r>
                <a:rPr lang="en-US" altLang="en-US" sz="2400" b="1" i="1" dirty="0">
                  <a:solidFill>
                    <a:srgbClr val="FF0000"/>
                  </a:solidFill>
                </a:rPr>
                <a:t>Occurs</a:t>
              </a:r>
            </a:p>
          </p:txBody>
        </p:sp>
        <p:sp>
          <p:nvSpPr>
            <p:cNvPr id="23564" name="AutoShape 11"/>
            <p:cNvSpPr>
              <a:spLocks noChangeArrowheads="1"/>
            </p:cNvSpPr>
            <p:nvPr/>
          </p:nvSpPr>
          <p:spPr bwMode="auto">
            <a:xfrm>
              <a:off x="3792" y="2688"/>
              <a:ext cx="672" cy="576"/>
            </a:xfrm>
            <a:prstGeom prst="downArrow">
              <a:avLst>
                <a:gd name="adj1" fmla="val 61611"/>
                <a:gd name="adj2" fmla="val 62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97292" name="Group 12"/>
          <p:cNvGrpSpPr>
            <a:grpSpLocks/>
          </p:cNvGrpSpPr>
          <p:nvPr/>
        </p:nvGrpSpPr>
        <p:grpSpPr bwMode="auto">
          <a:xfrm>
            <a:off x="395282" y="4229100"/>
            <a:ext cx="3429000" cy="2286000"/>
            <a:chOff x="432" y="2688"/>
            <a:chExt cx="2160" cy="1440"/>
          </a:xfrm>
        </p:grpSpPr>
        <p:sp>
          <p:nvSpPr>
            <p:cNvPr id="23561" name="AutoShape 9"/>
            <p:cNvSpPr>
              <a:spLocks noChangeArrowheads="1"/>
            </p:cNvSpPr>
            <p:nvPr/>
          </p:nvSpPr>
          <p:spPr bwMode="auto">
            <a:xfrm>
              <a:off x="432" y="3120"/>
              <a:ext cx="2160" cy="1008"/>
            </a:xfrm>
            <a:prstGeom prst="star32">
              <a:avLst>
                <a:gd name="adj" fmla="val 47685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r>
                <a:rPr lang="en-US" altLang="en-US" sz="2400" b="1" i="1" dirty="0">
                  <a:solidFill>
                    <a:srgbClr val="FF0000"/>
                  </a:solidFill>
                </a:rPr>
                <a:t>Every Time</a:t>
              </a:r>
            </a:p>
            <a:p>
              <a:pPr algn="ctr" eaLnBrk="1" hangingPunct="1"/>
              <a:r>
                <a:rPr lang="en-US" altLang="en-US" sz="2400" b="1" i="1" dirty="0" smtClean="0">
                  <a:solidFill>
                    <a:srgbClr val="FF0000"/>
                  </a:solidFill>
                </a:rPr>
                <a:t>The Sabbath </a:t>
              </a:r>
              <a:r>
                <a:rPr lang="en-US" altLang="en-US" sz="2400" b="1" i="1" dirty="0">
                  <a:solidFill>
                    <a:srgbClr val="FF0000"/>
                  </a:solidFill>
                </a:rPr>
                <a:t>Day</a:t>
              </a:r>
            </a:p>
            <a:p>
              <a:pPr algn="ctr" eaLnBrk="1" hangingPunct="1"/>
              <a:r>
                <a:rPr lang="en-US" altLang="en-US" sz="2400" b="1" i="1" dirty="0" err="1" smtClean="0">
                  <a:solidFill>
                    <a:srgbClr val="FF0000"/>
                  </a:solidFill>
                </a:rPr>
                <a:t>Occured</a:t>
              </a:r>
              <a:endParaRPr lang="en-US" altLang="en-US" sz="24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23562" name="AutoShape 8"/>
            <p:cNvSpPr>
              <a:spLocks noChangeArrowheads="1"/>
            </p:cNvSpPr>
            <p:nvPr/>
          </p:nvSpPr>
          <p:spPr bwMode="auto">
            <a:xfrm>
              <a:off x="1200" y="2688"/>
              <a:ext cx="672" cy="576"/>
            </a:xfrm>
            <a:prstGeom prst="downArrow">
              <a:avLst>
                <a:gd name="adj1" fmla="val 61611"/>
                <a:gd name="adj2" fmla="val 62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65156" y="1066800"/>
            <a:ext cx="3657600" cy="32766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“Remember the 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Sabbath day,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to keep it holy”</a:t>
            </a:r>
          </a:p>
          <a:p>
            <a:pPr algn="ctr" eaLnBrk="1" hangingPunct="1"/>
            <a:endParaRPr lang="en-US" altLang="en-US" sz="2800" dirty="0">
              <a:solidFill>
                <a:schemeClr val="accent1"/>
              </a:solidFill>
            </a:endParaRPr>
          </a:p>
          <a:p>
            <a:pPr algn="ctr" eaLnBrk="1" hangingPunct="1"/>
            <a:r>
              <a:rPr lang="en-US" altLang="en-US" sz="2800" b="1" dirty="0" smtClean="0">
                <a:solidFill>
                  <a:srgbClr val="FFFF00"/>
                </a:solidFill>
              </a:rPr>
              <a:t>Exodus 20:8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23557" name="Rectangle 6"/>
          <p:cNvSpPr>
            <a:spLocks noChangeArrowheads="1"/>
          </p:cNvSpPr>
          <p:nvPr/>
        </p:nvSpPr>
        <p:spPr bwMode="auto">
          <a:xfrm>
            <a:off x="4481297" y="1066799"/>
            <a:ext cx="3657600" cy="327660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“And upon the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first day of the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week, when the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disciples came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together to </a:t>
            </a:r>
          </a:p>
          <a:p>
            <a:pPr algn="ctr" eaLnBrk="1" hangingPunct="1"/>
            <a:r>
              <a:rPr lang="en-US" altLang="en-US" sz="2800" b="1" i="1" dirty="0">
                <a:solidFill>
                  <a:schemeClr val="bg1"/>
                </a:solidFill>
              </a:rPr>
              <a:t>break bread”</a:t>
            </a:r>
          </a:p>
          <a:p>
            <a:pPr algn="ctr" eaLnBrk="1" hangingPunct="1"/>
            <a:endParaRPr lang="en-US" altLang="en-US" sz="800" dirty="0">
              <a:solidFill>
                <a:schemeClr val="accent1"/>
              </a:solidFill>
            </a:endParaRPr>
          </a:p>
          <a:p>
            <a:pPr algn="ctr" eaLnBrk="1" hangingPunct="1"/>
            <a:r>
              <a:rPr lang="en-US" altLang="en-US" sz="2800" b="1" dirty="0" smtClean="0">
                <a:solidFill>
                  <a:srgbClr val="FFFF00"/>
                </a:solidFill>
              </a:rPr>
              <a:t>Acts 20:7</a:t>
            </a:r>
            <a:endParaRPr lang="en-US" altLang="en-US" sz="28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191731"/>
            <a:ext cx="77724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Sabbath Day - 1</a:t>
            </a:r>
            <a:r>
              <a:rPr lang="en-US" sz="36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3600" b="1" dirty="0" smtClean="0">
                <a:solidFill>
                  <a:schemeClr val="bg1"/>
                </a:solidFill>
              </a:rPr>
              <a:t>  Day of Week Parallel</a:t>
            </a:r>
            <a:endParaRPr lang="en-US" sz="3600" dirty="0">
              <a:solidFill>
                <a:schemeClr val="bg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622824" y="217751"/>
            <a:ext cx="2819400" cy="6705600"/>
            <a:chOff x="2624675" y="355831"/>
            <a:chExt cx="2819400" cy="6027239"/>
          </a:xfrm>
          <a:solidFill>
            <a:schemeClr val="tx2"/>
          </a:solidFill>
        </p:grpSpPr>
        <p:sp>
          <p:nvSpPr>
            <p:cNvPr id="23559" name="AutoShape 18"/>
            <p:cNvSpPr>
              <a:spLocks noChangeArrowheads="1"/>
            </p:cNvSpPr>
            <p:nvPr/>
          </p:nvSpPr>
          <p:spPr bwMode="auto">
            <a:xfrm>
              <a:off x="2624675" y="355831"/>
              <a:ext cx="2819400" cy="6027239"/>
            </a:xfrm>
            <a:prstGeom prst="bevel">
              <a:avLst>
                <a:gd name="adj" fmla="val 7486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  <a:softEdge rad="12700"/>
            </a:effec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hangingPunct="1"/>
              <a:endParaRPr lang="en-US" altLang="en-US" sz="4000" b="1" dirty="0">
                <a:solidFill>
                  <a:schemeClr val="bg1"/>
                </a:solidFill>
              </a:endParaRPr>
            </a:p>
            <a:p>
              <a:pPr algn="ctr" eaLnBrk="1" hangingPunct="1"/>
              <a:endParaRPr lang="en-US" altLang="en-US" sz="4000" b="1" dirty="0" smtClean="0">
                <a:solidFill>
                  <a:schemeClr val="bg1"/>
                </a:solidFill>
              </a:endParaRPr>
            </a:p>
            <a:p>
              <a:pPr algn="ctr" eaLnBrk="1" hangingPunct="1"/>
              <a:endParaRPr lang="en-US" altLang="en-US" sz="4000" b="1" dirty="0">
                <a:solidFill>
                  <a:schemeClr val="bg1"/>
                </a:solidFill>
              </a:endParaRPr>
            </a:p>
            <a:p>
              <a:pPr algn="ctr" eaLnBrk="1" hangingPunct="1"/>
              <a:r>
                <a:rPr lang="en-US" altLang="en-US" sz="4000" b="1" dirty="0" smtClean="0">
                  <a:solidFill>
                    <a:schemeClr val="bg1"/>
                  </a:solidFill>
                </a:rPr>
                <a:t>These</a:t>
              </a:r>
            </a:p>
            <a:p>
              <a:pPr algn="ctr" eaLnBrk="1" hangingPunct="1"/>
              <a:r>
                <a:rPr lang="en-US" altLang="en-US" sz="4000" b="1" dirty="0" smtClean="0">
                  <a:solidFill>
                    <a:schemeClr val="bg1"/>
                  </a:solidFill>
                </a:rPr>
                <a:t>Special</a:t>
              </a:r>
            </a:p>
            <a:p>
              <a:pPr algn="ctr" eaLnBrk="1" hangingPunct="1"/>
              <a:r>
                <a:rPr lang="en-US" altLang="en-US" sz="4000" b="1" dirty="0" smtClean="0">
                  <a:solidFill>
                    <a:schemeClr val="bg1"/>
                  </a:solidFill>
                </a:rPr>
                <a:t>Days</a:t>
              </a:r>
            </a:p>
            <a:p>
              <a:pPr algn="ctr" eaLnBrk="1" hangingPunct="1"/>
              <a:r>
                <a:rPr lang="en-US" altLang="en-US" sz="4000" b="1" dirty="0" smtClean="0">
                  <a:solidFill>
                    <a:schemeClr val="bg1"/>
                  </a:solidFill>
                </a:rPr>
                <a:t>Occurred</a:t>
              </a:r>
              <a:endParaRPr lang="en-US" altLang="en-US" sz="4000" b="1" dirty="0">
                <a:solidFill>
                  <a:schemeClr val="bg1"/>
                </a:solidFill>
              </a:endParaRPr>
            </a:p>
            <a:p>
              <a:pPr algn="ctr" eaLnBrk="1" hangingPunct="1"/>
              <a:r>
                <a:rPr lang="en-US" altLang="en-US" sz="4000" b="1" u="sng" dirty="0">
                  <a:solidFill>
                    <a:srgbClr val="FFFF00"/>
                  </a:solidFill>
                </a:rPr>
                <a:t>Every</a:t>
              </a:r>
            </a:p>
            <a:p>
              <a:pPr algn="ctr" eaLnBrk="1" hangingPunct="1"/>
              <a:r>
                <a:rPr lang="en-US" altLang="en-US" sz="4000" b="1" dirty="0">
                  <a:solidFill>
                    <a:schemeClr val="bg1"/>
                  </a:solidFill>
                </a:rPr>
                <a:t>Week!</a:t>
              </a: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7441" y="591687"/>
              <a:ext cx="2203217" cy="1686626"/>
            </a:xfrm>
            <a:prstGeom prst="rect">
              <a:avLst/>
            </a:prstGeom>
            <a:grpFill/>
            <a:ln>
              <a:noFill/>
            </a:ln>
            <a:effectLst>
              <a:softEdge rad="11250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8768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20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2000"/>
                                        <p:tgtEl>
                                          <p:spTgt spid="97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243B338-A573-4995-9D01-A75393916CF1}" type="slidenum">
              <a:rPr lang="en-US" altLang="en-US" sz="1400">
                <a:solidFill>
                  <a:schemeClr val="bg1"/>
                </a:solidFill>
              </a:rPr>
              <a:pPr eaLnBrk="1" hangingPunct="1"/>
              <a:t>19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001000" cy="1600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b="1" dirty="0" smtClean="0"/>
              <a:t>The Religious Holiday “Easter” is Without Bible Aut</a:t>
            </a:r>
            <a:r>
              <a:rPr lang="en-US" altLang="en-US" sz="4400" b="1" dirty="0" smtClean="0">
                <a:solidFill>
                  <a:schemeClr val="accent1">
                    <a:lumMod val="75000"/>
                  </a:schemeClr>
                </a:solidFill>
              </a:rPr>
              <a:t>hority</a:t>
            </a:r>
            <a:r>
              <a:rPr lang="en-US" altLang="en-US" sz="4400" dirty="0" smtClean="0">
                <a:solidFill>
                  <a:schemeClr val="accent1">
                    <a:lumMod val="75000"/>
                  </a:schemeClr>
                </a:solidFill>
                <a:latin typeface="Benguiat Bk BT" pitchFamily="18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458200" cy="46482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3200" dirty="0" smtClean="0"/>
              <a:t>Religious celebration of Easter is from man</a:t>
            </a:r>
          </a:p>
          <a:p>
            <a:pPr lvl="1" eaLnBrk="1" hangingPunct="1">
              <a:defRPr/>
            </a:pPr>
            <a:r>
              <a:rPr lang="en-US" altLang="en-US" sz="2600" dirty="0" smtClean="0"/>
              <a:t>Matthew 21:25</a:t>
            </a:r>
          </a:p>
          <a:p>
            <a:pPr eaLnBrk="1" hangingPunct="1">
              <a:defRPr/>
            </a:pPr>
            <a:r>
              <a:rPr lang="en-US" altLang="en-US" sz="3200" dirty="0" smtClean="0"/>
              <a:t>No NT pattern (authority) for it</a:t>
            </a:r>
          </a:p>
          <a:p>
            <a:pPr lvl="1" eaLnBrk="1" hangingPunct="1">
              <a:defRPr/>
            </a:pPr>
            <a:r>
              <a:rPr lang="en-US" altLang="en-US" sz="2600" dirty="0" smtClean="0"/>
              <a:t>Hebrews 8:5; Colossians 3:17</a:t>
            </a:r>
          </a:p>
          <a:p>
            <a:pPr eaLnBrk="1" hangingPunct="1">
              <a:defRPr/>
            </a:pPr>
            <a:r>
              <a:rPr lang="en-US" altLang="en-US" sz="3200" dirty="0" smtClean="0"/>
              <a:t>Only pattern for it is human tradition</a:t>
            </a:r>
          </a:p>
          <a:p>
            <a:pPr lvl="1" eaLnBrk="1" hangingPunct="1">
              <a:defRPr/>
            </a:pPr>
            <a:r>
              <a:rPr lang="en-US" altLang="en-US" sz="2600" dirty="0" smtClean="0"/>
              <a:t>Galatians 4:9-11; Colossians 2:20-23</a:t>
            </a:r>
          </a:p>
          <a:p>
            <a:pPr lvl="1" eaLnBrk="1" hangingPunct="1">
              <a:defRPr/>
            </a:pPr>
            <a:r>
              <a:rPr lang="en-US" altLang="en-US" sz="2600" smtClean="0"/>
              <a:t>Matthew 15:8-9</a:t>
            </a:r>
            <a:endParaRPr lang="en-US" altLang="en-US" sz="2600" dirty="0" smtClean="0"/>
          </a:p>
          <a:p>
            <a:pPr eaLnBrk="1" hangingPunct="1">
              <a:defRPr/>
            </a:pPr>
            <a:r>
              <a:rPr lang="en-US" altLang="en-US" sz="3200" dirty="0" smtClean="0"/>
              <a:t>It is a perversion of the gospel of Christ</a:t>
            </a:r>
          </a:p>
          <a:p>
            <a:pPr lvl="1" eaLnBrk="1" hangingPunct="1">
              <a:defRPr/>
            </a:pPr>
            <a:r>
              <a:rPr lang="en-US" altLang="en-US" sz="2500" dirty="0" smtClean="0"/>
              <a:t>Galatians 1:6-10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45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36234" y="3218156"/>
            <a:ext cx="2286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156010" y="2124722"/>
            <a:ext cx="389507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Acts 20:7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i="1" dirty="0" smtClean="0"/>
              <a:t>“Now </a:t>
            </a:r>
            <a:r>
              <a:rPr lang="en-US" sz="3600" b="1" i="1" dirty="0"/>
              <a:t>on the first day of the week, when the disciples came together to break bread, Paul, ready to depart the next day, spoke to them and continued his message until </a:t>
            </a:r>
            <a:r>
              <a:rPr lang="en-US" sz="3600" b="1" i="1" dirty="0" smtClean="0"/>
              <a:t>midnight”</a:t>
            </a:r>
            <a:endParaRPr lang="en-US" sz="3600" b="1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79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88339B1-B1EC-4D47-AD64-4344858B9BEA}" type="slidenum">
              <a:rPr lang="en-US" altLang="en-US" sz="1400">
                <a:solidFill>
                  <a:schemeClr val="bg1"/>
                </a:solidFill>
              </a:rPr>
              <a:pPr eaLnBrk="1" hangingPunct="1"/>
              <a:t>20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001000" cy="1981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en-US" sz="4900" b="1" dirty="0" smtClean="0"/>
              <a:t>Calling on the Name of Christ Without His Authority is Wrong</a:t>
            </a:r>
            <a: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altLang="en-US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altLang="en-US" sz="4000" b="1" dirty="0" smtClean="0">
                <a:solidFill>
                  <a:schemeClr val="tx1"/>
                </a:solidFill>
              </a:rPr>
              <a:t>Acts 19:11-17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dirty="0" smtClean="0"/>
              <a:t>1</a:t>
            </a:r>
            <a:r>
              <a:rPr lang="en-US" altLang="en-US" sz="3200" baseline="30000" dirty="0" smtClean="0"/>
              <a:t>st</a:t>
            </a:r>
            <a:r>
              <a:rPr lang="en-US" altLang="en-US" sz="3200" dirty="0" smtClean="0"/>
              <a:t> day of the week worship approved by </a:t>
            </a:r>
            <a:r>
              <a:rPr lang="en-US" altLang="en-US" sz="3200" b="1" dirty="0" smtClean="0"/>
              <a:t>heaven</a:t>
            </a:r>
            <a:r>
              <a:rPr lang="en-US" altLang="en-US" sz="3200" dirty="0" smtClean="0"/>
              <a:t> – Acts 20:7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 smtClean="0"/>
              <a:t>True worship celebrates the name of the Lord!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2400" dirty="0" smtClean="0"/>
              <a:t>John 4:24 (Acts 19:17)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3200" dirty="0" smtClean="0"/>
              <a:t>Easter worship is approved by </a:t>
            </a:r>
            <a:r>
              <a:rPr lang="en-US" altLang="en-US" sz="3200" b="1" dirty="0" smtClean="0"/>
              <a:t>men</a:t>
            </a:r>
            <a:r>
              <a:rPr lang="en-US" altLang="en-US" sz="3200" dirty="0" smtClean="0"/>
              <a:t> but, rejected by heaven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600" dirty="0" smtClean="0"/>
              <a:t>Easter does not celebrate the name of the Lord!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2400" dirty="0" smtClean="0"/>
              <a:t>Matthew 7:21-23</a:t>
            </a:r>
            <a:endParaRPr lang="en-US" altLang="en-US" sz="2400" dirty="0"/>
          </a:p>
          <a:p>
            <a:pPr lvl="2">
              <a:lnSpc>
                <a:spcPct val="90000"/>
              </a:lnSpc>
              <a:defRPr/>
            </a:pPr>
            <a:endParaRPr lang="en-US" alt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5000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573044" y="3397190"/>
            <a:ext cx="19812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10400" cy="1143000"/>
          </a:xfrm>
        </p:spPr>
        <p:txBody>
          <a:bodyPr/>
          <a:lstStyle/>
          <a:p>
            <a:pPr algn="ctr"/>
            <a:r>
              <a:rPr lang="en-US" b="1" dirty="0" smtClean="0"/>
              <a:t>Acts 5:29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590800"/>
          </a:xfrm>
          <a:ln>
            <a:noFill/>
          </a:ln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000" b="1" i="1" dirty="0"/>
              <a:t>“Then Peter and the other apostles answered and said, We ought to obey God rather than </a:t>
            </a:r>
            <a:r>
              <a:rPr lang="en-US" sz="4000" b="1" i="1" dirty="0" smtClean="0"/>
              <a:t>men”</a:t>
            </a:r>
            <a:endParaRPr lang="en-US" sz="40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47328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BC58828-6635-476E-AE4A-DA68615A4553}" type="slidenum">
              <a:rPr lang="en-US" altLang="en-US" sz="1400">
                <a:solidFill>
                  <a:schemeClr val="bg1"/>
                </a:solidFill>
              </a:rPr>
              <a:pPr eaLnBrk="1" hangingPunct="1"/>
              <a:t>22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924800" cy="1371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en-US" sz="4800" b="1" dirty="0" smtClean="0"/>
              <a:t>Be Content with God’s Way</a:t>
            </a:r>
            <a:r>
              <a:rPr lang="en-US" altLang="en-US" sz="4800" b="1" dirty="0" smtClean="0">
                <a:solidFill>
                  <a:schemeClr val="accent2"/>
                </a:solidFill>
              </a:rPr>
              <a:t/>
            </a:r>
            <a:br>
              <a:rPr lang="en-US" altLang="en-US" sz="4800" b="1" dirty="0" smtClean="0">
                <a:solidFill>
                  <a:schemeClr val="accent2"/>
                </a:solidFill>
              </a:rPr>
            </a:br>
            <a:r>
              <a:rPr lang="en-US" altLang="en-US" sz="4000" b="1" dirty="0" smtClean="0">
                <a:solidFill>
                  <a:schemeClr val="tx1"/>
                </a:solidFill>
              </a:rPr>
              <a:t>Acts 5:29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10068"/>
            <a:ext cx="78486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en-US" sz="3400" dirty="0" smtClean="0">
                <a:cs typeface="Tahoma" pitchFamily="34" charset="0"/>
              </a:rPr>
              <a:t>Worship in spirit &amp; in truth</a:t>
            </a:r>
          </a:p>
          <a:p>
            <a:pPr lvl="1">
              <a:defRPr/>
            </a:pPr>
            <a:r>
              <a:rPr lang="en-US" altLang="en-US" sz="3000" dirty="0" smtClean="0">
                <a:cs typeface="Tahoma" pitchFamily="34" charset="0"/>
              </a:rPr>
              <a:t>John 4:24</a:t>
            </a:r>
            <a:endParaRPr lang="en-US" altLang="en-US" sz="3000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US" altLang="en-US" sz="3400" dirty="0" smtClean="0">
                <a:cs typeface="Tahoma" pitchFamily="34" charset="0"/>
              </a:rPr>
              <a:t>Distinguish between religious traditions of men &amp; the divine will of God!</a:t>
            </a:r>
          </a:p>
          <a:p>
            <a:pPr lvl="1">
              <a:defRPr/>
            </a:pPr>
            <a:r>
              <a:rPr lang="en-US" altLang="en-US" sz="3000" dirty="0" smtClean="0">
                <a:cs typeface="Tahoma" pitchFamily="34" charset="0"/>
              </a:rPr>
              <a:t>Proverbs 14:12</a:t>
            </a:r>
          </a:p>
          <a:p>
            <a:pPr eaLnBrk="1" hangingPunct="1">
              <a:defRPr/>
            </a:pPr>
            <a:r>
              <a:rPr lang="en-US" altLang="en-US" sz="3400" dirty="0" smtClean="0">
                <a:cs typeface="Tahoma" pitchFamily="34" charset="0"/>
              </a:rPr>
              <a:t>Uphold all the truth:</a:t>
            </a:r>
          </a:p>
          <a:p>
            <a:pPr lvl="1" eaLnBrk="1" hangingPunct="1">
              <a:defRPr/>
            </a:pPr>
            <a:r>
              <a:rPr lang="en-US" altLang="en-US" sz="3000" dirty="0" smtClean="0">
                <a:cs typeface="Tahoma" pitchFamily="34" charset="0"/>
              </a:rPr>
              <a:t>Death, Burial &amp; Resurrection of Jesus Christ</a:t>
            </a:r>
          </a:p>
          <a:p>
            <a:pPr lvl="1" eaLnBrk="1" hangingPunct="1">
              <a:defRPr/>
            </a:pPr>
            <a:r>
              <a:rPr lang="en-US" altLang="en-US" sz="3000" dirty="0" smtClean="0">
                <a:cs typeface="Tahoma" pitchFamily="34" charset="0"/>
              </a:rPr>
              <a:t>True worship</a:t>
            </a:r>
          </a:p>
          <a:p>
            <a:pPr eaLnBrk="1" hangingPunct="1">
              <a:defRPr/>
            </a:pPr>
            <a:r>
              <a:rPr lang="en-US" altLang="en-US" sz="3400" dirty="0" smtClean="0">
                <a:cs typeface="Tahoma" pitchFamily="34" charset="0"/>
              </a:rPr>
              <a:t>Oppose all error</a:t>
            </a:r>
          </a:p>
          <a:p>
            <a:pPr lvl="1">
              <a:defRPr/>
            </a:pPr>
            <a:r>
              <a:rPr lang="en-US" altLang="en-US" sz="3000" dirty="0" smtClean="0">
                <a:cs typeface="Tahoma" pitchFamily="34" charset="0"/>
              </a:rPr>
              <a:t>1 Timothy 4:1; 2 Timothy  4:2-4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026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25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25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685800" y="2971800"/>
            <a:ext cx="5715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Matthew 7:21-23 - NKJV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21</a:t>
            </a:r>
            <a:r>
              <a:rPr lang="en-US" sz="3000" b="1" i="1" dirty="0"/>
              <a:t> </a:t>
            </a:r>
            <a:r>
              <a:rPr lang="en-US" sz="3000" b="1" i="1" dirty="0" smtClean="0"/>
              <a:t>“Not </a:t>
            </a:r>
            <a:r>
              <a:rPr lang="en-US" sz="3000" b="1" i="1" dirty="0"/>
              <a:t>everyone who says to Me, </a:t>
            </a:r>
            <a:r>
              <a:rPr lang="en-US" sz="3000" b="1" i="1" dirty="0" smtClean="0"/>
              <a:t>‘Lord</a:t>
            </a:r>
            <a:r>
              <a:rPr lang="en-US" sz="3000" b="1" i="1" dirty="0"/>
              <a:t>, Lord</a:t>
            </a:r>
            <a:r>
              <a:rPr lang="en-US" sz="3000" b="1" i="1" dirty="0" smtClean="0"/>
              <a:t>,’ </a:t>
            </a:r>
            <a:r>
              <a:rPr lang="en-US" sz="3000" b="1" i="1" dirty="0"/>
              <a:t>shall enter the kingdom of heaven, but he who does the will of My Father in heaven.</a:t>
            </a:r>
          </a:p>
          <a:p>
            <a:pPr marL="114300" indent="0">
              <a:buNone/>
            </a:pPr>
            <a:r>
              <a:rPr lang="en-US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22</a:t>
            </a:r>
            <a:r>
              <a:rPr lang="en-US" sz="3000" b="1" i="1" dirty="0" smtClean="0"/>
              <a:t> “Many </a:t>
            </a:r>
            <a:r>
              <a:rPr lang="en-US" sz="3000" b="1" i="1" dirty="0"/>
              <a:t>will say to Me in that day, 'Lord, Lord, have we not prophesied in Your name, cast out demons in Your name, and done many wonders in Your name</a:t>
            </a:r>
            <a:r>
              <a:rPr lang="en-US" sz="3000" b="1" i="1" dirty="0" smtClean="0"/>
              <a:t>?’</a:t>
            </a:r>
            <a:endParaRPr lang="en-US" sz="3000" b="1" i="1" dirty="0"/>
          </a:p>
          <a:p>
            <a:pPr marL="114300" indent="0">
              <a:buNone/>
            </a:pPr>
            <a:r>
              <a:rPr lang="en-US" sz="3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23</a:t>
            </a:r>
            <a:r>
              <a:rPr lang="en-US" sz="3000" b="1" i="1" dirty="0" smtClean="0"/>
              <a:t> “And </a:t>
            </a:r>
            <a:r>
              <a:rPr lang="en-US" sz="3000" b="1" i="1" dirty="0"/>
              <a:t>then I will declare to them, </a:t>
            </a:r>
            <a:r>
              <a:rPr lang="en-US" sz="3000" b="1" i="1" dirty="0" smtClean="0"/>
              <a:t>‘I </a:t>
            </a:r>
            <a:r>
              <a:rPr lang="en-US" sz="3000" b="1" i="1" dirty="0"/>
              <a:t>never knew you; depart from Me, you who practice lawlessness</a:t>
            </a:r>
            <a:r>
              <a:rPr lang="en-US" sz="3000" b="1" i="1" dirty="0" smtClean="0"/>
              <a:t>!’</a:t>
            </a:r>
            <a:endParaRPr lang="en-US" sz="3000" b="1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23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0" y="2514600"/>
            <a:ext cx="1143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0828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35CBBFED-0D2F-4377-AD3C-C673F52E7FC4}" type="slidenum">
              <a:rPr lang="en-US" altLang="en-US" sz="1200" smtClean="0"/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24</a:t>
            </a:fld>
            <a:endParaRPr lang="en-US" altLang="en-US" sz="1200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The Bible Plan of Salvation</a:t>
            </a:r>
            <a:r>
              <a:rPr lang="en-US" altLang="en-US" smtClean="0"/>
              <a:t>	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2003F5"/>
              </a:buClr>
            </a:pPr>
            <a:r>
              <a:rPr lang="en-US" altLang="en-US" sz="3200" b="1" dirty="0" smtClean="0"/>
              <a:t>The Alien Sinner </a:t>
            </a:r>
            <a:r>
              <a:rPr lang="en-US" altLang="en-US" sz="3200" b="1" u="sng" dirty="0" smtClean="0"/>
              <a:t>must</a:t>
            </a:r>
            <a:r>
              <a:rPr lang="en-US" altLang="en-US" sz="3200" b="1" dirty="0" smtClean="0"/>
              <a:t>…</a:t>
            </a:r>
          </a:p>
          <a:p>
            <a:pPr lvl="1" eaLnBrk="1" hangingPunct="1"/>
            <a:r>
              <a:rPr lang="en-US" altLang="en-US" sz="2800" dirty="0" smtClean="0"/>
              <a:t>Hear - Romans 10:17</a:t>
            </a:r>
          </a:p>
          <a:p>
            <a:pPr lvl="1" eaLnBrk="1" hangingPunct="1"/>
            <a:r>
              <a:rPr lang="en-US" altLang="en-US" sz="2800" dirty="0" smtClean="0"/>
              <a:t>Believe the Gospel - Romans 10:14</a:t>
            </a:r>
          </a:p>
          <a:p>
            <a:pPr lvl="1" eaLnBrk="1" hangingPunct="1"/>
            <a:r>
              <a:rPr lang="en-US" altLang="en-US" sz="2800" dirty="0" smtClean="0"/>
              <a:t>Confess Christ - Romans 10:9</a:t>
            </a:r>
          </a:p>
          <a:p>
            <a:pPr lvl="1" eaLnBrk="1" hangingPunct="1"/>
            <a:r>
              <a:rPr lang="en-US" altLang="en-US" sz="2800" dirty="0" smtClean="0"/>
              <a:t>Repent of your sins - Acts 2:38</a:t>
            </a:r>
          </a:p>
          <a:p>
            <a:pPr lvl="1" eaLnBrk="1" hangingPunct="1"/>
            <a:r>
              <a:rPr lang="en-US" altLang="en-US" sz="2800" dirty="0" smtClean="0"/>
              <a:t>Be baptized into Christ - Acts 2:38</a:t>
            </a:r>
          </a:p>
          <a:p>
            <a:pPr eaLnBrk="1" hangingPunct="1">
              <a:buClr>
                <a:srgbClr val="2003F5"/>
              </a:buClr>
            </a:pPr>
            <a:r>
              <a:rPr lang="en-US" altLang="en-US" sz="3200" b="1" dirty="0" smtClean="0"/>
              <a:t>The erring child of God must…</a:t>
            </a:r>
          </a:p>
          <a:p>
            <a:pPr lvl="1" eaLnBrk="1" hangingPunct="1"/>
            <a:r>
              <a:rPr lang="en-US" altLang="en-US" sz="2800" dirty="0" smtClean="0"/>
              <a:t>Repent and Pray - Acts 8:22-24; Hebrews 4:16</a:t>
            </a:r>
            <a:r>
              <a:rPr lang="en-US" altLang="en-US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642537305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86200" y="2684756"/>
            <a:ext cx="3429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672176" y="2133600"/>
            <a:ext cx="3962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16:2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164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i="1" dirty="0" smtClean="0"/>
              <a:t>“Upon </a:t>
            </a:r>
            <a:r>
              <a:rPr lang="en-US" sz="3600" b="1" i="1" dirty="0"/>
              <a:t>the first day of the week let every one of you lay by him in store, as God hath prospered him, that there be no gatherings when I </a:t>
            </a:r>
            <a:r>
              <a:rPr lang="en-US" sz="3600" b="1" i="1" dirty="0" smtClean="0"/>
              <a:t>come”</a:t>
            </a:r>
            <a:endParaRPr lang="en-US" sz="3600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3447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Today is traditional “Easter Sunday”</a:t>
            </a:r>
          </a:p>
          <a:p>
            <a:r>
              <a:rPr lang="en-US" sz="3200" dirty="0" smtClean="0"/>
              <a:t>This is a</a:t>
            </a:r>
            <a:r>
              <a:rPr lang="en-US" sz="3000" dirty="0" smtClean="0"/>
              <a:t> big day religiously for some</a:t>
            </a:r>
          </a:p>
          <a:p>
            <a:pPr lvl="1"/>
            <a:r>
              <a:rPr lang="en-US" sz="2800" dirty="0" smtClean="0"/>
              <a:t>Some participate emotionally</a:t>
            </a:r>
          </a:p>
          <a:p>
            <a:pPr lvl="1"/>
            <a:r>
              <a:rPr lang="en-US" sz="2800" dirty="0" smtClean="0"/>
              <a:t>Some participate physically</a:t>
            </a:r>
          </a:p>
          <a:p>
            <a:pPr lvl="1"/>
            <a:r>
              <a:rPr lang="en-US" sz="2800" dirty="0" smtClean="0"/>
              <a:t>Some participate traditionally</a:t>
            </a:r>
          </a:p>
          <a:p>
            <a:pPr lvl="1"/>
            <a:r>
              <a:rPr lang="en-US" sz="2800" dirty="0"/>
              <a:t>Sadly many don’t know why they worship</a:t>
            </a:r>
          </a:p>
          <a:p>
            <a:pPr lvl="2"/>
            <a:r>
              <a:rPr lang="en-US" sz="2600" dirty="0"/>
              <a:t>Don’t know the Who, What, When or </a:t>
            </a:r>
            <a:r>
              <a:rPr lang="en-US" sz="2600" dirty="0" smtClean="0"/>
              <a:t>Why</a:t>
            </a:r>
            <a:endParaRPr lang="en-US" sz="2800" dirty="0" smtClean="0"/>
          </a:p>
          <a:p>
            <a:r>
              <a:rPr lang="en-US" sz="3000" dirty="0" smtClean="0"/>
              <a:t>These are similar to those Jesus mentions</a:t>
            </a:r>
          </a:p>
          <a:p>
            <a:pPr lvl="1"/>
            <a:r>
              <a:rPr lang="en-US" sz="2800" dirty="0" smtClean="0"/>
              <a:t>John 4:20-24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04893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066800" y="4091765"/>
            <a:ext cx="36576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John 4:20-24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257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r>
              <a:rPr lang="en-US" sz="2400" b="1" i="1" dirty="0" smtClean="0"/>
              <a:t> </a:t>
            </a:r>
            <a:r>
              <a:rPr lang="en-US" sz="2400" b="1" i="1" dirty="0"/>
              <a:t>Our fathers worshipped in this mountain; and ye say, that in Jerusalem is the place where men ought to worship.</a:t>
            </a:r>
          </a:p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21</a:t>
            </a:r>
            <a:r>
              <a:rPr lang="en-US" sz="2400" b="1" i="1" dirty="0" smtClean="0"/>
              <a:t> </a:t>
            </a:r>
            <a:r>
              <a:rPr lang="en-US" sz="2400" b="1" i="1" dirty="0"/>
              <a:t>Jesus </a:t>
            </a:r>
            <a:r>
              <a:rPr lang="en-US" sz="2400" b="1" i="1" dirty="0" err="1"/>
              <a:t>saith</a:t>
            </a:r>
            <a:r>
              <a:rPr lang="en-US" sz="2400" b="1" i="1" dirty="0"/>
              <a:t> unto her, Woman, believe me, the hour cometh, when ye shall neither in this mountain, nor yet at Jerusalem, worship the Father.</a:t>
            </a:r>
          </a:p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en-US" sz="2400" b="1" i="1" dirty="0" smtClean="0"/>
              <a:t> </a:t>
            </a:r>
            <a:r>
              <a:rPr lang="en-US" sz="2400" b="1" i="1" dirty="0"/>
              <a:t>Ye worship ye know not what: we know what we worship: for salvation is of the Jews.</a:t>
            </a:r>
          </a:p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23</a:t>
            </a:r>
            <a:r>
              <a:rPr lang="en-US" sz="2400" b="1" i="1" dirty="0" smtClean="0"/>
              <a:t> </a:t>
            </a:r>
            <a:r>
              <a:rPr lang="en-US" sz="2400" b="1" i="1" dirty="0"/>
              <a:t>But the hour cometh, and now is, when the true worshippers shall worship the Father in spirit and in truth: for the Father </a:t>
            </a:r>
            <a:r>
              <a:rPr lang="en-US" sz="2400" b="1" i="1" dirty="0" err="1"/>
              <a:t>seeketh</a:t>
            </a:r>
            <a:r>
              <a:rPr lang="en-US" sz="2400" b="1" i="1" dirty="0"/>
              <a:t> such to worship him.</a:t>
            </a:r>
          </a:p>
          <a:p>
            <a:pPr marL="114300" indent="0">
              <a:buNone/>
            </a:pPr>
            <a:r>
              <a:rPr lang="en-US" sz="2400" b="1" i="1" dirty="0" smtClean="0">
                <a:solidFill>
                  <a:schemeClr val="accent1">
                    <a:lumMod val="75000"/>
                  </a:schemeClr>
                </a:solidFill>
              </a:rPr>
              <a:t>24</a:t>
            </a:r>
            <a:r>
              <a:rPr lang="en-US" sz="2400" b="1" i="1" dirty="0" smtClean="0"/>
              <a:t> </a:t>
            </a:r>
            <a:r>
              <a:rPr lang="en-US" sz="2400" b="1" i="1" dirty="0">
                <a:solidFill>
                  <a:srgbClr val="FF0000"/>
                </a:solidFill>
              </a:rPr>
              <a:t>God is a Spirit: and they that worship him must worship him in spirit and in truth</a:t>
            </a:r>
            <a:r>
              <a:rPr lang="en-US" sz="2400" b="1" i="1" dirty="0" smtClean="0">
                <a:solidFill>
                  <a:srgbClr val="FF0000"/>
                </a:solidFill>
              </a:rPr>
              <a:t>.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620000" cy="1143000"/>
          </a:xfrm>
        </p:spPr>
        <p:txBody>
          <a:bodyPr/>
          <a:lstStyle/>
          <a:p>
            <a:pPr algn="ctr"/>
            <a:r>
              <a:rPr lang="en-US" b="1" dirty="0" smtClean="0"/>
              <a:t>Scriptural Worship on the </a:t>
            </a:r>
            <a:r>
              <a:rPr lang="en-US" b="1" dirty="0"/>
              <a:t>F</a:t>
            </a:r>
            <a:r>
              <a:rPr lang="en-US" b="1" dirty="0" smtClean="0"/>
              <a:t>irst Day of the Week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753084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6200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200" b="1" dirty="0" smtClean="0">
                <a:solidFill>
                  <a:schemeClr val="tx2">
                    <a:lumMod val="75000"/>
                  </a:schemeClr>
                </a:solidFill>
              </a:rPr>
              <a:t>What We Do On This Day</a:t>
            </a:r>
          </a:p>
          <a:p>
            <a:pPr marL="0" indent="0">
              <a:buNone/>
            </a:pPr>
            <a:endParaRPr lang="en-US" sz="900" dirty="0" smtClean="0"/>
          </a:p>
          <a:p>
            <a:r>
              <a:rPr lang="en-US" sz="3200" b="1" dirty="0" smtClean="0"/>
              <a:t>Read and Study God’s Word</a:t>
            </a:r>
          </a:p>
          <a:p>
            <a:pPr lvl="1"/>
            <a:r>
              <a:rPr lang="en-US" sz="2800" dirty="0" smtClean="0"/>
              <a:t>2 Timothy 2:15-21</a:t>
            </a:r>
          </a:p>
          <a:p>
            <a:r>
              <a:rPr lang="en-US" sz="3200" b="1" dirty="0" smtClean="0"/>
              <a:t>Sing songs and hymns in praise to God</a:t>
            </a:r>
          </a:p>
          <a:p>
            <a:pPr lvl="1"/>
            <a:r>
              <a:rPr lang="en-US" sz="2800" dirty="0" smtClean="0"/>
              <a:t>Ephesians 5:19; Colossians 3:16</a:t>
            </a:r>
          </a:p>
          <a:p>
            <a:r>
              <a:rPr lang="en-US" sz="3200" b="1" dirty="0" smtClean="0"/>
              <a:t>Pray to God and give thanks</a:t>
            </a:r>
          </a:p>
          <a:p>
            <a:pPr lvl="1"/>
            <a:r>
              <a:rPr lang="en-US" sz="2800" dirty="0" smtClean="0"/>
              <a:t>1 Thessalonians 5:18; Ephesians 5:20</a:t>
            </a:r>
          </a:p>
          <a:p>
            <a:r>
              <a:rPr lang="en-US" sz="3200" b="1" dirty="0" smtClean="0"/>
              <a:t>Remember the death of Christ</a:t>
            </a:r>
          </a:p>
          <a:p>
            <a:pPr lvl="1"/>
            <a:r>
              <a:rPr lang="en-US" sz="3000" dirty="0" smtClean="0"/>
              <a:t>1 Corinthians 11:23-26</a:t>
            </a:r>
          </a:p>
          <a:p>
            <a:r>
              <a:rPr lang="en-US" sz="3200" b="1" dirty="0" smtClean="0"/>
              <a:t>Give of our means</a:t>
            </a:r>
          </a:p>
          <a:p>
            <a:pPr lvl="1"/>
            <a:r>
              <a:rPr lang="en-US" sz="3000" dirty="0" smtClean="0"/>
              <a:t>1 Corinthians 16:1, 2</a:t>
            </a:r>
            <a:endParaRPr lang="en-US" sz="3000" dirty="0"/>
          </a:p>
        </p:txBody>
      </p:sp>
      <p:sp>
        <p:nvSpPr>
          <p:cNvPr id="4" name="Rectangle 3"/>
          <p:cNvSpPr/>
          <p:nvPr/>
        </p:nvSpPr>
        <p:spPr>
          <a:xfrm rot="16200000">
            <a:off x="-2959841" y="2966965"/>
            <a:ext cx="685726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1</a:t>
            </a:r>
            <a:r>
              <a:rPr lang="en-US" sz="5400" b="1" spc="300" baseline="300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</a:t>
            </a:r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Day of the Week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7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447800" y="2286000"/>
            <a:ext cx="5695716" cy="2438400"/>
            <a:chOff x="1447800" y="2286000"/>
            <a:chExt cx="5695716" cy="2438400"/>
          </a:xfrm>
        </p:grpSpPr>
        <p:sp>
          <p:nvSpPr>
            <p:cNvPr id="6" name="Oval 5"/>
            <p:cNvSpPr/>
            <p:nvPr/>
          </p:nvSpPr>
          <p:spPr>
            <a:xfrm>
              <a:off x="1447800" y="2286000"/>
              <a:ext cx="5695716" cy="24384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504958" y="2720370"/>
              <a:ext cx="35814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600" b="1" dirty="0" smtClean="0">
                  <a:solidFill>
                    <a:schemeClr val="bg1"/>
                  </a:solidFill>
                </a:rPr>
                <a:t>EVERY</a:t>
              </a:r>
              <a:endParaRPr lang="en-US" sz="9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8" name="Left Arrow 7"/>
          <p:cNvSpPr/>
          <p:nvPr/>
        </p:nvSpPr>
        <p:spPr>
          <a:xfrm>
            <a:off x="762000" y="3200214"/>
            <a:ext cx="1905000" cy="609971"/>
          </a:xfrm>
          <a:prstGeom prst="lef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0377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4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250"/>
                            </p:stCondLst>
                            <p:childTnLst>
                              <p:par>
                                <p:cTn id="4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2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CBC6713-9CE6-4B81-BC5A-96EE63BA3215}" type="slidenum">
              <a:rPr lang="en-US" altLang="en-US" sz="1400">
                <a:solidFill>
                  <a:schemeClr val="bg1"/>
                </a:solidFill>
              </a:rPr>
              <a:pPr eaLnBrk="1" hangingPunct="1"/>
              <a:t>8</a:t>
            </a:fld>
            <a:endParaRPr lang="en-US" altLang="en-US" sz="1400" dirty="0">
              <a:solidFill>
                <a:schemeClr val="bg1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7924800" cy="4648200"/>
          </a:xfrm>
        </p:spPr>
        <p:txBody>
          <a:bodyPr>
            <a:normAutofit/>
          </a:bodyPr>
          <a:lstStyle/>
          <a:p>
            <a:pPr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3200" dirty="0" smtClean="0">
                <a:cs typeface="Tahoma" pitchFamily="34" charset="0"/>
              </a:rPr>
              <a:t>Resurrected on 1</a:t>
            </a:r>
            <a:r>
              <a:rPr lang="en-US" altLang="en-US" sz="3200" baseline="30000" dirty="0" smtClean="0">
                <a:cs typeface="Tahoma" pitchFamily="34" charset="0"/>
              </a:rPr>
              <a:t>st</a:t>
            </a:r>
            <a:r>
              <a:rPr lang="en-US" altLang="en-US" sz="3200" dirty="0" smtClean="0">
                <a:cs typeface="Tahoma" pitchFamily="34" charset="0"/>
              </a:rPr>
              <a:t> day of the week</a:t>
            </a:r>
          </a:p>
          <a:p>
            <a:pPr lvl="1"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2600" dirty="0" smtClean="0">
                <a:cs typeface="Tahoma" pitchFamily="34" charset="0"/>
              </a:rPr>
              <a:t>Mark  16:2-9</a:t>
            </a:r>
            <a:endParaRPr lang="en-US" altLang="en-US" sz="2600" dirty="0" smtClean="0">
              <a:cs typeface="Times New Roman" pitchFamily="18" charset="0"/>
            </a:endParaRPr>
          </a:p>
          <a:p>
            <a:pPr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3200" dirty="0" smtClean="0">
                <a:cs typeface="Tahoma" pitchFamily="34" charset="0"/>
              </a:rPr>
              <a:t>His </a:t>
            </a:r>
            <a:r>
              <a:rPr lang="en-US" altLang="en-US" sz="3200" dirty="0">
                <a:cs typeface="Tahoma" pitchFamily="34" charset="0"/>
              </a:rPr>
              <a:t>r</a:t>
            </a:r>
            <a:r>
              <a:rPr lang="en-US" altLang="en-US" sz="3200" dirty="0" smtClean="0">
                <a:cs typeface="Tahoma" pitchFamily="34" charset="0"/>
              </a:rPr>
              <a:t>esurrection proclaimed &amp; His church established on the 1</a:t>
            </a:r>
            <a:r>
              <a:rPr lang="en-US" altLang="en-US" sz="3200" baseline="30000" dirty="0" smtClean="0">
                <a:cs typeface="Tahoma" pitchFamily="34" charset="0"/>
              </a:rPr>
              <a:t>st</a:t>
            </a:r>
            <a:r>
              <a:rPr lang="en-US" altLang="en-US" sz="3200" dirty="0" smtClean="0">
                <a:cs typeface="Tahoma" pitchFamily="34" charset="0"/>
              </a:rPr>
              <a:t> day of the week</a:t>
            </a:r>
          </a:p>
          <a:p>
            <a:pPr lvl="1"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2400" dirty="0" smtClean="0">
                <a:cs typeface="Tahoma" pitchFamily="34" charset="0"/>
              </a:rPr>
              <a:t>Acts  2:1, 24-32, 36, 41, 47</a:t>
            </a:r>
          </a:p>
          <a:p>
            <a:pPr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3200" dirty="0" smtClean="0">
                <a:cs typeface="Tahoma" pitchFamily="34" charset="0"/>
              </a:rPr>
              <a:t>Regular worship on the 1</a:t>
            </a:r>
            <a:r>
              <a:rPr lang="en-US" altLang="en-US" sz="3200" baseline="30000" dirty="0" smtClean="0">
                <a:cs typeface="Tahoma" pitchFamily="34" charset="0"/>
              </a:rPr>
              <a:t>st</a:t>
            </a:r>
            <a:r>
              <a:rPr lang="en-US" altLang="en-US" sz="3200" dirty="0" smtClean="0">
                <a:cs typeface="Tahoma" pitchFamily="34" charset="0"/>
              </a:rPr>
              <a:t> day of the week</a:t>
            </a:r>
          </a:p>
          <a:p>
            <a:pPr lvl="1"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2600" dirty="0" smtClean="0">
                <a:cs typeface="Tahoma" pitchFamily="34" charset="0"/>
              </a:rPr>
              <a:t>Acts 20:7; 1 Corinthians 16:2</a:t>
            </a:r>
          </a:p>
          <a:p>
            <a:pPr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3200" dirty="0" smtClean="0">
                <a:cs typeface="Tahoma" pitchFamily="34" charset="0"/>
              </a:rPr>
              <a:t>The Lord’s day</a:t>
            </a:r>
          </a:p>
          <a:p>
            <a:pPr lvl="1" indent="-342900">
              <a:lnSpc>
                <a:spcPct val="90000"/>
              </a:lnSpc>
              <a:tabLst>
                <a:tab pos="287338" algn="l"/>
              </a:tabLst>
              <a:defRPr/>
            </a:pPr>
            <a:r>
              <a:rPr lang="en-US" altLang="en-US" sz="2600" dirty="0" smtClean="0">
                <a:cs typeface="Tahoma" pitchFamily="34" charset="0"/>
              </a:rPr>
              <a:t>Revelation 1:10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763000" cy="1676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 smtClean="0">
                <a:solidFill>
                  <a:schemeClr val="accent1">
                    <a:lumMod val="75000"/>
                  </a:schemeClr>
                </a:solidFill>
              </a:rPr>
              <a:t>First Day of the Week Worship Honors Christ’s Resurrectio</a:t>
            </a:r>
            <a:r>
              <a:rPr lang="en-US" altLang="en-US" sz="48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740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7620000" cy="1143000"/>
          </a:xfrm>
        </p:spPr>
        <p:txBody>
          <a:bodyPr/>
          <a:lstStyle/>
          <a:p>
            <a:pPr algn="ctr"/>
            <a:r>
              <a:rPr lang="en-US" b="1" dirty="0" smtClean="0"/>
              <a:t>Unscriptural Worship Practices of Men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BF236-C857-434D-BC10-E79FB09EF94C}" type="slidenum">
              <a:rPr lang="en-US" smtClean="0"/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It's About The First Day of the Week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1258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1460</TotalTime>
  <Words>1491</Words>
  <Application>Microsoft Office PowerPoint</Application>
  <PresentationFormat>On-screen Show (4:3)</PresentationFormat>
  <Paragraphs>255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Benguiat Bk BT</vt:lpstr>
      <vt:lpstr>Calibri</vt:lpstr>
      <vt:lpstr>Cambria</vt:lpstr>
      <vt:lpstr>Tahoma</vt:lpstr>
      <vt:lpstr>Times New Roman</vt:lpstr>
      <vt:lpstr>Adjacency</vt:lpstr>
      <vt:lpstr>It’s About the First Day of the Week  </vt:lpstr>
      <vt:lpstr>Acts 20:7</vt:lpstr>
      <vt:lpstr>1 Corinthians 16:2</vt:lpstr>
      <vt:lpstr>Introduction </vt:lpstr>
      <vt:lpstr>John 4:20-24</vt:lpstr>
      <vt:lpstr>Scriptural Worship on the First Day of the Week</vt:lpstr>
      <vt:lpstr>PowerPoint Presentation</vt:lpstr>
      <vt:lpstr>First Day of the Week Worship Honors Christ’s Resurrection</vt:lpstr>
      <vt:lpstr>Unscriptural Worship Practices of Men</vt:lpstr>
      <vt:lpstr>Easter Traditions</vt:lpstr>
      <vt:lpstr>“  Easter is found the Bible”</vt:lpstr>
      <vt:lpstr>Easter Traditions</vt:lpstr>
      <vt:lpstr>PowerPoint Presentation</vt:lpstr>
      <vt:lpstr>PowerPoint Presentation</vt:lpstr>
      <vt:lpstr>1 Corinthians 16:2</vt:lpstr>
      <vt:lpstr>PowerPoint Presentation</vt:lpstr>
      <vt:lpstr>PowerPoint Presentation</vt:lpstr>
      <vt:lpstr>PowerPoint Presentation</vt:lpstr>
      <vt:lpstr>The Religious Holiday “Easter” is Without Bible Authority </vt:lpstr>
      <vt:lpstr>Calling on the Name of Christ Without His Authority is Wrong Acts 19:11-17</vt:lpstr>
      <vt:lpstr>Acts 5:29</vt:lpstr>
      <vt:lpstr>Be Content with God’s Way Acts 5:29</vt:lpstr>
      <vt:lpstr>Matthew 7:21-23 - NKJV</vt:lpstr>
      <vt:lpstr>The Bible Plan of Salvation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G. McClure</dc:creator>
  <cp:lastModifiedBy>aldographics@yahoo.com</cp:lastModifiedBy>
  <cp:revision>320</cp:revision>
  <dcterms:created xsi:type="dcterms:W3CDTF">2015-03-29T02:44:02Z</dcterms:created>
  <dcterms:modified xsi:type="dcterms:W3CDTF">2019-04-21T17:45:08Z</dcterms:modified>
</cp:coreProperties>
</file>