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9" r:id="rId5"/>
    <p:sldId id="260" r:id="rId6"/>
    <p:sldId id="263" r:id="rId7"/>
    <p:sldId id="275" r:id="rId8"/>
    <p:sldId id="264" r:id="rId9"/>
    <p:sldId id="268" r:id="rId10"/>
    <p:sldId id="270" r:id="rId11"/>
    <p:sldId id="272"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3" autoAdjust="0"/>
  </p:normalViewPr>
  <p:slideViewPr>
    <p:cSldViewPr>
      <p:cViewPr varScale="1">
        <p:scale>
          <a:sx n="82" d="100"/>
          <a:sy n="82" d="100"/>
        </p:scale>
        <p:origin x="15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2BADD9-78EB-46CF-AA8A-DCF3437EDE70}"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9581944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BADD9-78EB-46CF-AA8A-DCF3437EDE70}"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4582406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BADD9-78EB-46CF-AA8A-DCF3437EDE70}"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2654638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2BADD9-78EB-46CF-AA8A-DCF3437EDE70}"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42927467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2BADD9-78EB-46CF-AA8A-DCF3437EDE70}"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9550700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2BADD9-78EB-46CF-AA8A-DCF3437EDE70}"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314844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2BADD9-78EB-46CF-AA8A-DCF3437EDE70}" type="datetimeFigureOut">
              <a:rPr lang="en-US" smtClean="0"/>
              <a:t>7/16/2023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26192656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2BADD9-78EB-46CF-AA8A-DCF3437EDE70}" type="datetimeFigureOut">
              <a:rPr lang="en-US" smtClean="0"/>
              <a:t>7/16/2023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30282920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BADD9-78EB-46CF-AA8A-DCF3437EDE70}" type="datetimeFigureOut">
              <a:rPr lang="en-US" smtClean="0"/>
              <a:t>7/16/2023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832835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2BADD9-78EB-46CF-AA8A-DCF3437EDE70}"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3441319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2BADD9-78EB-46CF-AA8A-DCF3437EDE70}"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42622603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BADD9-78EB-46CF-AA8A-DCF3437EDE70}" type="datetimeFigureOut">
              <a:rPr lang="en-US" smtClean="0"/>
              <a:t>7/16/2023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5C73E-60FD-4342-A6FE-C3FCFA8923EB}" type="slidenum">
              <a:rPr lang="en-US" smtClean="0"/>
              <a:t>‹#›</a:t>
            </a:fld>
            <a:endParaRPr lang="en-US"/>
          </a:p>
        </p:txBody>
      </p:sp>
    </p:spTree>
    <p:extLst>
      <p:ext uri="{BB962C8B-B14F-4D97-AF65-F5344CB8AC3E}">
        <p14:creationId xmlns:p14="http://schemas.microsoft.com/office/powerpoint/2010/main" val="1573472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iblia.com/bible/nkjv/Philippians%204.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Psalm%2095.1%E2%80%933" TargetMode="External"/><Relationship Id="rId2" Type="http://schemas.openxmlformats.org/officeDocument/2006/relationships/hyperlink" Target="http://biblia.com/bible/nkjv/Psalm%20122.1" TargetMode="External"/><Relationship Id="rId1" Type="http://schemas.openxmlformats.org/officeDocument/2006/relationships/slideLayout" Target="../slideLayouts/slideLayout2.xml"/><Relationship Id="rId4" Type="http://schemas.openxmlformats.org/officeDocument/2006/relationships/hyperlink" Target="http://biblia.com/bible/nkjv/Psalm%2084.1%E2%80%932"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kjv/Isa.%202.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Hebrews%2010.22" TargetMode="External"/><Relationship Id="rId2" Type="http://schemas.openxmlformats.org/officeDocument/2006/relationships/hyperlink" Target="http://biblia.com/bible/nkjv/Matthew%205.8" TargetMode="External"/><Relationship Id="rId1" Type="http://schemas.openxmlformats.org/officeDocument/2006/relationships/slideLayout" Target="../slideLayouts/slideLayout2.xml"/><Relationship Id="rId4" Type="http://schemas.openxmlformats.org/officeDocument/2006/relationships/hyperlink" Target="http://biblia.com/bible/nkjv/Matt.%206.2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2%20Corinthians%2013.5" TargetMode="External"/><Relationship Id="rId2" Type="http://schemas.openxmlformats.org/officeDocument/2006/relationships/hyperlink" Target="http://biblia.com/bible/nkjv/James%204.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nkjv/Heb.%2010.24-2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Psalm%20122.1" TargetMode="External"/><Relationship Id="rId2" Type="http://schemas.openxmlformats.org/officeDocument/2006/relationships/hyperlink" Target="http://biblia.com/bible/nkjv/Ezra%207.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1066800"/>
          </a:xfrm>
        </p:spPr>
        <p:txBody>
          <a:bodyPr>
            <a:normAutofit fontScale="90000"/>
          </a:bodyPr>
          <a:lstStyle/>
          <a:p>
            <a:r>
              <a:rPr lang="en-US" sz="6600" b="1" u="sng" dirty="0"/>
              <a:t>“I Do Not Enjoy Church”</a:t>
            </a:r>
          </a:p>
        </p:txBody>
      </p:sp>
      <p:sp>
        <p:nvSpPr>
          <p:cNvPr id="5" name="TextBox 4">
            <a:extLst>
              <a:ext uri="{FF2B5EF4-FFF2-40B4-BE49-F238E27FC236}">
                <a16:creationId xmlns:a16="http://schemas.microsoft.com/office/drawing/2014/main" id="{94481C5D-D855-A93D-1878-48E79BB44F76}"/>
              </a:ext>
            </a:extLst>
          </p:cNvPr>
          <p:cNvSpPr txBox="1"/>
          <p:nvPr/>
        </p:nvSpPr>
        <p:spPr>
          <a:xfrm>
            <a:off x="533400" y="1295400"/>
            <a:ext cx="8382000" cy="50167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sz="3200" dirty="0"/>
              <a:t>We Find Ourselves </a:t>
            </a:r>
            <a:r>
              <a:rPr lang="en-US" sz="3200" u="sng" dirty="0"/>
              <a:t>Bored or Disinterest</a:t>
            </a:r>
            <a:r>
              <a:rPr lang="en-US" sz="3200" dirty="0"/>
              <a:t>!!!!</a:t>
            </a:r>
          </a:p>
          <a:p>
            <a:pPr marL="285750" indent="-285750">
              <a:buFont typeface="Arial" panose="020B0604020202020204" pitchFamily="34" charset="0"/>
              <a:buChar char="•"/>
            </a:pPr>
            <a:r>
              <a:rPr lang="en-US" sz="3200" dirty="0"/>
              <a:t>We Find ourselves </a:t>
            </a:r>
            <a:r>
              <a:rPr lang="en-US" sz="3200" u="sng" dirty="0">
                <a:solidFill>
                  <a:srgbClr val="FF0000"/>
                </a:solidFill>
              </a:rPr>
              <a:t>Complaining</a:t>
            </a:r>
            <a:r>
              <a:rPr lang="en-US" sz="3200" u="sng" dirty="0"/>
              <a:t> </a:t>
            </a:r>
            <a:r>
              <a:rPr lang="en-US" sz="3200" dirty="0"/>
              <a:t>More Than </a:t>
            </a:r>
            <a:r>
              <a:rPr lang="en-US" sz="3200" u="sng" dirty="0">
                <a:solidFill>
                  <a:srgbClr val="FF0000"/>
                </a:solidFill>
              </a:rPr>
              <a:t>Worshipping</a:t>
            </a:r>
            <a:r>
              <a:rPr lang="en-US" sz="3200" dirty="0"/>
              <a:t>!!</a:t>
            </a:r>
          </a:p>
          <a:p>
            <a:pPr marL="285750" indent="-285750">
              <a:buFont typeface="Arial" panose="020B0604020202020204" pitchFamily="34" charset="0"/>
              <a:buChar char="•"/>
            </a:pPr>
            <a:r>
              <a:rPr lang="en-US" sz="3200" dirty="0"/>
              <a:t>We  find ourselves making </a:t>
            </a:r>
            <a:r>
              <a:rPr lang="en-US" sz="3200" u="sng" dirty="0">
                <a:solidFill>
                  <a:srgbClr val="FF0000"/>
                </a:solidFill>
              </a:rPr>
              <a:t>Excuses</a:t>
            </a:r>
            <a:r>
              <a:rPr lang="en-US" sz="3200" dirty="0"/>
              <a:t> to NOT Attend as we ought to!</a:t>
            </a:r>
          </a:p>
          <a:p>
            <a:endParaRPr lang="en-US" sz="3200" dirty="0"/>
          </a:p>
          <a:p>
            <a:r>
              <a:rPr lang="en-US" sz="3200" b="1" u="sng" dirty="0"/>
              <a:t>2</a:t>
            </a:r>
            <a:r>
              <a:rPr lang="en-US" sz="3200" b="1" u="sng" baseline="30000" dirty="0"/>
              <a:t>nd</a:t>
            </a:r>
            <a:r>
              <a:rPr lang="en-US" sz="3200" b="1" u="sng" dirty="0"/>
              <a:t>  Corinthians 13: 5 </a:t>
            </a:r>
            <a:r>
              <a:rPr lang="en-US" sz="3200" dirty="0"/>
              <a:t>– Examine yourselves, whether you be in the faith, prove your own selves.  Know ye not your own selves, how that Jesus Christ is in you, except ye be reprobates.</a:t>
            </a:r>
          </a:p>
        </p:txBody>
      </p:sp>
    </p:spTree>
    <p:extLst>
      <p:ext uri="{BB962C8B-B14F-4D97-AF65-F5344CB8AC3E}">
        <p14:creationId xmlns:p14="http://schemas.microsoft.com/office/powerpoint/2010/main" val="17486064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style>
          <a:lnRef idx="2">
            <a:schemeClr val="dk1"/>
          </a:lnRef>
          <a:fillRef idx="1">
            <a:schemeClr val="lt1"/>
          </a:fillRef>
          <a:effectRef idx="0">
            <a:schemeClr val="dk1"/>
          </a:effectRef>
          <a:fontRef idx="minor">
            <a:schemeClr val="dk1"/>
          </a:fontRef>
        </p:style>
        <p:txBody>
          <a:bodyPr>
            <a:noAutofit/>
          </a:bodyPr>
          <a:lstStyle/>
          <a:p>
            <a:r>
              <a:rPr lang="en-US" sz="3600" b="1" dirty="0"/>
              <a:t>We Worship Because We Love Our Brethren</a:t>
            </a:r>
            <a:endParaRPr lang="en-US" sz="3600" dirty="0"/>
          </a:p>
        </p:txBody>
      </p:sp>
      <p:sp>
        <p:nvSpPr>
          <p:cNvPr id="3" name="Content Placeholder 2"/>
          <p:cNvSpPr>
            <a:spLocks noGrp="1"/>
          </p:cNvSpPr>
          <p:nvPr>
            <p:ph idx="1"/>
          </p:nvPr>
        </p:nvSpPr>
        <p:spPr>
          <a:xfrm>
            <a:off x="373284" y="1447800"/>
            <a:ext cx="8465916" cy="4876800"/>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000" b="1" u="sng" dirty="0"/>
              <a:t>John 13:34-35-  </a:t>
            </a:r>
            <a:r>
              <a:rPr lang="en-US" sz="2000" dirty="0"/>
              <a:t>“ A new commandment I give unto you, That ye love one another; as I have loved you, that ye also love one another. 35 By this shall all men know that ye are my disciples, if ye have love one to another.”</a:t>
            </a:r>
          </a:p>
          <a:p>
            <a:pPr marL="0" indent="0">
              <a:buNone/>
            </a:pPr>
            <a:r>
              <a:rPr lang="en-US" sz="2000" b="1" u="sng" dirty="0"/>
              <a:t>  1</a:t>
            </a:r>
            <a:r>
              <a:rPr lang="en-US" sz="2000" b="1" u="sng" baseline="30000" dirty="0"/>
              <a:t>st</a:t>
            </a:r>
            <a:r>
              <a:rPr lang="en-US" sz="2000" b="1" u="sng" dirty="0"/>
              <a:t> John 4: 7-11 </a:t>
            </a:r>
            <a:r>
              <a:rPr lang="en-US" sz="2000" dirty="0"/>
              <a:t>– “Beloved, let us love one another: for love is of God; and every one that loveth is born of God, and </a:t>
            </a:r>
            <a:r>
              <a:rPr lang="en-US" sz="2000" dirty="0" err="1"/>
              <a:t>knoweth</a:t>
            </a:r>
            <a:r>
              <a:rPr lang="en-US" sz="2000" dirty="0"/>
              <a:t> God. 8 He that loveth not </a:t>
            </a:r>
            <a:r>
              <a:rPr lang="en-US" sz="2000" dirty="0" err="1"/>
              <a:t>knoweth</a:t>
            </a:r>
            <a:r>
              <a:rPr lang="en-US" sz="2000" dirty="0"/>
              <a:t> not God; for God is love. 9 In this was manifested the love of God toward us, because that God sent his only begotten Son into the world, that we might live through him.”</a:t>
            </a:r>
          </a:p>
          <a:p>
            <a:pPr marL="0" indent="0">
              <a:buNone/>
            </a:pPr>
            <a:r>
              <a:rPr lang="en-US" sz="2000" b="1" u="sng" dirty="0"/>
              <a:t>Philippians 2: 3-4 </a:t>
            </a:r>
            <a:r>
              <a:rPr lang="en-US" sz="2000" dirty="0"/>
              <a:t>– “Let nothing be done through strife or vainglory; but in lowliness of mind,  let each esteem other better than themselves. 4 Look not every man on his own things, but every man also on the things of others.”</a:t>
            </a:r>
          </a:p>
          <a:p>
            <a:pPr marL="0" indent="0">
              <a:buNone/>
            </a:pPr>
            <a:r>
              <a:rPr lang="en-US" sz="2000" b="1" u="sng" dirty="0"/>
              <a:t>Romans 15: 1 </a:t>
            </a:r>
            <a:r>
              <a:rPr lang="en-US" sz="2000" dirty="0"/>
              <a:t>– “We then that are strong, ought to bear the infirmities of the weak and please ourselves</a:t>
            </a:r>
            <a:r>
              <a:rPr lang="en-US" sz="1600" dirty="0"/>
              <a:t>”</a:t>
            </a:r>
          </a:p>
          <a:p>
            <a:pPr marL="0" indent="0">
              <a:buNone/>
            </a:pPr>
            <a:endParaRPr lang="en-US" sz="2400" dirty="0"/>
          </a:p>
          <a:p>
            <a:pPr marL="0" indent="0">
              <a:buNone/>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25154005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881204"/>
          </a:xfrm>
        </p:spPr>
        <p:style>
          <a:lnRef idx="2">
            <a:schemeClr val="dk1"/>
          </a:lnRef>
          <a:fillRef idx="1">
            <a:schemeClr val="lt1"/>
          </a:fillRef>
          <a:effectRef idx="0">
            <a:schemeClr val="dk1"/>
          </a:effectRef>
          <a:fontRef idx="minor">
            <a:schemeClr val="dk1"/>
          </a:fontRef>
        </p:style>
        <p:txBody>
          <a:bodyPr>
            <a:normAutofit/>
          </a:bodyPr>
          <a:lstStyle/>
          <a:p>
            <a:r>
              <a:rPr lang="en-US" sz="3200" b="1" dirty="0"/>
              <a:t>Acceptable Worship is Preparation for Heaven!!</a:t>
            </a:r>
            <a:endParaRPr lang="en-US" sz="3200" dirty="0"/>
          </a:p>
        </p:txBody>
      </p:sp>
      <p:sp>
        <p:nvSpPr>
          <p:cNvPr id="3" name="Content Placeholder 2"/>
          <p:cNvSpPr>
            <a:spLocks noGrp="1"/>
          </p:cNvSpPr>
          <p:nvPr>
            <p:ph idx="1"/>
          </p:nvPr>
        </p:nvSpPr>
        <p:spPr>
          <a:xfrm>
            <a:off x="304800" y="1295400"/>
            <a:ext cx="8610600" cy="4800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400" b="1" u="sng" dirty="0"/>
              <a:t>John 14: 2 </a:t>
            </a:r>
            <a:r>
              <a:rPr lang="en-US" sz="2400" dirty="0"/>
              <a:t>– “In my fathers house are many mansions. If it were not so, I would have told you, I go to prepare a place for you”</a:t>
            </a:r>
          </a:p>
          <a:p>
            <a:pPr marL="0" indent="0">
              <a:buNone/>
            </a:pPr>
            <a:r>
              <a:rPr lang="en-US" sz="2400" b="1" u="sng" dirty="0"/>
              <a:t>Matthew 25: 34 </a:t>
            </a:r>
            <a:r>
              <a:rPr lang="en-US" sz="2400" dirty="0"/>
              <a:t>– “Then shall the King say unto them on his right hand, Come, ye blessed of my Father, inherit the kingdom prepared for you from the foundation of the world”</a:t>
            </a:r>
          </a:p>
          <a:p>
            <a:pPr marL="0" indent="0">
              <a:buNone/>
            </a:pPr>
            <a:r>
              <a:rPr lang="en-US" sz="2400" b="1" u="sng" dirty="0"/>
              <a:t>1</a:t>
            </a:r>
            <a:r>
              <a:rPr lang="en-US" sz="2400" b="1" u="sng" baseline="30000" dirty="0"/>
              <a:t>st</a:t>
            </a:r>
            <a:r>
              <a:rPr lang="en-US" sz="2400" b="1" u="sng" dirty="0"/>
              <a:t> Thessalonians 4: 16-17 </a:t>
            </a:r>
            <a:r>
              <a:rPr lang="en-US" sz="2400"/>
              <a:t>– “16 </a:t>
            </a:r>
            <a:r>
              <a:rPr lang="en-US" sz="2400" dirty="0"/>
              <a:t>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a:t>
            </a:r>
            <a:r>
              <a:rPr lang="en-US" sz="2600" dirty="0"/>
              <a:t>.</a:t>
            </a:r>
          </a:p>
        </p:txBody>
      </p:sp>
    </p:spTree>
    <p:extLst>
      <p:ext uri="{BB962C8B-B14F-4D97-AF65-F5344CB8AC3E}">
        <p14:creationId xmlns:p14="http://schemas.microsoft.com/office/powerpoint/2010/main" val="10845746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style>
          <a:lnRef idx="2">
            <a:schemeClr val="dk1"/>
          </a:lnRef>
          <a:fillRef idx="1">
            <a:schemeClr val="lt1"/>
          </a:fillRef>
          <a:effectRef idx="0">
            <a:schemeClr val="dk1"/>
          </a:effectRef>
          <a:fontRef idx="minor">
            <a:schemeClr val="dk1"/>
          </a:fontRef>
        </p:style>
        <p:txBody>
          <a:bodyPr/>
          <a:lstStyle/>
          <a:p>
            <a:r>
              <a:rPr lang="en-US" b="1" u="sng" dirty="0"/>
              <a:t>CONCLUSION</a:t>
            </a:r>
          </a:p>
        </p:txBody>
      </p:sp>
      <p:sp>
        <p:nvSpPr>
          <p:cNvPr id="3" name="Content Placeholder 2"/>
          <p:cNvSpPr>
            <a:spLocks noGrp="1"/>
          </p:cNvSpPr>
          <p:nvPr>
            <p:ph idx="1"/>
          </p:nvPr>
        </p:nvSpPr>
        <p:spPr>
          <a:xfrm>
            <a:off x="0" y="838200"/>
            <a:ext cx="9144000" cy="5867400"/>
          </a:xfrm>
        </p:spPr>
        <p:txBody>
          <a:bodyPr/>
          <a:lstStyle/>
          <a:p>
            <a:endParaRPr lang="en-US" dirty="0"/>
          </a:p>
          <a:p>
            <a:endParaRPr lang="en-US" dirty="0"/>
          </a:p>
        </p:txBody>
      </p:sp>
      <p:sp>
        <p:nvSpPr>
          <p:cNvPr id="6" name="TextBox 5">
            <a:extLst>
              <a:ext uri="{FF2B5EF4-FFF2-40B4-BE49-F238E27FC236}">
                <a16:creationId xmlns:a16="http://schemas.microsoft.com/office/drawing/2014/main" id="{48EABEA5-0F57-6640-FB90-DC8CA7DDDCC8}"/>
              </a:ext>
            </a:extLst>
          </p:cNvPr>
          <p:cNvSpPr txBox="1"/>
          <p:nvPr/>
        </p:nvSpPr>
        <p:spPr>
          <a:xfrm>
            <a:off x="457200" y="1219200"/>
            <a:ext cx="8229600" cy="4524315"/>
          </a:xfrm>
          <a:prstGeom prst="rect">
            <a:avLst/>
          </a:prstGeom>
          <a:noFill/>
        </p:spPr>
        <p:txBody>
          <a:bodyPr wrap="square" rtlCol="0">
            <a:spAutoFit/>
          </a:bodyPr>
          <a:lstStyle/>
          <a:p>
            <a:pPr marL="285750" indent="-285750">
              <a:buFont typeface="Wingdings" panose="05000000000000000000" pitchFamily="2" charset="2"/>
              <a:buChar char="§"/>
            </a:pPr>
            <a:r>
              <a:rPr lang="en-US" sz="3600" dirty="0"/>
              <a:t>Is Your Heart With God?</a:t>
            </a:r>
          </a:p>
          <a:p>
            <a:pPr marL="285750" indent="-285750">
              <a:buFont typeface="Wingdings" panose="05000000000000000000" pitchFamily="2" charset="2"/>
              <a:buChar char="§"/>
            </a:pPr>
            <a:r>
              <a:rPr lang="en-US" sz="3600" dirty="0"/>
              <a:t>Do We Fully Understand the Purpose of Worship?</a:t>
            </a:r>
          </a:p>
          <a:p>
            <a:pPr marL="285750" indent="-285750">
              <a:buFont typeface="Wingdings" panose="05000000000000000000" pitchFamily="2" charset="2"/>
              <a:buChar char="§"/>
            </a:pPr>
            <a:r>
              <a:rPr lang="en-US" sz="3600" dirty="0"/>
              <a:t>Do We Make Adequate Preparations for Worship?</a:t>
            </a:r>
          </a:p>
          <a:p>
            <a:pPr marL="285750" indent="-285750">
              <a:buFont typeface="Wingdings" panose="05000000000000000000" pitchFamily="2" charset="2"/>
              <a:buChar char="§"/>
            </a:pPr>
            <a:r>
              <a:rPr lang="en-US" sz="3600" dirty="0"/>
              <a:t>Do We Worship Because We “Love The Brethren?</a:t>
            </a:r>
          </a:p>
          <a:p>
            <a:pPr marL="285750" indent="-285750">
              <a:buFont typeface="Wingdings" panose="05000000000000000000" pitchFamily="2" charset="2"/>
              <a:buChar char="§"/>
            </a:pPr>
            <a:r>
              <a:rPr lang="en-US" sz="3600" dirty="0"/>
              <a:t>Is Your Worship Preparation for Heaven?</a:t>
            </a:r>
          </a:p>
        </p:txBody>
      </p:sp>
    </p:spTree>
    <p:extLst>
      <p:ext uri="{BB962C8B-B14F-4D97-AF65-F5344CB8AC3E}">
        <p14:creationId xmlns:p14="http://schemas.microsoft.com/office/powerpoint/2010/main" val="30621955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0" y="838200"/>
            <a:ext cx="9144000" cy="5867400"/>
          </a:xfrm>
        </p:spPr>
        <p:txBody>
          <a:bodyPr>
            <a:normAutofit/>
          </a:bodyPr>
          <a:lstStyle/>
          <a:p>
            <a:r>
              <a:rPr lang="en-US" dirty="0"/>
              <a:t>As Christians, we are instructed to live our lives with joy.  </a:t>
            </a:r>
          </a:p>
          <a:p>
            <a:r>
              <a:rPr lang="en-US" u="sng" dirty="0">
                <a:hlinkClick r:id="rId2"/>
              </a:rPr>
              <a:t>Philippians 4:4</a:t>
            </a:r>
            <a:r>
              <a:rPr lang="en-US" dirty="0"/>
              <a:t> says, “</a:t>
            </a:r>
            <a:r>
              <a:rPr lang="en-US" i="1" dirty="0"/>
              <a:t>Rejoice in the Lord always.  Again I will say, rejoice!</a:t>
            </a:r>
            <a:r>
              <a:rPr lang="en-US" dirty="0"/>
              <a:t>”  </a:t>
            </a:r>
          </a:p>
          <a:p>
            <a:r>
              <a:rPr lang="en-US" dirty="0"/>
              <a:t>That joy is to be reflected in everything we do.  </a:t>
            </a:r>
          </a:p>
          <a:p>
            <a:r>
              <a:rPr lang="en-US" dirty="0"/>
              <a:t>Especially on the “First Day of the Week” (Acts 2; Acts 20: 7 &amp; 1</a:t>
            </a:r>
            <a:r>
              <a:rPr lang="en-US" baseline="30000" dirty="0"/>
              <a:t>st</a:t>
            </a:r>
            <a:r>
              <a:rPr lang="en-US" dirty="0"/>
              <a:t> Corinthians 16: 1-2</a:t>
            </a:r>
          </a:p>
          <a:p>
            <a:r>
              <a:rPr lang="en-US" dirty="0"/>
              <a:t>Christ Arose From the Dead on the “First Day of the Week” – Mark 16: 9</a:t>
            </a:r>
          </a:p>
          <a:p>
            <a:endParaRPr lang="en-US" dirty="0"/>
          </a:p>
        </p:txBody>
      </p:sp>
    </p:spTree>
    <p:extLst>
      <p:ext uri="{BB962C8B-B14F-4D97-AF65-F5344CB8AC3E}">
        <p14:creationId xmlns:p14="http://schemas.microsoft.com/office/powerpoint/2010/main" val="24851644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E5AA49-E651-EEC2-C794-1D2D0373565E}"/>
              </a:ext>
            </a:extLst>
          </p:cNvPr>
          <p:cNvSpPr txBox="1"/>
          <p:nvPr/>
        </p:nvSpPr>
        <p:spPr>
          <a:xfrm>
            <a:off x="533400" y="323850"/>
            <a:ext cx="82296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dirty="0"/>
              <a:t>5 Items of Worship – John 4: 24</a:t>
            </a:r>
          </a:p>
        </p:txBody>
      </p:sp>
      <p:sp>
        <p:nvSpPr>
          <p:cNvPr id="4" name="TextBox 3">
            <a:extLst>
              <a:ext uri="{FF2B5EF4-FFF2-40B4-BE49-F238E27FC236}">
                <a16:creationId xmlns:a16="http://schemas.microsoft.com/office/drawing/2014/main" id="{DDC8110F-B0E1-57A0-514D-3F5AD89495FF}"/>
              </a:ext>
            </a:extLst>
          </p:cNvPr>
          <p:cNvSpPr txBox="1"/>
          <p:nvPr/>
        </p:nvSpPr>
        <p:spPr>
          <a:xfrm>
            <a:off x="510540" y="1228397"/>
            <a:ext cx="82296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4000" b="1" u="sng" dirty="0"/>
              <a:t>Teaching</a:t>
            </a:r>
            <a:r>
              <a:rPr lang="en-US" sz="4000" dirty="0"/>
              <a:t> – 1</a:t>
            </a:r>
            <a:r>
              <a:rPr lang="en-US" sz="4000" baseline="30000" dirty="0"/>
              <a:t>st</a:t>
            </a:r>
            <a:r>
              <a:rPr lang="en-US" sz="4000" dirty="0"/>
              <a:t> Corinthians 4: 17</a:t>
            </a:r>
          </a:p>
          <a:p>
            <a:r>
              <a:rPr lang="en-US" sz="4000" b="1" u="sng" dirty="0"/>
              <a:t>Singing</a:t>
            </a:r>
            <a:r>
              <a:rPr lang="en-US" sz="4000" dirty="0"/>
              <a:t> – Ephesians 5: 19 &amp; Colossians 3: 16</a:t>
            </a:r>
          </a:p>
          <a:p>
            <a:r>
              <a:rPr lang="en-US" sz="4000" b="1" u="sng" dirty="0"/>
              <a:t>Praying</a:t>
            </a:r>
            <a:r>
              <a:rPr lang="en-US" sz="4000" dirty="0"/>
              <a:t> – Acts 12: 5 &amp; 1</a:t>
            </a:r>
            <a:r>
              <a:rPr lang="en-US" sz="4000" baseline="30000" dirty="0"/>
              <a:t>st</a:t>
            </a:r>
            <a:r>
              <a:rPr lang="en-US" sz="4000" dirty="0"/>
              <a:t> Timothy 2: 8</a:t>
            </a:r>
          </a:p>
          <a:p>
            <a:r>
              <a:rPr lang="en-US" sz="4000" b="1" dirty="0"/>
              <a:t>Contribution</a:t>
            </a:r>
            <a:r>
              <a:rPr lang="en-US" sz="4000" dirty="0"/>
              <a:t> – 1</a:t>
            </a:r>
            <a:r>
              <a:rPr lang="en-US" sz="4000" baseline="30000" dirty="0"/>
              <a:t>st</a:t>
            </a:r>
            <a:r>
              <a:rPr lang="en-US" sz="4000" dirty="0"/>
              <a:t> Corinthians 16: 1-2</a:t>
            </a:r>
          </a:p>
          <a:p>
            <a:r>
              <a:rPr lang="en-US" sz="4000" b="1" u="sng" dirty="0"/>
              <a:t>Lords Supper </a:t>
            </a:r>
            <a:r>
              <a:rPr lang="en-US" sz="4000" dirty="0"/>
              <a:t>– Acts 20: 7; 1</a:t>
            </a:r>
            <a:r>
              <a:rPr lang="en-US" sz="4000" baseline="30000" dirty="0"/>
              <a:t>st</a:t>
            </a:r>
            <a:r>
              <a:rPr lang="en-US" sz="4000" dirty="0"/>
              <a:t> Corinthians 11: 23-34</a:t>
            </a:r>
          </a:p>
        </p:txBody>
      </p:sp>
    </p:spTree>
    <p:extLst>
      <p:ext uri="{BB962C8B-B14F-4D97-AF65-F5344CB8AC3E}">
        <p14:creationId xmlns:p14="http://schemas.microsoft.com/office/powerpoint/2010/main" val="6281316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629400"/>
          </a:xfrm>
        </p:spPr>
        <p:txBody>
          <a:bodyPr>
            <a:normAutofit/>
          </a:bodyPr>
          <a:lstStyle/>
          <a:p>
            <a:r>
              <a:rPr lang="en-US" u="sng" dirty="0">
                <a:hlinkClick r:id="rId2"/>
              </a:rPr>
              <a:t>Psalm 122:1</a:t>
            </a:r>
            <a:r>
              <a:rPr lang="en-US" dirty="0"/>
              <a:t> ““</a:t>
            </a:r>
            <a:r>
              <a:rPr lang="en-US" i="1" dirty="0"/>
              <a:t>I was glad when they said to me, “Let us go into the house of the Lord.”</a:t>
            </a:r>
            <a:r>
              <a:rPr lang="en-US" dirty="0"/>
              <a:t>”   </a:t>
            </a:r>
          </a:p>
          <a:p>
            <a:r>
              <a:rPr lang="en-US" u="sng" dirty="0">
                <a:hlinkClick r:id="rId3"/>
              </a:rPr>
              <a:t>Psalm 95:1–3</a:t>
            </a:r>
            <a:r>
              <a:rPr lang="en-US" dirty="0"/>
              <a:t> “</a:t>
            </a:r>
            <a:r>
              <a:rPr lang="en-US" i="1" dirty="0"/>
              <a:t>Oh come, let us sing to the Lord! Let us shout joyfully to the Rock of our salvation. Let us come before His presence with thanksgiving; Let us shout joyfully to Him with psalms. For the Lord is the great God, And the great King above all gods.</a:t>
            </a:r>
            <a:r>
              <a:rPr lang="en-US" dirty="0"/>
              <a:t>”</a:t>
            </a:r>
          </a:p>
          <a:p>
            <a:r>
              <a:rPr lang="en-US" u="sng" dirty="0">
                <a:hlinkClick r:id="rId4"/>
              </a:rPr>
              <a:t>Psalm 84:1–2</a:t>
            </a:r>
            <a:r>
              <a:rPr lang="en-US" dirty="0"/>
              <a:t> “</a:t>
            </a:r>
            <a:r>
              <a:rPr lang="en-US" i="1" dirty="0"/>
              <a:t>How lovely is Your tabernacle, O Lord of hosts! My soul longs, yes, even faints For the courts of the Lord; My heart and my flesh cry out for the living God.</a:t>
            </a:r>
            <a:r>
              <a:rPr lang="en-US" dirty="0"/>
              <a:t>”</a:t>
            </a:r>
          </a:p>
        </p:txBody>
      </p:sp>
    </p:spTree>
    <p:extLst>
      <p:ext uri="{BB962C8B-B14F-4D97-AF65-F5344CB8AC3E}">
        <p14:creationId xmlns:p14="http://schemas.microsoft.com/office/powerpoint/2010/main" val="41853559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r>
              <a:rPr lang="en-US" dirty="0"/>
              <a:t>One of the first prophecies in Isaiah refers to the establishment of the kingdom in Jerusalem.</a:t>
            </a:r>
          </a:p>
          <a:p>
            <a:r>
              <a:rPr lang="en-US" u="sng" dirty="0">
                <a:hlinkClick r:id="rId2"/>
              </a:rPr>
              <a:t>Isaiah 2:2-3</a:t>
            </a:r>
            <a:r>
              <a:rPr lang="en-US" dirty="0"/>
              <a:t> says, “</a:t>
            </a:r>
            <a:r>
              <a:rPr lang="en-US" i="1" dirty="0"/>
              <a:t>Now it shall come to pass in the latter days That the mountain of the Lord’s house Shall be established on the top of the mountains, And shall be exalted above the hills; And all nations shall flow to it. Many people shall come and say, “</a:t>
            </a:r>
            <a:r>
              <a:rPr lang="en-US" b="1" i="1" dirty="0"/>
              <a:t>Come, and let us go up to the mountain of the Lord, To the house of the God of Jacob; He will teach us His ways, And we shall walk in His paths.</a:t>
            </a:r>
            <a:r>
              <a:rPr lang="en-US" i="1" dirty="0"/>
              <a:t>” For out of Zion shall go forth the law, And the word of the Lord from Jerusalem.</a:t>
            </a:r>
            <a:r>
              <a:rPr lang="en-US" dirty="0"/>
              <a:t>”  </a:t>
            </a:r>
          </a:p>
          <a:p>
            <a:r>
              <a:rPr lang="en-US" u="sng" dirty="0"/>
              <a:t>They want to be in the House of God and learn His will. </a:t>
            </a:r>
          </a:p>
          <a:p>
            <a:endParaRPr lang="en-US" dirty="0"/>
          </a:p>
        </p:txBody>
      </p:sp>
    </p:spTree>
    <p:extLst>
      <p:ext uri="{BB962C8B-B14F-4D97-AF65-F5344CB8AC3E}">
        <p14:creationId xmlns:p14="http://schemas.microsoft.com/office/powerpoint/2010/main" val="17882311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90257"/>
          </a:xfrm>
        </p:spPr>
        <p:txBody>
          <a:bodyPr>
            <a:normAutofit/>
          </a:bodyPr>
          <a:lstStyle/>
          <a:p>
            <a:r>
              <a:rPr lang="en-US" dirty="0"/>
              <a:t> </a:t>
            </a:r>
            <a:r>
              <a:rPr lang="en-US" b="1" dirty="0"/>
              <a:t>Our Heart Is Not Right With God</a:t>
            </a:r>
            <a:endParaRPr lang="en-US" dirty="0"/>
          </a:p>
        </p:txBody>
      </p:sp>
      <p:sp>
        <p:nvSpPr>
          <p:cNvPr id="3" name="Content Placeholder 2"/>
          <p:cNvSpPr>
            <a:spLocks noGrp="1"/>
          </p:cNvSpPr>
          <p:nvPr>
            <p:ph idx="1"/>
          </p:nvPr>
        </p:nvSpPr>
        <p:spPr>
          <a:xfrm>
            <a:off x="76200" y="838200"/>
            <a:ext cx="9067800" cy="5943600"/>
          </a:xfrm>
        </p:spPr>
        <p:txBody>
          <a:bodyPr>
            <a:normAutofit fontScale="92500"/>
          </a:bodyPr>
          <a:lstStyle/>
          <a:p>
            <a:r>
              <a:rPr lang="en-US" dirty="0"/>
              <a:t>We sometimes hear the expression that our heart is not in the right place.  </a:t>
            </a:r>
          </a:p>
          <a:p>
            <a:r>
              <a:rPr lang="en-US" dirty="0"/>
              <a:t>When we find no joy in serving God, it is very likely related to our heart, thinking, mindset, &amp; understanding what is </a:t>
            </a:r>
            <a:r>
              <a:rPr lang="en-US" u="sng" dirty="0"/>
              <a:t>“Acceptable Worship”!!!  </a:t>
            </a:r>
          </a:p>
          <a:p>
            <a:r>
              <a:rPr lang="en-US" dirty="0"/>
              <a:t>The need for a pure heart is emphasized in scripture.  </a:t>
            </a:r>
            <a:br>
              <a:rPr lang="en-US" dirty="0"/>
            </a:br>
            <a:r>
              <a:rPr lang="en-US" u="sng" dirty="0">
                <a:hlinkClick r:id="rId2"/>
              </a:rPr>
              <a:t>Matthew 5:8</a:t>
            </a:r>
            <a:r>
              <a:rPr lang="en-US" dirty="0"/>
              <a:t> says, “</a:t>
            </a:r>
            <a:r>
              <a:rPr lang="en-US" i="1" dirty="0"/>
              <a:t>Blessed are the pure in heart, for they shall see God.</a:t>
            </a:r>
            <a:r>
              <a:rPr lang="en-US" dirty="0"/>
              <a:t>”</a:t>
            </a:r>
            <a:br>
              <a:rPr lang="en-US" dirty="0"/>
            </a:br>
            <a:r>
              <a:rPr lang="en-US" u="sng" dirty="0">
                <a:hlinkClick r:id="rId3"/>
              </a:rPr>
              <a:t>Hebrews 10:22</a:t>
            </a:r>
            <a:r>
              <a:rPr lang="en-US" dirty="0"/>
              <a:t> calls upon us to draw near to God with a true heart in full assurance.</a:t>
            </a:r>
          </a:p>
          <a:p>
            <a:r>
              <a:rPr lang="en-US" dirty="0"/>
              <a:t>We may be serving God with divided loyalties (</a:t>
            </a:r>
            <a:r>
              <a:rPr lang="en-US" u="sng" dirty="0">
                <a:hlinkClick r:id="rId4"/>
              </a:rPr>
              <a:t>Matthew 6:24</a:t>
            </a:r>
            <a:r>
              <a:rPr lang="en-US" dirty="0"/>
              <a:t>).  </a:t>
            </a:r>
          </a:p>
        </p:txBody>
      </p:sp>
    </p:spTree>
    <p:extLst>
      <p:ext uri="{BB962C8B-B14F-4D97-AF65-F5344CB8AC3E}">
        <p14:creationId xmlns:p14="http://schemas.microsoft.com/office/powerpoint/2010/main" val="5266705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lstStyle/>
          <a:p>
            <a:r>
              <a:rPr lang="en-US" dirty="0"/>
              <a:t>Our Heart may have become Corrupted with Weeds that are Choking the Word of God out. – Luke 8: 11-15 (Rocky, Wayside, Stony, or Good Soil!!) </a:t>
            </a:r>
          </a:p>
          <a:p>
            <a:r>
              <a:rPr lang="en-US" u="sng" dirty="0">
                <a:hlinkClick r:id="rId2"/>
              </a:rPr>
              <a:t>James 4:8</a:t>
            </a:r>
            <a:r>
              <a:rPr lang="en-US" dirty="0"/>
              <a:t> calls upon us draw near to God, to cleanse our hands and purify our hearts.</a:t>
            </a:r>
          </a:p>
          <a:p>
            <a:r>
              <a:rPr lang="en-US" u="sng" dirty="0">
                <a:hlinkClick r:id="rId3"/>
              </a:rPr>
              <a:t>2 Corinthians 13:5</a:t>
            </a:r>
            <a:r>
              <a:rPr lang="en-US" dirty="0"/>
              <a:t> – perhaps we need a good heart examination. </a:t>
            </a:r>
          </a:p>
          <a:p>
            <a:r>
              <a:rPr lang="en-US" b="1" u="sng" dirty="0"/>
              <a:t>IF Our heart is right with God, we will find joy in worshipping Him.</a:t>
            </a:r>
          </a:p>
          <a:p>
            <a:endParaRPr lang="en-US" dirty="0"/>
          </a:p>
        </p:txBody>
      </p:sp>
    </p:spTree>
    <p:extLst>
      <p:ext uri="{BB962C8B-B14F-4D97-AF65-F5344CB8AC3E}">
        <p14:creationId xmlns:p14="http://schemas.microsoft.com/office/powerpoint/2010/main" val="27792578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86004"/>
          </a:xfrm>
        </p:spPr>
        <p:style>
          <a:lnRef idx="2">
            <a:schemeClr val="dk1"/>
          </a:lnRef>
          <a:fillRef idx="1">
            <a:schemeClr val="lt1"/>
          </a:fillRef>
          <a:effectRef idx="0">
            <a:schemeClr val="dk1"/>
          </a:effectRef>
          <a:fontRef idx="minor">
            <a:schemeClr val="dk1"/>
          </a:fontRef>
        </p:style>
        <p:txBody>
          <a:bodyPr>
            <a:normAutofit/>
          </a:bodyPr>
          <a:lstStyle/>
          <a:p>
            <a:r>
              <a:rPr lang="en-US" sz="2800" b="1" dirty="0"/>
              <a:t>We Do Not Fully Understand The Purpose Of Assembling!!!!</a:t>
            </a:r>
            <a:endParaRPr lang="en-US" sz="2800" dirty="0"/>
          </a:p>
        </p:txBody>
      </p:sp>
      <p:sp>
        <p:nvSpPr>
          <p:cNvPr id="3" name="Content Placeholder 2"/>
          <p:cNvSpPr>
            <a:spLocks noGrp="1"/>
          </p:cNvSpPr>
          <p:nvPr>
            <p:ph idx="1"/>
          </p:nvPr>
        </p:nvSpPr>
        <p:spPr>
          <a:xfrm>
            <a:off x="457200" y="1447800"/>
            <a:ext cx="8229600" cy="4572000"/>
          </a:xfrm>
        </p:spPr>
        <p:style>
          <a:lnRef idx="2">
            <a:schemeClr val="dk1"/>
          </a:lnRef>
          <a:fillRef idx="1">
            <a:schemeClr val="lt1"/>
          </a:fillRef>
          <a:effectRef idx="0">
            <a:schemeClr val="dk1"/>
          </a:effectRef>
          <a:fontRef idx="minor">
            <a:schemeClr val="dk1"/>
          </a:fontRef>
        </p:style>
        <p:txBody>
          <a:bodyPr>
            <a:normAutofit/>
          </a:bodyPr>
          <a:lstStyle/>
          <a:p>
            <a:r>
              <a:rPr lang="en-US" sz="2000" dirty="0"/>
              <a:t>We need to remind ourselves that Our Father seeks true worshippers – </a:t>
            </a:r>
            <a:r>
              <a:rPr lang="en-US" sz="2000" u="sng" dirty="0"/>
              <a:t>John</a:t>
            </a:r>
            <a:r>
              <a:rPr lang="en-US" sz="2000" dirty="0"/>
              <a:t> </a:t>
            </a:r>
            <a:r>
              <a:rPr lang="en-US" sz="2000" u="sng" dirty="0"/>
              <a:t>4: 23-24!!!!!</a:t>
            </a:r>
          </a:p>
          <a:p>
            <a:r>
              <a:rPr lang="en-US" sz="2000" dirty="0"/>
              <a:t>We are commanded to assemble – </a:t>
            </a:r>
            <a:r>
              <a:rPr lang="en-US" sz="2000" b="1" u="sng" dirty="0">
                <a:solidFill>
                  <a:srgbClr val="FF0000"/>
                </a:solidFill>
                <a:hlinkClick r:id="rId2">
                  <a:extLst>
                    <a:ext uri="{A12FA001-AC4F-418D-AE19-62706E023703}">
                      <ahyp:hlinkClr xmlns:ahyp="http://schemas.microsoft.com/office/drawing/2018/hyperlinkcolor" val="tx"/>
                    </a:ext>
                  </a:extLst>
                </a:hlinkClick>
              </a:rPr>
              <a:t>Hebrews 10:24-25</a:t>
            </a:r>
            <a:r>
              <a:rPr lang="en-US" sz="2000" dirty="0"/>
              <a:t>.   And let us consider one another </a:t>
            </a:r>
            <a:r>
              <a:rPr lang="en-US" sz="2000" u="sng" dirty="0"/>
              <a:t>to provoke unto love and to good works</a:t>
            </a:r>
            <a:r>
              <a:rPr lang="en-US" sz="2000" dirty="0"/>
              <a:t>, 25 Not forsaking the assembling of ourselves together, as the manner of some is; but exhorting one another: and so much the more, as ye see the day approaching. </a:t>
            </a:r>
          </a:p>
          <a:p>
            <a:r>
              <a:rPr lang="en-US" sz="2000" b="1" u="sng" dirty="0"/>
              <a:t>Singing </a:t>
            </a:r>
            <a:r>
              <a:rPr lang="en-US" sz="2000" dirty="0"/>
              <a:t>– Ephesians 5: 19 &amp; Colossians 3: 16</a:t>
            </a:r>
          </a:p>
          <a:p>
            <a:r>
              <a:rPr lang="en-US" sz="2000" b="1" u="sng" dirty="0"/>
              <a:t>Giving</a:t>
            </a:r>
            <a:r>
              <a:rPr lang="en-US" sz="2000" dirty="0"/>
              <a:t> Cheerfully as one has prospered – 1</a:t>
            </a:r>
            <a:r>
              <a:rPr lang="en-US" sz="2000" baseline="30000" dirty="0"/>
              <a:t>st</a:t>
            </a:r>
            <a:r>
              <a:rPr lang="en-US" sz="2000" dirty="0"/>
              <a:t> Corinthians 16: 1-2</a:t>
            </a:r>
          </a:p>
          <a:p>
            <a:r>
              <a:rPr lang="en-US" sz="2000" b="1" u="sng" dirty="0"/>
              <a:t>Praying </a:t>
            </a:r>
            <a:r>
              <a:rPr lang="en-US" sz="2000" dirty="0"/>
              <a:t>– Acts 2: 42 &amp; 1</a:t>
            </a:r>
            <a:r>
              <a:rPr lang="en-US" sz="2000" baseline="30000" dirty="0"/>
              <a:t>st</a:t>
            </a:r>
            <a:r>
              <a:rPr lang="en-US" sz="2000" dirty="0"/>
              <a:t> Timothy 2: 8</a:t>
            </a:r>
          </a:p>
          <a:p>
            <a:r>
              <a:rPr lang="en-US" sz="2000" b="1" dirty="0"/>
              <a:t>Lords Supper </a:t>
            </a:r>
            <a:r>
              <a:rPr lang="en-US" sz="2000" dirty="0"/>
              <a:t>– Acts 20: 7 &amp; 1</a:t>
            </a:r>
            <a:r>
              <a:rPr lang="en-US" sz="2000" baseline="30000" dirty="0"/>
              <a:t>st</a:t>
            </a:r>
            <a:r>
              <a:rPr lang="en-US" sz="2000" dirty="0"/>
              <a:t> Corinthians 11: 23-34</a:t>
            </a:r>
          </a:p>
          <a:p>
            <a:r>
              <a:rPr lang="en-US" sz="2000" b="1" u="sng" dirty="0"/>
              <a:t>Teaching </a:t>
            </a:r>
            <a:r>
              <a:rPr lang="en-US" sz="2000" dirty="0"/>
              <a:t>– Acts 2:42 &amp; 1</a:t>
            </a:r>
            <a:r>
              <a:rPr lang="en-US" sz="2000" baseline="30000" dirty="0"/>
              <a:t>st</a:t>
            </a:r>
            <a:r>
              <a:rPr lang="en-US" sz="2000" dirty="0"/>
              <a:t> Corinthians 4: 17</a:t>
            </a:r>
          </a:p>
          <a:p>
            <a:pPr marL="0" indent="0" algn="ctr">
              <a:buNone/>
            </a:pPr>
            <a:r>
              <a:rPr lang="en-US" sz="2000" b="1" u="sng" dirty="0"/>
              <a:t>“Provoke Unto Love And To Good Works” – Hebrews 10: 24-25</a:t>
            </a:r>
          </a:p>
          <a:p>
            <a:endParaRPr lang="en-US" dirty="0"/>
          </a:p>
        </p:txBody>
      </p:sp>
    </p:spTree>
    <p:extLst>
      <p:ext uri="{BB962C8B-B14F-4D97-AF65-F5344CB8AC3E}">
        <p14:creationId xmlns:p14="http://schemas.microsoft.com/office/powerpoint/2010/main" val="4876484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85800"/>
          </a:xfrm>
        </p:spPr>
        <p:txBody>
          <a:bodyPr>
            <a:normAutofit fontScale="90000"/>
          </a:bodyPr>
          <a:lstStyle/>
          <a:p>
            <a:r>
              <a:rPr lang="en-US" b="1" u="sng" dirty="0"/>
              <a:t>We Must Make Adequate Preparation</a:t>
            </a:r>
            <a:endParaRPr lang="en-US" u="sng" dirty="0"/>
          </a:p>
        </p:txBody>
      </p:sp>
      <p:sp>
        <p:nvSpPr>
          <p:cNvPr id="3" name="Content Placeholder 2"/>
          <p:cNvSpPr>
            <a:spLocks noGrp="1"/>
          </p:cNvSpPr>
          <p:nvPr>
            <p:ph idx="1"/>
          </p:nvPr>
        </p:nvSpPr>
        <p:spPr>
          <a:xfrm>
            <a:off x="76200" y="838200"/>
            <a:ext cx="9067800" cy="5867400"/>
          </a:xfrm>
        </p:spPr>
        <p:txBody>
          <a:bodyPr>
            <a:normAutofit/>
          </a:bodyPr>
          <a:lstStyle/>
          <a:p>
            <a:r>
              <a:rPr lang="en-US" sz="2800" u="sng" dirty="0">
                <a:hlinkClick r:id="rId2"/>
              </a:rPr>
              <a:t>Ezra 7:10</a:t>
            </a:r>
            <a:r>
              <a:rPr lang="en-US" sz="2800" dirty="0"/>
              <a:t> reminds us of the example of Ezra the scribe.  </a:t>
            </a:r>
          </a:p>
          <a:p>
            <a:r>
              <a:rPr lang="en-US" sz="2800" dirty="0"/>
              <a:t>Before teaching the people we are told, “</a:t>
            </a:r>
            <a:r>
              <a:rPr lang="en-US" sz="2800" i="1" dirty="0"/>
              <a:t>For Ezra had prepared his heart to seek the Law of the Lord, and to do it, and to teach statutes and ordinances in Israel.</a:t>
            </a:r>
            <a:r>
              <a:rPr lang="en-US" sz="2800" dirty="0"/>
              <a:t>”</a:t>
            </a:r>
          </a:p>
          <a:p>
            <a:r>
              <a:rPr lang="en-US" sz="2800" dirty="0"/>
              <a:t>The attitude of David, as seen in </a:t>
            </a:r>
            <a:r>
              <a:rPr lang="en-US" sz="2800" u="sng" dirty="0">
                <a:hlinkClick r:id="rId3"/>
              </a:rPr>
              <a:t>Psalm 122:1</a:t>
            </a:r>
            <a:r>
              <a:rPr lang="en-US" sz="2800" dirty="0"/>
              <a:t> was anticipation for worship.  </a:t>
            </a:r>
          </a:p>
          <a:p>
            <a:r>
              <a:rPr lang="en-US" sz="2800" dirty="0"/>
              <a:t>“I was in the Spirit on the Lord’s Day, and heard a loud voice, as of a trumpet.  Revelation 1: 10     </a:t>
            </a:r>
          </a:p>
          <a:p>
            <a:pPr algn="just"/>
            <a:r>
              <a:rPr lang="en-US" sz="2800" dirty="0"/>
              <a:t> </a:t>
            </a:r>
            <a:r>
              <a:rPr lang="en-US" sz="2800" b="1" u="sng" dirty="0"/>
              <a:t>Acts 17: 11 </a:t>
            </a:r>
            <a:r>
              <a:rPr lang="en-US" sz="2800" dirty="0"/>
              <a:t>- “These were more noble than those in Thessalonica, in that they received the word with all readiness of mind, and searched the scriptures daily, whether those things were so.</a:t>
            </a:r>
          </a:p>
          <a:p>
            <a:endParaRPr lang="en-US" dirty="0"/>
          </a:p>
          <a:p>
            <a:endParaRPr lang="en-US" dirty="0"/>
          </a:p>
          <a:p>
            <a:endParaRPr lang="en-US" dirty="0"/>
          </a:p>
        </p:txBody>
      </p:sp>
    </p:spTree>
    <p:extLst>
      <p:ext uri="{BB962C8B-B14F-4D97-AF65-F5344CB8AC3E}">
        <p14:creationId xmlns:p14="http://schemas.microsoft.com/office/powerpoint/2010/main" val="14444179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1387</Words>
  <Application>Microsoft Office PowerPoint</Application>
  <PresentationFormat>On-screen Show (4:3)</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“I Do Not Enjoy Church”</vt:lpstr>
      <vt:lpstr>Introduction</vt:lpstr>
      <vt:lpstr>PowerPoint Presentation</vt:lpstr>
      <vt:lpstr>PowerPoint Presentation</vt:lpstr>
      <vt:lpstr>PowerPoint Presentation</vt:lpstr>
      <vt:lpstr> Our Heart Is Not Right With God</vt:lpstr>
      <vt:lpstr>PowerPoint Presentation</vt:lpstr>
      <vt:lpstr>We Do Not Fully Understand The Purpose Of Assembling!!!!</vt:lpstr>
      <vt:lpstr>We Must Make Adequate Preparation</vt:lpstr>
      <vt:lpstr>We Worship Because We Love Our Brethren</vt:lpstr>
      <vt:lpstr>Acceptable Worship is Preparation for Heaven!!</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Do Not Enjoy Church”</dc:title>
  <dc:creator>Aarons</dc:creator>
  <cp:lastModifiedBy>Al Lyles</cp:lastModifiedBy>
  <cp:revision>16</cp:revision>
  <dcterms:created xsi:type="dcterms:W3CDTF">2016-05-31T22:30:33Z</dcterms:created>
  <dcterms:modified xsi:type="dcterms:W3CDTF">2023-07-16T18:01:29Z</dcterms:modified>
</cp:coreProperties>
</file>