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56" r:id="rId4"/>
    <p:sldId id="257"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2" d="100"/>
          <a:sy n="102" d="100"/>
        </p:scale>
        <p:origin x="1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Lyles" userId="b8879171e291ba88" providerId="LiveId" clId="{0E273423-720B-4E3E-A643-611A5760C1A1}"/>
    <pc:docChg chg="custSel modSld">
      <pc:chgData name="Al Lyles" userId="b8879171e291ba88" providerId="LiveId" clId="{0E273423-720B-4E3E-A643-611A5760C1A1}" dt="2019-12-08T19:51:58.500" v="117" actId="27636"/>
      <pc:docMkLst>
        <pc:docMk/>
      </pc:docMkLst>
      <pc:sldChg chg="modSp">
        <pc:chgData name="Al Lyles" userId="b8879171e291ba88" providerId="LiveId" clId="{0E273423-720B-4E3E-A643-611A5760C1A1}" dt="2019-12-08T19:51:58.500" v="117" actId="27636"/>
        <pc:sldMkLst>
          <pc:docMk/>
          <pc:sldMk cId="2297884550" sldId="258"/>
        </pc:sldMkLst>
        <pc:spChg chg="mod">
          <ac:chgData name="Al Lyles" userId="b8879171e291ba88" providerId="LiveId" clId="{0E273423-720B-4E3E-A643-611A5760C1A1}" dt="2019-12-08T19:51:58.500" v="117" actId="27636"/>
          <ac:spMkLst>
            <pc:docMk/>
            <pc:sldMk cId="2297884550"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9CD0CF8-5BD5-47B1-905E-7FA9C816C8A6}"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C0DF6-38BD-4E2E-9C0F-D297715A447A}" type="slidenum">
              <a:rPr lang="en-US" smtClean="0"/>
              <a:t>‹#›</a:t>
            </a:fld>
            <a:endParaRPr lang="en-US"/>
          </a:p>
        </p:txBody>
      </p:sp>
    </p:spTree>
    <p:extLst>
      <p:ext uri="{BB962C8B-B14F-4D97-AF65-F5344CB8AC3E}">
        <p14:creationId xmlns:p14="http://schemas.microsoft.com/office/powerpoint/2010/main" val="3809436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CD0CF8-5BD5-47B1-905E-7FA9C816C8A6}"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C0DF6-38BD-4E2E-9C0F-D297715A447A}" type="slidenum">
              <a:rPr lang="en-US" smtClean="0"/>
              <a:t>‹#›</a:t>
            </a:fld>
            <a:endParaRPr lang="en-US"/>
          </a:p>
        </p:txBody>
      </p:sp>
    </p:spTree>
    <p:extLst>
      <p:ext uri="{BB962C8B-B14F-4D97-AF65-F5344CB8AC3E}">
        <p14:creationId xmlns:p14="http://schemas.microsoft.com/office/powerpoint/2010/main" val="4207604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CD0CF8-5BD5-47B1-905E-7FA9C816C8A6}"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C0DF6-38BD-4E2E-9C0F-D297715A447A}" type="slidenum">
              <a:rPr lang="en-US" smtClean="0"/>
              <a:t>‹#›</a:t>
            </a:fld>
            <a:endParaRPr lang="en-US"/>
          </a:p>
        </p:txBody>
      </p:sp>
    </p:spTree>
    <p:extLst>
      <p:ext uri="{BB962C8B-B14F-4D97-AF65-F5344CB8AC3E}">
        <p14:creationId xmlns:p14="http://schemas.microsoft.com/office/powerpoint/2010/main" val="574768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CD0CF8-5BD5-47B1-905E-7FA9C816C8A6}"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C0DF6-38BD-4E2E-9C0F-D297715A447A}" type="slidenum">
              <a:rPr lang="en-US" smtClean="0"/>
              <a:t>‹#›</a:t>
            </a:fld>
            <a:endParaRPr lang="en-US"/>
          </a:p>
        </p:txBody>
      </p:sp>
    </p:spTree>
    <p:extLst>
      <p:ext uri="{BB962C8B-B14F-4D97-AF65-F5344CB8AC3E}">
        <p14:creationId xmlns:p14="http://schemas.microsoft.com/office/powerpoint/2010/main" val="101565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D0CF8-5BD5-47B1-905E-7FA9C816C8A6}"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C0DF6-38BD-4E2E-9C0F-D297715A447A}" type="slidenum">
              <a:rPr lang="en-US" smtClean="0"/>
              <a:t>‹#›</a:t>
            </a:fld>
            <a:endParaRPr lang="en-US"/>
          </a:p>
        </p:txBody>
      </p:sp>
    </p:spTree>
    <p:extLst>
      <p:ext uri="{BB962C8B-B14F-4D97-AF65-F5344CB8AC3E}">
        <p14:creationId xmlns:p14="http://schemas.microsoft.com/office/powerpoint/2010/main" val="279507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CD0CF8-5BD5-47B1-905E-7FA9C816C8A6}"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C0DF6-38BD-4E2E-9C0F-D297715A447A}" type="slidenum">
              <a:rPr lang="en-US" smtClean="0"/>
              <a:t>‹#›</a:t>
            </a:fld>
            <a:endParaRPr lang="en-US"/>
          </a:p>
        </p:txBody>
      </p:sp>
    </p:spTree>
    <p:extLst>
      <p:ext uri="{BB962C8B-B14F-4D97-AF65-F5344CB8AC3E}">
        <p14:creationId xmlns:p14="http://schemas.microsoft.com/office/powerpoint/2010/main" val="1924833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CD0CF8-5BD5-47B1-905E-7FA9C816C8A6}" type="datetimeFigureOut">
              <a:rPr lang="en-US" smtClean="0"/>
              <a:t>9/3/2021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6C0DF6-38BD-4E2E-9C0F-D297715A447A}" type="slidenum">
              <a:rPr lang="en-US" smtClean="0"/>
              <a:t>‹#›</a:t>
            </a:fld>
            <a:endParaRPr lang="en-US"/>
          </a:p>
        </p:txBody>
      </p:sp>
    </p:spTree>
    <p:extLst>
      <p:ext uri="{BB962C8B-B14F-4D97-AF65-F5344CB8AC3E}">
        <p14:creationId xmlns:p14="http://schemas.microsoft.com/office/powerpoint/2010/main" val="316331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CD0CF8-5BD5-47B1-905E-7FA9C816C8A6}" type="datetimeFigureOut">
              <a:rPr lang="en-US" smtClean="0"/>
              <a:t>9/3/2021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6C0DF6-38BD-4E2E-9C0F-D297715A447A}" type="slidenum">
              <a:rPr lang="en-US" smtClean="0"/>
              <a:t>‹#›</a:t>
            </a:fld>
            <a:endParaRPr lang="en-US"/>
          </a:p>
        </p:txBody>
      </p:sp>
    </p:spTree>
    <p:extLst>
      <p:ext uri="{BB962C8B-B14F-4D97-AF65-F5344CB8AC3E}">
        <p14:creationId xmlns:p14="http://schemas.microsoft.com/office/powerpoint/2010/main" val="365873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D0CF8-5BD5-47B1-905E-7FA9C816C8A6}" type="datetimeFigureOut">
              <a:rPr lang="en-US" smtClean="0"/>
              <a:t>9/3/2021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6C0DF6-38BD-4E2E-9C0F-D297715A447A}" type="slidenum">
              <a:rPr lang="en-US" smtClean="0"/>
              <a:t>‹#›</a:t>
            </a:fld>
            <a:endParaRPr lang="en-US"/>
          </a:p>
        </p:txBody>
      </p:sp>
    </p:spTree>
    <p:extLst>
      <p:ext uri="{BB962C8B-B14F-4D97-AF65-F5344CB8AC3E}">
        <p14:creationId xmlns:p14="http://schemas.microsoft.com/office/powerpoint/2010/main" val="1322862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CD0CF8-5BD5-47B1-905E-7FA9C816C8A6}"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C0DF6-38BD-4E2E-9C0F-D297715A447A}" type="slidenum">
              <a:rPr lang="en-US" smtClean="0"/>
              <a:t>‹#›</a:t>
            </a:fld>
            <a:endParaRPr lang="en-US"/>
          </a:p>
        </p:txBody>
      </p:sp>
    </p:spTree>
    <p:extLst>
      <p:ext uri="{BB962C8B-B14F-4D97-AF65-F5344CB8AC3E}">
        <p14:creationId xmlns:p14="http://schemas.microsoft.com/office/powerpoint/2010/main" val="1705771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CD0CF8-5BD5-47B1-905E-7FA9C816C8A6}"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C0DF6-38BD-4E2E-9C0F-D297715A447A}" type="slidenum">
              <a:rPr lang="en-US" smtClean="0"/>
              <a:t>‹#›</a:t>
            </a:fld>
            <a:endParaRPr lang="en-US"/>
          </a:p>
        </p:txBody>
      </p:sp>
    </p:spTree>
    <p:extLst>
      <p:ext uri="{BB962C8B-B14F-4D97-AF65-F5344CB8AC3E}">
        <p14:creationId xmlns:p14="http://schemas.microsoft.com/office/powerpoint/2010/main" val="2943547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D0CF8-5BD5-47B1-905E-7FA9C816C8A6}" type="datetimeFigureOut">
              <a:rPr lang="en-US" smtClean="0"/>
              <a:t>9/3/2021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6C0DF6-38BD-4E2E-9C0F-D297715A447A}" type="slidenum">
              <a:rPr lang="en-US" smtClean="0"/>
              <a:t>‹#›</a:t>
            </a:fld>
            <a:endParaRPr lang="en-US"/>
          </a:p>
        </p:txBody>
      </p:sp>
    </p:spTree>
    <p:extLst>
      <p:ext uri="{BB962C8B-B14F-4D97-AF65-F5344CB8AC3E}">
        <p14:creationId xmlns:p14="http://schemas.microsoft.com/office/powerpoint/2010/main" val="3792289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D6EA-7E91-44C0-A438-45DE6B0745AB}"/>
              </a:ext>
            </a:extLst>
          </p:cNvPr>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ctr"/>
            <a:r>
              <a:rPr lang="en-US" b="1" u="sng" dirty="0"/>
              <a:t>Worship</a:t>
            </a:r>
          </a:p>
        </p:txBody>
      </p:sp>
      <p:sp>
        <p:nvSpPr>
          <p:cNvPr id="3" name="Content Placeholder 2">
            <a:extLst>
              <a:ext uri="{FF2B5EF4-FFF2-40B4-BE49-F238E27FC236}">
                <a16:creationId xmlns:a16="http://schemas.microsoft.com/office/drawing/2014/main" id="{706D05F2-0E66-43DF-A91B-B9593F459BC7}"/>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b="1" u="sng" dirty="0"/>
              <a:t>John 4: 20-24</a:t>
            </a:r>
            <a:r>
              <a:rPr lang="en-US" dirty="0"/>
              <a:t>:                                                                                              “Our fathers worshipped in this mountain; and ye say, that in Jerusalem is the place where men ought to worship. 21Jesus saith unto her, Woman, believe me, the hour cometh, when ye shall neither in this mountain, nor yet at Jerusalem, worship the Father. 22Ye worship ye know not what: we know what we worship: for salvation is of the Jews. 23But the hour cometh, and now is, when the </a:t>
            </a:r>
            <a:r>
              <a:rPr lang="en-US" b="1" u="sng" dirty="0">
                <a:solidFill>
                  <a:srgbClr val="FF0000"/>
                </a:solidFill>
              </a:rPr>
              <a:t>true worshippers shall worship the Father in spirit and in truth</a:t>
            </a:r>
            <a:r>
              <a:rPr lang="en-US" dirty="0"/>
              <a:t>: for the Father </a:t>
            </a:r>
            <a:r>
              <a:rPr lang="en-US" dirty="0" err="1"/>
              <a:t>seeketh</a:t>
            </a:r>
            <a:r>
              <a:rPr lang="en-US" dirty="0"/>
              <a:t> such to worship him. </a:t>
            </a:r>
            <a:r>
              <a:rPr lang="en-US" b="1" u="sng" dirty="0">
                <a:solidFill>
                  <a:srgbClr val="FF0000"/>
                </a:solidFill>
              </a:rPr>
              <a:t>24God is a Spirit: and they that worship him must worship him in spirit and in truth.”</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18529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591"/>
            <a:ext cx="10515600" cy="1499189"/>
          </a:xfrm>
        </p:spPr>
        <p:style>
          <a:lnRef idx="2">
            <a:schemeClr val="dk1"/>
          </a:lnRef>
          <a:fillRef idx="1">
            <a:schemeClr val="lt1"/>
          </a:fillRef>
          <a:effectRef idx="0">
            <a:schemeClr val="dk1"/>
          </a:effectRef>
          <a:fontRef idx="minor">
            <a:schemeClr val="dk1"/>
          </a:fontRef>
        </p:style>
        <p:txBody>
          <a:bodyPr>
            <a:normAutofit/>
          </a:bodyPr>
          <a:lstStyle/>
          <a:p>
            <a:pPr algn="ctr"/>
            <a:r>
              <a:rPr lang="en-US" b="1" dirty="0">
                <a:solidFill>
                  <a:srgbClr val="FF0000"/>
                </a:solidFill>
              </a:rPr>
              <a:t>Why Should Our Giving Exceed Those Under The Old Testament.</a:t>
            </a: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a:t>We are not under a covenant containing the blood of bulls and goats…We are under a better covenant, the covenant purchased by the blood of Jesus Christ.</a:t>
            </a:r>
          </a:p>
          <a:p>
            <a:r>
              <a:rPr lang="en-US" dirty="0"/>
              <a:t>We are not under a systems of works…..We are under a system of faith.</a:t>
            </a:r>
          </a:p>
          <a:p>
            <a:r>
              <a:rPr lang="en-US" dirty="0"/>
              <a:t>We are not under a system of tabernacles and temples….We are under God’s Plan with the church, the kingdom of God.</a:t>
            </a:r>
          </a:p>
          <a:p>
            <a:r>
              <a:rPr lang="en-US" dirty="0"/>
              <a:t>We are not under an earthly high priest….We are under a Heavenly High Priest, Jesus Christ.</a:t>
            </a:r>
          </a:p>
          <a:p>
            <a:r>
              <a:rPr lang="en-US" dirty="0"/>
              <a:t>We are not under a covenant that rolled our sins forward…..We are under a covenant wherein our sins are totally removed.</a:t>
            </a:r>
          </a:p>
          <a:p>
            <a:r>
              <a:rPr lang="en-US" dirty="0"/>
              <a:t>Our desire, willingness, and gift ought to exceed those of the Old Testament period.</a:t>
            </a:r>
          </a:p>
        </p:txBody>
      </p:sp>
    </p:spTree>
    <p:extLst>
      <p:ext uri="{BB962C8B-B14F-4D97-AF65-F5344CB8AC3E}">
        <p14:creationId xmlns:p14="http://schemas.microsoft.com/office/powerpoint/2010/main" val="4044269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5139"/>
          </a:xfrm>
        </p:spPr>
        <p:style>
          <a:lnRef idx="2">
            <a:schemeClr val="dk1"/>
          </a:lnRef>
          <a:fillRef idx="1">
            <a:schemeClr val="lt1"/>
          </a:fillRef>
          <a:effectRef idx="0">
            <a:schemeClr val="dk1"/>
          </a:effectRef>
          <a:fontRef idx="minor">
            <a:schemeClr val="dk1"/>
          </a:fontRef>
        </p:style>
        <p:txBody>
          <a:bodyPr/>
          <a:lstStyle/>
          <a:p>
            <a:pPr algn="ctr"/>
            <a:r>
              <a:rPr lang="en-US" b="1" u="sng" dirty="0">
                <a:solidFill>
                  <a:srgbClr val="FF0000"/>
                </a:solidFill>
              </a:rPr>
              <a:t>In Conclusion:</a:t>
            </a:r>
          </a:p>
        </p:txBody>
      </p:sp>
      <p:sp>
        <p:nvSpPr>
          <p:cNvPr id="3" name="Content Placeholder 2"/>
          <p:cNvSpPr>
            <a:spLocks noGrp="1"/>
          </p:cNvSpPr>
          <p:nvPr>
            <p:ph idx="1"/>
          </p:nvPr>
        </p:nvSpPr>
        <p:spPr>
          <a:xfrm>
            <a:off x="813955" y="1267691"/>
            <a:ext cx="10515600" cy="4351338"/>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2000" b="1" u="sng" dirty="0">
                <a:solidFill>
                  <a:srgbClr val="FF0000"/>
                </a:solidFill>
              </a:rPr>
              <a:t>2 Corinthians 9: 6-7 </a:t>
            </a:r>
            <a:r>
              <a:rPr lang="en-US" sz="2000" dirty="0"/>
              <a:t>– “He who sows sparingly will also reap sparingly, and he who sows bountifully will also reap bountifully. So let each one give as he purposes in his heart, not grudgingly, or of necessity; </a:t>
            </a:r>
            <a:r>
              <a:rPr lang="en-US" sz="2000" b="1" u="sng" dirty="0">
                <a:solidFill>
                  <a:srgbClr val="00B050"/>
                </a:solidFill>
              </a:rPr>
              <a:t>for God loves a cheerful giver.”</a:t>
            </a:r>
          </a:p>
          <a:p>
            <a:r>
              <a:rPr lang="en-US" sz="2000" b="1" u="sng" dirty="0">
                <a:solidFill>
                  <a:srgbClr val="FF0000"/>
                </a:solidFill>
              </a:rPr>
              <a:t>2 Corinthians 9: 10-11 </a:t>
            </a:r>
            <a:r>
              <a:rPr lang="en-US" sz="2000" dirty="0"/>
              <a:t>– “ Now may He who supplies seed to the sower, and bread for food, supply and multiply  the seed you have sown and increase the fruits of your righteousness, while you are enriched in everything for all liberality, which causes thanksgiving through us to God.”</a:t>
            </a:r>
          </a:p>
          <a:p>
            <a:r>
              <a:rPr lang="en-US" sz="2000" b="1" u="sng" dirty="0">
                <a:solidFill>
                  <a:srgbClr val="FF0000"/>
                </a:solidFill>
              </a:rPr>
              <a:t>Why should we treasure the grace of giving as a part of our worship to God.</a:t>
            </a:r>
          </a:p>
          <a:p>
            <a:pPr>
              <a:buFont typeface="Wingdings" panose="05000000000000000000" pitchFamily="2" charset="2"/>
              <a:buChar char="Ø"/>
            </a:pPr>
            <a:r>
              <a:rPr lang="en-US" sz="2000" dirty="0"/>
              <a:t>It is commanded in the law of Christ.</a:t>
            </a:r>
          </a:p>
          <a:p>
            <a:pPr>
              <a:buFont typeface="Wingdings" panose="05000000000000000000" pitchFamily="2" charset="2"/>
              <a:buChar char="Ø"/>
            </a:pPr>
            <a:r>
              <a:rPr lang="en-US" sz="2000" dirty="0"/>
              <a:t>It is demonstrated and exemplified for “US” by the early church.</a:t>
            </a:r>
          </a:p>
          <a:p>
            <a:pPr>
              <a:buFont typeface="Wingdings" panose="05000000000000000000" pitchFamily="2" charset="2"/>
              <a:buChar char="Ø"/>
            </a:pPr>
            <a:r>
              <a:rPr lang="en-US" sz="2000" dirty="0"/>
              <a:t>It is God’s Will that we do so……..And Desire to do so!!!!!!!!!!</a:t>
            </a:r>
          </a:p>
          <a:p>
            <a:pPr>
              <a:buFont typeface="Wingdings" panose="05000000000000000000" pitchFamily="2" charset="2"/>
              <a:buChar char="Ø"/>
            </a:pPr>
            <a:r>
              <a:rPr lang="en-US" sz="2000" dirty="0"/>
              <a:t>We are laying up treasures in Heaven when we give to God in spirit and truth.</a:t>
            </a:r>
          </a:p>
          <a:p>
            <a:pPr>
              <a:buFont typeface="Wingdings" panose="05000000000000000000" pitchFamily="2" charset="2"/>
              <a:buChar char="Ø"/>
            </a:pPr>
            <a:r>
              <a:rPr lang="en-US" sz="2000" dirty="0"/>
              <a:t>The work of Christ and His church is advanced.</a:t>
            </a:r>
          </a:p>
          <a:p>
            <a:pPr>
              <a:buFont typeface="Wingdings" panose="05000000000000000000" pitchFamily="2" charset="2"/>
              <a:buChar char="Ø"/>
            </a:pPr>
            <a:r>
              <a:rPr lang="en-US" sz="2000" dirty="0"/>
              <a:t>It really feels good to obey God.</a:t>
            </a:r>
          </a:p>
        </p:txBody>
      </p:sp>
    </p:spTree>
    <p:extLst>
      <p:ext uri="{BB962C8B-B14F-4D97-AF65-F5344CB8AC3E}">
        <p14:creationId xmlns:p14="http://schemas.microsoft.com/office/powerpoint/2010/main" val="4084872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7484"/>
          </a:xfrm>
        </p:spPr>
        <p:style>
          <a:lnRef idx="2">
            <a:schemeClr val="dk1"/>
          </a:lnRef>
          <a:fillRef idx="1">
            <a:schemeClr val="lt1"/>
          </a:fillRef>
          <a:effectRef idx="0">
            <a:schemeClr val="dk1"/>
          </a:effectRef>
          <a:fontRef idx="minor">
            <a:schemeClr val="dk1"/>
          </a:fontRef>
        </p:style>
        <p:txBody>
          <a:bodyPr/>
          <a:lstStyle/>
          <a:p>
            <a:pPr algn="ctr"/>
            <a:r>
              <a:rPr lang="en-US" b="1" dirty="0">
                <a:solidFill>
                  <a:srgbClr val="FF0000"/>
                </a:solidFill>
              </a:rPr>
              <a:t>What Must I Do To Be Saved? – Acts 2: 38</a:t>
            </a:r>
          </a:p>
        </p:txBody>
      </p:sp>
      <p:sp>
        <p:nvSpPr>
          <p:cNvPr id="3" name="Content Placeholder 2"/>
          <p:cNvSpPr>
            <a:spLocks noGrp="1"/>
          </p:cNvSpPr>
          <p:nvPr>
            <p:ph idx="1"/>
          </p:nvPr>
        </p:nvSpPr>
        <p:spPr>
          <a:xfrm>
            <a:off x="838200" y="1413164"/>
            <a:ext cx="10515600" cy="4763799"/>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US" dirty="0"/>
              <a:t>Hear The Gospel – Romans 10: 17                                                                                                              “Faith Comes by hearing and hearing by the word of God.”</a:t>
            </a:r>
          </a:p>
          <a:p>
            <a:pPr marL="0" indent="0">
              <a:buNone/>
            </a:pPr>
            <a:r>
              <a:rPr lang="en-US" dirty="0"/>
              <a:t>Believe The Gospel – Mark 16: 16                                                                               </a:t>
            </a:r>
          </a:p>
          <a:p>
            <a:pPr marL="0" indent="0">
              <a:buNone/>
            </a:pPr>
            <a:r>
              <a:rPr lang="en-US" dirty="0"/>
              <a:t> “   He that believeth and is baptized shall be saved, and he that believeth not shall be damned.”</a:t>
            </a:r>
          </a:p>
          <a:p>
            <a:pPr marL="0" indent="0">
              <a:buNone/>
            </a:pPr>
            <a:r>
              <a:rPr lang="en-US" dirty="0"/>
              <a:t>Repent of Sins – Luke 13: 3                                                                                                                      “Repent or You will Perish”</a:t>
            </a:r>
          </a:p>
          <a:p>
            <a:pPr marL="0" indent="0">
              <a:buNone/>
            </a:pPr>
            <a:r>
              <a:rPr lang="en-US" dirty="0"/>
              <a:t>Confess Christ – Romans 10: 9-10                                                                                                               “That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dirty="0"/>
              <a:t>Be Baptized – Acts 2: 38                                                                                          </a:t>
            </a:r>
          </a:p>
          <a:p>
            <a:pPr marL="0" indent="0">
              <a:buNone/>
            </a:pPr>
            <a:r>
              <a:rPr lang="en-US"/>
              <a:t> “Repent and be baptized everyone of you in the name of Jesus Christ for the remission of sins, and you shall receive the gift of the Holy Spirit.”</a:t>
            </a:r>
          </a:p>
          <a:p>
            <a:pPr marL="0" indent="0">
              <a:buNone/>
            </a:pPr>
            <a:endParaRPr lang="en-US" dirty="0"/>
          </a:p>
        </p:txBody>
      </p:sp>
    </p:spTree>
    <p:extLst>
      <p:ext uri="{BB962C8B-B14F-4D97-AF65-F5344CB8AC3E}">
        <p14:creationId xmlns:p14="http://schemas.microsoft.com/office/powerpoint/2010/main" val="3595209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AC6C9-301B-4F64-A51D-F0C4443E6A64}"/>
              </a:ext>
            </a:extLst>
          </p:cNvPr>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ctr"/>
            <a:r>
              <a:rPr lang="en-US" b="1" u="sng" dirty="0"/>
              <a:t>5 Items Of Worship</a:t>
            </a:r>
          </a:p>
        </p:txBody>
      </p:sp>
      <p:sp>
        <p:nvSpPr>
          <p:cNvPr id="3" name="Content Placeholder 2">
            <a:extLst>
              <a:ext uri="{FF2B5EF4-FFF2-40B4-BE49-F238E27FC236}">
                <a16:creationId xmlns:a16="http://schemas.microsoft.com/office/drawing/2014/main" id="{DDF56D61-CC04-44C1-848A-C04DE47B5030}"/>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r>
              <a:rPr lang="en-US" sz="3200" dirty="0">
                <a:solidFill>
                  <a:srgbClr val="FF0000"/>
                </a:solidFill>
              </a:rPr>
              <a:t>Giving</a:t>
            </a:r>
            <a:r>
              <a:rPr lang="en-US" sz="3200" dirty="0"/>
              <a:t> – 1</a:t>
            </a:r>
            <a:r>
              <a:rPr lang="en-US" sz="3200" baseline="30000" dirty="0"/>
              <a:t>st</a:t>
            </a:r>
            <a:r>
              <a:rPr lang="en-US" sz="3200" dirty="0"/>
              <a:t> Corinthians 16: 1-2; 2</a:t>
            </a:r>
            <a:r>
              <a:rPr lang="en-US" sz="3200" baseline="30000" dirty="0"/>
              <a:t>nd</a:t>
            </a:r>
            <a:r>
              <a:rPr lang="en-US" sz="3200" dirty="0"/>
              <a:t> Corinthians 9: 1-7</a:t>
            </a:r>
          </a:p>
          <a:p>
            <a:r>
              <a:rPr lang="en-US" sz="3200" dirty="0">
                <a:solidFill>
                  <a:srgbClr val="FF0000"/>
                </a:solidFill>
              </a:rPr>
              <a:t>Praying</a:t>
            </a:r>
            <a:r>
              <a:rPr lang="en-US" sz="3200" dirty="0"/>
              <a:t> -  2</a:t>
            </a:r>
            <a:r>
              <a:rPr lang="en-US" sz="3200" baseline="30000" dirty="0"/>
              <a:t>nd</a:t>
            </a:r>
            <a:r>
              <a:rPr lang="en-US" sz="3200" dirty="0"/>
              <a:t> Timothy 3: 16-17; Acts 2: 43; 1</a:t>
            </a:r>
            <a:r>
              <a:rPr lang="en-US" sz="3200" baseline="30000" dirty="0"/>
              <a:t>st</a:t>
            </a:r>
            <a:r>
              <a:rPr lang="en-US" sz="3200" dirty="0"/>
              <a:t> Thessalonian 5: 17; </a:t>
            </a:r>
          </a:p>
          <a:p>
            <a:r>
              <a:rPr lang="en-US" sz="3200" b="1" u="sng" dirty="0">
                <a:solidFill>
                  <a:srgbClr val="FF0000"/>
                </a:solidFill>
              </a:rPr>
              <a:t>The Lord’s Supper </a:t>
            </a:r>
            <a:r>
              <a:rPr lang="en-US" sz="3200" dirty="0"/>
              <a:t>– 1</a:t>
            </a:r>
            <a:r>
              <a:rPr lang="en-US" sz="3200" baseline="30000" dirty="0"/>
              <a:t>st</a:t>
            </a:r>
            <a:r>
              <a:rPr lang="en-US" sz="3200" dirty="0"/>
              <a:t> Corinthians 10:16; Matthew 26: 26-26; 1</a:t>
            </a:r>
            <a:r>
              <a:rPr lang="en-US" sz="3200" baseline="30000" dirty="0"/>
              <a:t>st</a:t>
            </a:r>
            <a:r>
              <a:rPr lang="en-US" sz="3200" dirty="0"/>
              <a:t> Corinthians 11: 23-28; Acts 20: 7; Acts 2: 42</a:t>
            </a:r>
          </a:p>
          <a:p>
            <a:r>
              <a:rPr lang="en-US" sz="3200" b="1" u="sng" dirty="0">
                <a:solidFill>
                  <a:srgbClr val="FF0000"/>
                </a:solidFill>
              </a:rPr>
              <a:t>Singing </a:t>
            </a:r>
            <a:r>
              <a:rPr lang="en-US" sz="3200" dirty="0"/>
              <a:t>– Ephesians 5: 16; Colossian 3: 16</a:t>
            </a:r>
          </a:p>
          <a:p>
            <a:r>
              <a:rPr lang="en-US" sz="3200" b="1" u="sng" dirty="0">
                <a:solidFill>
                  <a:srgbClr val="FF0000"/>
                </a:solidFill>
              </a:rPr>
              <a:t>Preaching</a:t>
            </a:r>
            <a:r>
              <a:rPr lang="en-US" sz="3200" dirty="0"/>
              <a:t> – Acts 20: 7; 2</a:t>
            </a:r>
            <a:r>
              <a:rPr lang="en-US" sz="3200" baseline="30000" dirty="0"/>
              <a:t>nd</a:t>
            </a:r>
            <a:r>
              <a:rPr lang="en-US" sz="3200" dirty="0"/>
              <a:t> Timothy 4: 1-5; 2</a:t>
            </a:r>
            <a:r>
              <a:rPr lang="en-US" sz="3200" baseline="30000" dirty="0"/>
              <a:t>nd</a:t>
            </a:r>
            <a:r>
              <a:rPr lang="en-US" sz="3200" dirty="0"/>
              <a:t> Timothy 3: 14-17</a:t>
            </a:r>
          </a:p>
        </p:txBody>
      </p:sp>
    </p:spTree>
    <p:extLst>
      <p:ext uri="{BB962C8B-B14F-4D97-AF65-F5344CB8AC3E}">
        <p14:creationId xmlns:p14="http://schemas.microsoft.com/office/powerpoint/2010/main" val="128630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2282" y="529935"/>
            <a:ext cx="10075718" cy="5559137"/>
          </a:xfrm>
        </p:spPr>
        <p:style>
          <a:lnRef idx="2">
            <a:schemeClr val="dk1"/>
          </a:lnRef>
          <a:fillRef idx="1">
            <a:schemeClr val="lt1"/>
          </a:fillRef>
          <a:effectRef idx="0">
            <a:schemeClr val="dk1"/>
          </a:effectRef>
          <a:fontRef idx="minor">
            <a:schemeClr val="dk1"/>
          </a:fontRef>
        </p:style>
        <p:txBody>
          <a:bodyPr>
            <a:normAutofit/>
          </a:bodyPr>
          <a:lstStyle/>
          <a:p>
            <a:r>
              <a:rPr lang="en-US" sz="8000" dirty="0"/>
              <a:t>Why Do We Give Financially In Worship?</a:t>
            </a:r>
          </a:p>
          <a:p>
            <a:r>
              <a:rPr lang="en-US" sz="8000" dirty="0"/>
              <a:t>The </a:t>
            </a:r>
            <a:r>
              <a:rPr lang="en-US" sz="8000" b="1" u="sng" dirty="0"/>
              <a:t>Stewardship</a:t>
            </a:r>
            <a:r>
              <a:rPr lang="en-US" sz="8000" dirty="0"/>
              <a:t> of Giving.</a:t>
            </a:r>
          </a:p>
        </p:txBody>
      </p:sp>
    </p:spTree>
    <p:extLst>
      <p:ext uri="{BB962C8B-B14F-4D97-AF65-F5344CB8AC3E}">
        <p14:creationId xmlns:p14="http://schemas.microsoft.com/office/powerpoint/2010/main" val="148406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5245"/>
            <a:ext cx="10515600" cy="5771718"/>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b="1" u="sng" dirty="0">
                <a:solidFill>
                  <a:srgbClr val="FF0000"/>
                </a:solidFill>
              </a:rPr>
              <a:t>1 Corinthians 16: 1-2 </a:t>
            </a:r>
            <a:r>
              <a:rPr lang="en-US" dirty="0"/>
              <a:t>– “Now Concerning the collection for the saints, as I have given orders to the churches of Galatia, so you must do also; on the </a:t>
            </a:r>
            <a:r>
              <a:rPr lang="en-US" b="1" u="sng" dirty="0"/>
              <a:t>first day of the week</a:t>
            </a:r>
            <a:r>
              <a:rPr lang="en-US" dirty="0"/>
              <a:t>, let everyone of you lay by him in store, as God </a:t>
            </a:r>
            <a:r>
              <a:rPr lang="en-US" b="1" u="sng" dirty="0"/>
              <a:t>hath prospered him</a:t>
            </a:r>
            <a:r>
              <a:rPr lang="en-US" dirty="0"/>
              <a:t>, that there be no gathering when I come.”</a:t>
            </a:r>
          </a:p>
          <a:p>
            <a:r>
              <a:rPr lang="en-US" b="1" u="sng" dirty="0">
                <a:solidFill>
                  <a:srgbClr val="FF0000"/>
                </a:solidFill>
              </a:rPr>
              <a:t>2 Corinthians 9: 7 </a:t>
            </a:r>
            <a:r>
              <a:rPr lang="en-US" dirty="0"/>
              <a:t>– “So let each one give as he purposes in his heart, not grudging or of necessity; for God loves a cheerful giver.” </a:t>
            </a:r>
          </a:p>
          <a:p>
            <a:pPr marL="0" indent="0" algn="ctr">
              <a:buNone/>
            </a:pPr>
            <a:r>
              <a:rPr lang="en-US" b="1" u="sng" dirty="0">
                <a:solidFill>
                  <a:srgbClr val="FF0000"/>
                </a:solidFill>
              </a:rPr>
              <a:t>Definition of Giving:</a:t>
            </a:r>
          </a:p>
          <a:p>
            <a:pPr>
              <a:buFont typeface="Wingdings" panose="05000000000000000000" pitchFamily="2" charset="2"/>
              <a:buChar char="Ø"/>
            </a:pPr>
            <a:r>
              <a:rPr lang="en-US" dirty="0"/>
              <a:t>Wrong Definition: Transferring to the Lord some of </a:t>
            </a:r>
            <a:r>
              <a:rPr lang="en-US" b="1" u="sng" dirty="0">
                <a:solidFill>
                  <a:srgbClr val="FF0000"/>
                </a:solidFill>
              </a:rPr>
              <a:t>“OUR” </a:t>
            </a:r>
            <a:r>
              <a:rPr lang="en-US" dirty="0"/>
              <a:t>money.</a:t>
            </a:r>
          </a:p>
          <a:p>
            <a:pPr>
              <a:buFont typeface="Wingdings" panose="05000000000000000000" pitchFamily="2" charset="2"/>
              <a:buChar char="Ø"/>
            </a:pPr>
            <a:r>
              <a:rPr lang="en-US" dirty="0"/>
              <a:t>Right Definition:  Transferring to the Lord some of </a:t>
            </a:r>
            <a:r>
              <a:rPr lang="en-US" b="1" u="sng" dirty="0">
                <a:solidFill>
                  <a:srgbClr val="FF0000"/>
                </a:solidFill>
              </a:rPr>
              <a:t>“HIS” </a:t>
            </a:r>
            <a:r>
              <a:rPr lang="en-US" dirty="0"/>
              <a:t>money.</a:t>
            </a:r>
          </a:p>
          <a:p>
            <a:pPr marL="0" indent="0" algn="ctr">
              <a:buNone/>
            </a:pPr>
            <a:r>
              <a:rPr lang="en-US" b="1" u="sng" dirty="0">
                <a:solidFill>
                  <a:srgbClr val="FF0000"/>
                </a:solidFill>
              </a:rPr>
              <a:t>Stewardship</a:t>
            </a:r>
          </a:p>
          <a:p>
            <a:pPr marL="0" indent="0" algn="ctr">
              <a:buNone/>
            </a:pPr>
            <a:r>
              <a:rPr lang="en-US" dirty="0"/>
              <a:t>Utilizing and managing all resources God provides for the Glory of God and the betterment of the creation.</a:t>
            </a:r>
          </a:p>
          <a:p>
            <a:pPr marL="0" indent="0">
              <a:buNone/>
            </a:pPr>
            <a:r>
              <a:rPr lang="en-US" b="1" u="sng" dirty="0">
                <a:solidFill>
                  <a:srgbClr val="FF0000"/>
                </a:solidFill>
              </a:rPr>
              <a:t>Genesis 1: 28 </a:t>
            </a:r>
            <a:r>
              <a:rPr lang="en-US" dirty="0"/>
              <a:t>– “Multiply and Replenish the Earth”</a:t>
            </a:r>
          </a:p>
        </p:txBody>
      </p:sp>
    </p:spTree>
    <p:extLst>
      <p:ext uri="{BB962C8B-B14F-4D97-AF65-F5344CB8AC3E}">
        <p14:creationId xmlns:p14="http://schemas.microsoft.com/office/powerpoint/2010/main" val="2950199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8991"/>
            <a:ext cx="10515600" cy="893619"/>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b="1" dirty="0"/>
              <a:t>Giving As A Part Of Old Testament Stewardship.</a:t>
            </a:r>
          </a:p>
        </p:txBody>
      </p:sp>
      <p:sp>
        <p:nvSpPr>
          <p:cNvPr id="3" name="Content Placeholder 2"/>
          <p:cNvSpPr>
            <a:spLocks noGrp="1"/>
          </p:cNvSpPr>
          <p:nvPr>
            <p:ph idx="1"/>
          </p:nvPr>
        </p:nvSpPr>
        <p:spPr>
          <a:xfrm>
            <a:off x="838200" y="1330036"/>
            <a:ext cx="10515600" cy="4846927"/>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sz="2400" dirty="0"/>
              <a:t>In the Old Testament, giving was specified in both the 2511 year Patriarchal Age and the 1481 </a:t>
            </a:r>
            <a:r>
              <a:rPr lang="en-US" sz="2400" dirty="0" err="1"/>
              <a:t>Mosaical</a:t>
            </a:r>
            <a:r>
              <a:rPr lang="en-US" sz="2400" dirty="0"/>
              <a:t> Age.  The giving of one-tenth is associated with these two ages.</a:t>
            </a:r>
          </a:p>
          <a:p>
            <a:pPr>
              <a:buFont typeface="Wingdings" panose="05000000000000000000" pitchFamily="2" charset="2"/>
              <a:buChar char="Ø"/>
            </a:pPr>
            <a:r>
              <a:rPr lang="en-US" sz="2400" dirty="0"/>
              <a:t> Abraham paid one-tenth to Melchizedek, king of Salem.  </a:t>
            </a:r>
            <a:r>
              <a:rPr lang="en-US" sz="2400" b="1" u="sng" dirty="0">
                <a:solidFill>
                  <a:srgbClr val="FF0000"/>
                </a:solidFill>
              </a:rPr>
              <a:t>Genesis 14: 18-20; Hebrews 7: 4.</a:t>
            </a:r>
          </a:p>
          <a:p>
            <a:pPr>
              <a:buFont typeface="Wingdings" panose="05000000000000000000" pitchFamily="2" charset="2"/>
              <a:buChar char="Ø"/>
            </a:pPr>
            <a:r>
              <a:rPr lang="en-US" sz="2400" dirty="0"/>
              <a:t>In </a:t>
            </a:r>
            <a:r>
              <a:rPr lang="en-US" sz="2400" b="1" u="sng" dirty="0">
                <a:solidFill>
                  <a:srgbClr val="FF0000"/>
                </a:solidFill>
              </a:rPr>
              <a:t>Genesis 28: 22</a:t>
            </a:r>
            <a:r>
              <a:rPr lang="en-US" sz="2400" dirty="0"/>
              <a:t>, Jacob dedicated one-tenth to Jehovah.</a:t>
            </a:r>
          </a:p>
          <a:p>
            <a:pPr>
              <a:buFont typeface="Wingdings" panose="05000000000000000000" pitchFamily="2" charset="2"/>
              <a:buChar char="Ø"/>
            </a:pPr>
            <a:r>
              <a:rPr lang="en-US" sz="2400" b="1" u="sng" dirty="0">
                <a:solidFill>
                  <a:srgbClr val="FF0000"/>
                </a:solidFill>
              </a:rPr>
              <a:t>Leviticus 27: 30-34 </a:t>
            </a:r>
            <a:r>
              <a:rPr lang="en-US" sz="2400" dirty="0"/>
              <a:t>commands Israel to give one-tenth of all possessions.</a:t>
            </a:r>
          </a:p>
          <a:p>
            <a:pPr>
              <a:buFont typeface="Wingdings" panose="05000000000000000000" pitchFamily="2" charset="2"/>
              <a:buChar char="Ø"/>
            </a:pPr>
            <a:r>
              <a:rPr lang="en-US" sz="2400" b="1" u="sng" dirty="0">
                <a:solidFill>
                  <a:srgbClr val="FF0000"/>
                </a:solidFill>
              </a:rPr>
              <a:t>Deuteronomy 14: 22-27 </a:t>
            </a:r>
            <a:r>
              <a:rPr lang="en-US" sz="2400" dirty="0"/>
              <a:t>describes a second tithe which the people were to consume in the feast at Jerusalem</a:t>
            </a:r>
          </a:p>
          <a:p>
            <a:pPr>
              <a:buFont typeface="Wingdings" panose="05000000000000000000" pitchFamily="2" charset="2"/>
              <a:buChar char="Ø"/>
            </a:pPr>
            <a:r>
              <a:rPr lang="en-US" sz="2400" b="1" u="sng" dirty="0">
                <a:solidFill>
                  <a:srgbClr val="FF0000"/>
                </a:solidFill>
              </a:rPr>
              <a:t>Deuteronomy 14: 28-29 </a:t>
            </a:r>
            <a:r>
              <a:rPr lang="en-US" sz="2400" dirty="0"/>
              <a:t>mentions a third tithe which called an offering for the poor to be given every three years.</a:t>
            </a:r>
          </a:p>
          <a:p>
            <a:pPr>
              <a:buFont typeface="Wingdings" panose="05000000000000000000" pitchFamily="2" charset="2"/>
              <a:buChar char="Ø"/>
            </a:pPr>
            <a:r>
              <a:rPr lang="en-US" sz="2400" b="1" u="sng" dirty="0">
                <a:solidFill>
                  <a:srgbClr val="FF0000"/>
                </a:solidFill>
              </a:rPr>
              <a:t>Leviticus 25: 3-4 </a:t>
            </a:r>
            <a:r>
              <a:rPr lang="en-US" sz="2400" dirty="0"/>
              <a:t>required the Jews to rest land every seven years.  In addition every 50</a:t>
            </a:r>
            <a:r>
              <a:rPr lang="en-US" sz="2400" baseline="30000" dirty="0"/>
              <a:t>th</a:t>
            </a:r>
            <a:r>
              <a:rPr lang="en-US" sz="2400" dirty="0"/>
              <a:t> year was a year of Jubilee, and all debts were forgiven.</a:t>
            </a:r>
          </a:p>
          <a:p>
            <a:pPr>
              <a:buFont typeface="Wingdings" panose="05000000000000000000" pitchFamily="2" charset="2"/>
              <a:buChar char="Ø"/>
            </a:pPr>
            <a:r>
              <a:rPr lang="en-US" sz="2400" b="1" u="sng" dirty="0">
                <a:solidFill>
                  <a:srgbClr val="FF0000"/>
                </a:solidFill>
              </a:rPr>
              <a:t>Psalm 24: 1 </a:t>
            </a:r>
            <a:r>
              <a:rPr lang="en-US" sz="2400" dirty="0"/>
              <a:t>– “The earth is the Lord’s and all its fullness, the world and those who dwell therein”</a:t>
            </a:r>
          </a:p>
          <a:p>
            <a:pPr marL="0" indent="0">
              <a:buNone/>
            </a:pPr>
            <a:endParaRPr lang="en-US" dirty="0"/>
          </a:p>
        </p:txBody>
      </p:sp>
    </p:spTree>
    <p:extLst>
      <p:ext uri="{BB962C8B-B14F-4D97-AF65-F5344CB8AC3E}">
        <p14:creationId xmlns:p14="http://schemas.microsoft.com/office/powerpoint/2010/main" val="2297884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5474"/>
            <a:ext cx="10515600" cy="1049482"/>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2700" b="1" dirty="0"/>
              <a:t>Giving As Part Of The New Testament Stewardship Under The Law Of Christ.</a:t>
            </a:r>
            <a:br>
              <a:rPr lang="en-US" dirty="0"/>
            </a:br>
            <a:r>
              <a:rPr lang="en-US" sz="2700" dirty="0"/>
              <a:t>“Instead of stating an exact amount, God lays down </a:t>
            </a:r>
            <a:r>
              <a:rPr lang="en-US" sz="2700" b="1" u="sng" dirty="0">
                <a:solidFill>
                  <a:srgbClr val="00B050"/>
                </a:solidFill>
              </a:rPr>
              <a:t>Biblical Spiritual Principles</a:t>
            </a:r>
            <a:r>
              <a:rPr lang="en-US" dirty="0"/>
              <a:t>.</a:t>
            </a:r>
            <a:r>
              <a:rPr lang="en-US" sz="2700" dirty="0"/>
              <a:t>”</a:t>
            </a:r>
          </a:p>
        </p:txBody>
      </p:sp>
      <p:sp>
        <p:nvSpPr>
          <p:cNvPr id="3" name="Content Placeholder 2"/>
          <p:cNvSpPr>
            <a:spLocks noGrp="1"/>
          </p:cNvSpPr>
          <p:nvPr>
            <p:ph idx="1"/>
          </p:nvPr>
        </p:nvSpPr>
        <p:spPr>
          <a:xfrm>
            <a:off x="838200" y="1392382"/>
            <a:ext cx="10515600" cy="4784581"/>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US" b="1" u="sng" dirty="0">
                <a:solidFill>
                  <a:srgbClr val="FF0000"/>
                </a:solidFill>
              </a:rPr>
              <a:t>Matthew 6: 19-21</a:t>
            </a:r>
            <a:r>
              <a:rPr lang="en-US" dirty="0"/>
              <a:t>, Jesus tells us to lay up treasures in Heaven.</a:t>
            </a:r>
          </a:p>
          <a:p>
            <a:r>
              <a:rPr lang="en-US" b="1" u="sng" dirty="0">
                <a:solidFill>
                  <a:srgbClr val="FF0000"/>
                </a:solidFill>
              </a:rPr>
              <a:t>Matthew 6: 31-33</a:t>
            </a:r>
            <a:r>
              <a:rPr lang="en-US" dirty="0"/>
              <a:t>, our Lord tells us to seek ye first the kingdom of God.</a:t>
            </a:r>
          </a:p>
          <a:p>
            <a:r>
              <a:rPr lang="en-US" b="1" u="sng" dirty="0">
                <a:solidFill>
                  <a:srgbClr val="FF0000"/>
                </a:solidFill>
              </a:rPr>
              <a:t>1 Timothy 6: 10</a:t>
            </a:r>
            <a:r>
              <a:rPr lang="en-US" dirty="0"/>
              <a:t>, the bible says that the love of money is the root of all kinds of evil.</a:t>
            </a:r>
          </a:p>
          <a:p>
            <a:r>
              <a:rPr lang="en-US" b="1" u="sng" dirty="0">
                <a:solidFill>
                  <a:srgbClr val="FF0000"/>
                </a:solidFill>
              </a:rPr>
              <a:t>Luke 16: 10-13</a:t>
            </a:r>
            <a:r>
              <a:rPr lang="en-US" dirty="0"/>
              <a:t>, Jesus tells us that we cannot serve God and money.</a:t>
            </a:r>
          </a:p>
          <a:p>
            <a:r>
              <a:rPr lang="en-US" b="1" u="sng" dirty="0">
                <a:solidFill>
                  <a:srgbClr val="FF0000"/>
                </a:solidFill>
              </a:rPr>
              <a:t>1 Corinthian 4:2</a:t>
            </a:r>
            <a:r>
              <a:rPr lang="en-US" dirty="0"/>
              <a:t>, the bible said that it is required of a good steward to be found faithful.</a:t>
            </a:r>
          </a:p>
          <a:p>
            <a:r>
              <a:rPr lang="en-US" b="1" u="sng" dirty="0">
                <a:solidFill>
                  <a:srgbClr val="FF0000"/>
                </a:solidFill>
              </a:rPr>
              <a:t>Acts 2: 44-45</a:t>
            </a:r>
            <a:r>
              <a:rPr lang="en-US" dirty="0"/>
              <a:t>, the early Christians sold their possessions and gave as the people had need.</a:t>
            </a:r>
          </a:p>
          <a:p>
            <a:r>
              <a:rPr lang="en-US" b="1" u="sng" dirty="0">
                <a:solidFill>
                  <a:srgbClr val="FF0000"/>
                </a:solidFill>
              </a:rPr>
              <a:t>Acts 11: 27-30</a:t>
            </a:r>
            <a:r>
              <a:rPr lang="en-US" dirty="0"/>
              <a:t>, the brethren at Antioch sent financial relief to the brethren at Judea.</a:t>
            </a:r>
          </a:p>
          <a:p>
            <a:r>
              <a:rPr lang="en-US" b="1" u="sng" dirty="0">
                <a:solidFill>
                  <a:srgbClr val="FF0000"/>
                </a:solidFill>
              </a:rPr>
              <a:t>2 Corinthians 8: 1-5</a:t>
            </a:r>
            <a:r>
              <a:rPr lang="en-US" dirty="0"/>
              <a:t>, that the Macedonians first gave themselves then gave of their means.</a:t>
            </a:r>
          </a:p>
          <a:p>
            <a:r>
              <a:rPr lang="en-US" b="1" u="sng" dirty="0">
                <a:solidFill>
                  <a:srgbClr val="FF0000"/>
                </a:solidFill>
              </a:rPr>
              <a:t>Luke 6: 38 </a:t>
            </a:r>
            <a:r>
              <a:rPr lang="en-US" dirty="0"/>
              <a:t>– “Give, and it will be given to you; good measure, pressed down, shaken together, and running over will be put into your bosom.  For with the same measure that you use it, it will be measured back to you.”</a:t>
            </a:r>
          </a:p>
        </p:txBody>
      </p:sp>
    </p:spTree>
    <p:extLst>
      <p:ext uri="{BB962C8B-B14F-4D97-AF65-F5344CB8AC3E}">
        <p14:creationId xmlns:p14="http://schemas.microsoft.com/office/powerpoint/2010/main" val="3210552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50818"/>
            <a:ext cx="10515600" cy="4826145"/>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b="1" u="sng" dirty="0">
                <a:solidFill>
                  <a:srgbClr val="FF0000"/>
                </a:solidFill>
              </a:rPr>
              <a:t>1 Corinthians 16: 1-2 </a:t>
            </a:r>
            <a:r>
              <a:rPr lang="en-US" dirty="0"/>
              <a:t>– “Now Concerning the collection for the saints, as I have given orders to the churches of Galatia, so you must do also; on the first day of the week, let every one of you lay by him in store, as God hath prospered him, that there be no gathering when I come.”</a:t>
            </a:r>
          </a:p>
          <a:p>
            <a:r>
              <a:rPr lang="en-US" b="1" u="sng" dirty="0">
                <a:solidFill>
                  <a:srgbClr val="FF0000"/>
                </a:solidFill>
              </a:rPr>
              <a:t>2 Corinthians 9: 7 </a:t>
            </a:r>
            <a:r>
              <a:rPr lang="en-US" dirty="0"/>
              <a:t>– “So let each one give as he purposes in his heart, not grudging or of necessity; for God loves a cheerful giver.” </a:t>
            </a:r>
          </a:p>
          <a:p>
            <a:pPr marL="514350" indent="-514350">
              <a:buAutoNum type="alphaLcPeriod"/>
            </a:pPr>
            <a:r>
              <a:rPr lang="en-US" b="1" u="sng" dirty="0"/>
              <a:t>Periodic </a:t>
            </a:r>
            <a:r>
              <a:rPr lang="en-US" dirty="0"/>
              <a:t>– “On the first day of the week.”</a:t>
            </a:r>
          </a:p>
          <a:p>
            <a:pPr marL="514350" indent="-514350">
              <a:buAutoNum type="alphaLcPeriod"/>
            </a:pPr>
            <a:r>
              <a:rPr lang="en-US" b="1" u="sng" dirty="0"/>
              <a:t>Personal</a:t>
            </a:r>
            <a:r>
              <a:rPr lang="en-US" dirty="0"/>
              <a:t> – “Let each of you.”</a:t>
            </a:r>
          </a:p>
          <a:p>
            <a:pPr marL="514350" indent="-514350">
              <a:buAutoNum type="alphaLcPeriod"/>
            </a:pPr>
            <a:r>
              <a:rPr lang="en-US" b="1" u="sng" dirty="0"/>
              <a:t>Proportionate</a:t>
            </a:r>
            <a:r>
              <a:rPr lang="en-US" dirty="0"/>
              <a:t> - “Lay something aside, storing up as he hath prosper Him.”</a:t>
            </a:r>
          </a:p>
          <a:p>
            <a:pPr marL="514350" indent="-514350">
              <a:buAutoNum type="alphaLcPeriod"/>
            </a:pPr>
            <a:r>
              <a:rPr lang="en-US" b="1" u="sng" dirty="0"/>
              <a:t>Preventive</a:t>
            </a:r>
            <a:r>
              <a:rPr lang="en-US" dirty="0"/>
              <a:t> – “That there be no collections when I come.”</a:t>
            </a:r>
          </a:p>
          <a:p>
            <a:pPr marL="514350" indent="-514350">
              <a:buAutoNum type="alphaLcPeriod"/>
            </a:pPr>
            <a:r>
              <a:rPr lang="en-US" b="1" u="sng" dirty="0"/>
              <a:t>Purposeful</a:t>
            </a:r>
            <a:r>
              <a:rPr lang="en-US" dirty="0"/>
              <a:t> -  “As he purposes in His heart.”                                   </a:t>
            </a:r>
          </a:p>
        </p:txBody>
      </p:sp>
      <p:sp>
        <p:nvSpPr>
          <p:cNvPr id="4" name="Title 3"/>
          <p:cNvSpPr>
            <a:spLocks noGrp="1"/>
          </p:cNvSpPr>
          <p:nvPr>
            <p:ph type="title"/>
          </p:nvPr>
        </p:nvSpPr>
        <p:spPr>
          <a:xfrm>
            <a:off x="838200" y="365126"/>
            <a:ext cx="10515600" cy="819438"/>
          </a:xfrm>
        </p:spPr>
        <p:style>
          <a:lnRef idx="2">
            <a:schemeClr val="dk1"/>
          </a:lnRef>
          <a:fillRef idx="1">
            <a:schemeClr val="lt1"/>
          </a:fillRef>
          <a:effectRef idx="0">
            <a:schemeClr val="dk1"/>
          </a:effectRef>
          <a:fontRef idx="minor">
            <a:schemeClr val="dk1"/>
          </a:fontRef>
        </p:style>
        <p:txBody>
          <a:bodyPr>
            <a:normAutofit/>
          </a:bodyPr>
          <a:lstStyle/>
          <a:p>
            <a:pPr algn="ctr"/>
            <a:r>
              <a:rPr lang="en-US" b="1" dirty="0">
                <a:solidFill>
                  <a:srgbClr val="00B050"/>
                </a:solidFill>
              </a:rPr>
              <a:t>Five Part Plan For Giving!!!!!!</a:t>
            </a:r>
          </a:p>
        </p:txBody>
      </p:sp>
    </p:spTree>
    <p:extLst>
      <p:ext uri="{BB962C8B-B14F-4D97-AF65-F5344CB8AC3E}">
        <p14:creationId xmlns:p14="http://schemas.microsoft.com/office/powerpoint/2010/main" val="4162231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5245"/>
            <a:ext cx="10515600" cy="5771718"/>
          </a:xfrm>
        </p:spPr>
        <p:style>
          <a:lnRef idx="2">
            <a:schemeClr val="dk1"/>
          </a:lnRef>
          <a:fillRef idx="1">
            <a:schemeClr val="lt1"/>
          </a:fillRef>
          <a:effectRef idx="0">
            <a:schemeClr val="dk1"/>
          </a:effectRef>
          <a:fontRef idx="minor">
            <a:schemeClr val="dk1"/>
          </a:fontRef>
        </p:style>
        <p:txBody>
          <a:bodyPr>
            <a:normAutofit/>
          </a:bodyPr>
          <a:lstStyle/>
          <a:p>
            <a:r>
              <a:rPr lang="en-US" sz="3000" b="1" dirty="0">
                <a:solidFill>
                  <a:srgbClr val="00B050"/>
                </a:solidFill>
              </a:rPr>
              <a:t>Negative marks of giving of one’s means.</a:t>
            </a:r>
          </a:p>
          <a:p>
            <a:pPr marL="514350" indent="-514350">
              <a:buAutoNum type="arabicPeriod"/>
            </a:pPr>
            <a:r>
              <a:rPr lang="en-US" sz="3000" b="1" u="sng" dirty="0">
                <a:solidFill>
                  <a:srgbClr val="FF0000"/>
                </a:solidFill>
              </a:rPr>
              <a:t>“Not Grudgingly”                                                                                             </a:t>
            </a:r>
            <a:r>
              <a:rPr lang="en-US" sz="3000" dirty="0"/>
              <a:t>a.  This means not out of sorrow.  Giving is not to be done out of grief or remorse, but we should never feel sorry that we gave.</a:t>
            </a:r>
          </a:p>
          <a:p>
            <a:pPr marL="514350" indent="-514350">
              <a:buAutoNum type="arabicPeriod"/>
            </a:pPr>
            <a:r>
              <a:rPr lang="en-US" sz="3000" b="1" u="sng" dirty="0">
                <a:solidFill>
                  <a:srgbClr val="FF0000"/>
                </a:solidFill>
              </a:rPr>
              <a:t>“Not of Necessity”                                                                                         </a:t>
            </a:r>
            <a:r>
              <a:rPr lang="en-US" sz="3000" dirty="0"/>
              <a:t>a.  A Christian should never feel that he is being forced to give.</a:t>
            </a:r>
          </a:p>
          <a:p>
            <a:pPr marL="514350" indent="-514350">
              <a:buAutoNum type="arabicPeriod"/>
            </a:pPr>
            <a:r>
              <a:rPr lang="en-US" sz="3000" b="1" u="sng" dirty="0">
                <a:solidFill>
                  <a:srgbClr val="FF0000"/>
                </a:solidFill>
              </a:rPr>
              <a:t>Giving is not Tithing</a:t>
            </a:r>
            <a:r>
              <a:rPr lang="en-US" sz="3000" dirty="0"/>
              <a:t>.                                                                                      a.  Tithing is Jewish…….Not Christian.                                                         b.  Tithing is Old Testament…….Not under the law of Christ.                 c.  Tithing pertained to the times of the Tabernacle and the Temple…..Not to the Lord’s church</a:t>
            </a:r>
          </a:p>
        </p:txBody>
      </p:sp>
    </p:spTree>
    <p:extLst>
      <p:ext uri="{BB962C8B-B14F-4D97-AF65-F5344CB8AC3E}">
        <p14:creationId xmlns:p14="http://schemas.microsoft.com/office/powerpoint/2010/main" val="1012629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6027"/>
            <a:ext cx="10515600" cy="5750936"/>
          </a:xfrm>
        </p:spPr>
        <p:style>
          <a:lnRef idx="2">
            <a:schemeClr val="dk1"/>
          </a:lnRef>
          <a:fillRef idx="1">
            <a:schemeClr val="lt1"/>
          </a:fillRef>
          <a:effectRef idx="0">
            <a:schemeClr val="dk1"/>
          </a:effectRef>
          <a:fontRef idx="minor">
            <a:schemeClr val="dk1"/>
          </a:fontRef>
        </p:style>
        <p:txBody>
          <a:bodyPr/>
          <a:lstStyle/>
          <a:p>
            <a:r>
              <a:rPr lang="en-US" b="1" u="sng" dirty="0">
                <a:solidFill>
                  <a:srgbClr val="00B050"/>
                </a:solidFill>
              </a:rPr>
              <a:t>Positive Marks in Giving of one’s means.</a:t>
            </a:r>
          </a:p>
          <a:p>
            <a:pPr marL="514350" indent="-514350">
              <a:buAutoNum type="arabicPeriod"/>
            </a:pPr>
            <a:r>
              <a:rPr lang="en-US" b="1" u="sng" dirty="0">
                <a:solidFill>
                  <a:srgbClr val="FF0000"/>
                </a:solidFill>
              </a:rPr>
              <a:t>It is done out of faith.  </a:t>
            </a:r>
            <a:r>
              <a:rPr lang="en-US" dirty="0"/>
              <a:t>Those who lack faith and commitment will give sparingly.                                                                                               a.  It is done by liberality and bountifulness.                                                   b.  It is purposeful.  The choice and amount is made beforehand.              c.  It is given cheerfully.  The Greek work translate cheerfulness signifies readiness of mind, joyfulness</a:t>
            </a:r>
          </a:p>
          <a:p>
            <a:pPr marL="514350" indent="-514350">
              <a:buAutoNum type="arabicPeriod"/>
            </a:pPr>
            <a:r>
              <a:rPr lang="en-US" b="1" u="sng" dirty="0">
                <a:solidFill>
                  <a:srgbClr val="FF0000"/>
                </a:solidFill>
              </a:rPr>
              <a:t>Four Classes of Givers:</a:t>
            </a:r>
          </a:p>
          <a:p>
            <a:pPr marL="0" indent="0">
              <a:buNone/>
            </a:pPr>
            <a:r>
              <a:rPr lang="en-US" dirty="0"/>
              <a:t>1.  The covetous person…..Gives, but regrets what he gives.                       2.  The un-teachable person…..Resents any teaching about giving.            3.  The honest truth seeker…..Untaught on the subject, but teachable.    4.  The liberal giver……….Practices truth based on understanding on how to give. </a:t>
            </a:r>
          </a:p>
        </p:txBody>
      </p:sp>
    </p:spTree>
    <p:extLst>
      <p:ext uri="{BB962C8B-B14F-4D97-AF65-F5344CB8AC3E}">
        <p14:creationId xmlns:p14="http://schemas.microsoft.com/office/powerpoint/2010/main" val="2081196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1732</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Worship</vt:lpstr>
      <vt:lpstr>5 Items Of Worship</vt:lpstr>
      <vt:lpstr>PowerPoint Presentation</vt:lpstr>
      <vt:lpstr>PowerPoint Presentation</vt:lpstr>
      <vt:lpstr>Giving As A Part Of Old Testament Stewardship.</vt:lpstr>
      <vt:lpstr>Giving As Part Of The New Testament Stewardship Under The Law Of Christ. “Instead of stating an exact amount, God lays down Biblical Spiritual Principles.”</vt:lpstr>
      <vt:lpstr>Five Part Plan For Giving!!!!!!</vt:lpstr>
      <vt:lpstr>PowerPoint Presentation</vt:lpstr>
      <vt:lpstr>PowerPoint Presentation</vt:lpstr>
      <vt:lpstr>Why Should Our Giving Exceed Those Under The Old Testament.</vt:lpstr>
      <vt:lpstr>In Conclusion:</vt:lpstr>
      <vt:lpstr>What Must I Do To Be Saved? – Acts 2: 38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c:creator>
  <cp:lastModifiedBy>Al Lyles</cp:lastModifiedBy>
  <cp:revision>25</cp:revision>
  <dcterms:created xsi:type="dcterms:W3CDTF">2015-10-16T14:39:04Z</dcterms:created>
  <dcterms:modified xsi:type="dcterms:W3CDTF">2021-09-03T21:38:30Z</dcterms:modified>
</cp:coreProperties>
</file>