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6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6D8039-35BF-4C57-869E-4A7BBBD2087E}"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3865845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6D8039-35BF-4C57-869E-4A7BBBD2087E}"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130817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6D8039-35BF-4C57-869E-4A7BBBD2087E}"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63467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6D8039-35BF-4C57-869E-4A7BBBD2087E}"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294642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D8039-35BF-4C57-869E-4A7BBBD2087E}"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196662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6D8039-35BF-4C57-869E-4A7BBBD2087E}"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394631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6D8039-35BF-4C57-869E-4A7BBBD2087E}" type="datetimeFigureOut">
              <a:rPr lang="en-US" smtClean="0"/>
              <a:t>7/24/2022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200136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6D8039-35BF-4C57-869E-4A7BBBD2087E}"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312388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D8039-35BF-4C57-869E-4A7BBBD2087E}" type="datetimeFigureOut">
              <a:rPr lang="en-US" smtClean="0"/>
              <a:t>7/24/2022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64470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6D8039-35BF-4C57-869E-4A7BBBD2087E}"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941903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6D8039-35BF-4C57-869E-4A7BBBD2087E}"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DDE2C-CE84-49A2-A459-5AF114513D0B}" type="slidenum">
              <a:rPr lang="en-US" smtClean="0"/>
              <a:t>‹#›</a:t>
            </a:fld>
            <a:endParaRPr lang="en-US"/>
          </a:p>
        </p:txBody>
      </p:sp>
    </p:spTree>
    <p:extLst>
      <p:ext uri="{BB962C8B-B14F-4D97-AF65-F5344CB8AC3E}">
        <p14:creationId xmlns:p14="http://schemas.microsoft.com/office/powerpoint/2010/main" val="107037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D8039-35BF-4C57-869E-4A7BBBD2087E}" type="datetimeFigureOut">
              <a:rPr lang="en-US" smtClean="0"/>
              <a:t>7/24/2022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DDE2C-CE84-49A2-A459-5AF114513D0B}" type="slidenum">
              <a:rPr lang="en-US" smtClean="0"/>
              <a:t>‹#›</a:t>
            </a:fld>
            <a:endParaRPr lang="en-US"/>
          </a:p>
        </p:txBody>
      </p:sp>
    </p:spTree>
    <p:extLst>
      <p:ext uri="{BB962C8B-B14F-4D97-AF65-F5344CB8AC3E}">
        <p14:creationId xmlns:p14="http://schemas.microsoft.com/office/powerpoint/2010/main" val="3107839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3455"/>
            <a:ext cx="9144000" cy="5818909"/>
          </a:xfrm>
        </p:spPr>
        <p:style>
          <a:lnRef idx="2">
            <a:schemeClr val="dk1"/>
          </a:lnRef>
          <a:fillRef idx="1">
            <a:schemeClr val="lt1"/>
          </a:fillRef>
          <a:effectRef idx="0">
            <a:schemeClr val="dk1"/>
          </a:effectRef>
          <a:fontRef idx="minor">
            <a:schemeClr val="dk1"/>
          </a:fontRef>
        </p:style>
        <p:txBody>
          <a:bodyPr/>
          <a:lstStyle/>
          <a:p>
            <a:r>
              <a:rPr lang="en-US" sz="8000" dirty="0"/>
              <a:t>What?</a:t>
            </a:r>
          </a:p>
          <a:p>
            <a:r>
              <a:rPr lang="en-US" sz="4800" b="1" dirty="0"/>
              <a:t>Is the Church of Christ</a:t>
            </a:r>
          </a:p>
          <a:p>
            <a:endParaRPr lang="en-US" dirty="0"/>
          </a:p>
          <a:p>
            <a:r>
              <a:rPr lang="en-US" sz="4000" dirty="0"/>
              <a:t>“….That thou art Peter, </a:t>
            </a:r>
            <a:r>
              <a:rPr lang="en-US" sz="4000" b="1" dirty="0">
                <a:solidFill>
                  <a:srgbClr val="FF0000"/>
                </a:solidFill>
              </a:rPr>
              <a:t>(petro) </a:t>
            </a:r>
            <a:r>
              <a:rPr lang="en-US" sz="4000" dirty="0"/>
              <a:t>and upon this rock I will build my church; and the gates of hell shall not prevail against it.” </a:t>
            </a:r>
            <a:r>
              <a:rPr lang="en-US" sz="4000" b="1" dirty="0">
                <a:solidFill>
                  <a:srgbClr val="FF0000"/>
                </a:solidFill>
              </a:rPr>
              <a:t>Matthew 16:18</a:t>
            </a:r>
          </a:p>
          <a:p>
            <a:endParaRPr lang="en-US" dirty="0"/>
          </a:p>
        </p:txBody>
      </p:sp>
    </p:spTree>
    <p:extLst>
      <p:ext uri="{BB962C8B-B14F-4D97-AF65-F5344CB8AC3E}">
        <p14:creationId xmlns:p14="http://schemas.microsoft.com/office/powerpoint/2010/main" val="123876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76645"/>
            <a:ext cx="9144000" cy="5985164"/>
          </a:xfrm>
        </p:spPr>
        <p:style>
          <a:lnRef idx="2">
            <a:schemeClr val="dk1"/>
          </a:lnRef>
          <a:fillRef idx="1">
            <a:schemeClr val="lt1"/>
          </a:fillRef>
          <a:effectRef idx="0">
            <a:schemeClr val="dk1"/>
          </a:effectRef>
          <a:fontRef idx="minor">
            <a:schemeClr val="dk1"/>
          </a:fontRef>
        </p:style>
        <p:txBody>
          <a:bodyPr>
            <a:normAutofit/>
          </a:bodyPr>
          <a:lstStyle/>
          <a:p>
            <a:pPr algn="l"/>
            <a:r>
              <a:rPr lang="en-US" sz="2800" dirty="0"/>
              <a:t>•</a:t>
            </a:r>
            <a:r>
              <a:rPr lang="en-US" sz="2800"/>
              <a:t>	The </a:t>
            </a:r>
            <a:r>
              <a:rPr lang="en-US" sz="2800" dirty="0"/>
              <a:t>prophets of old prophesied about it. (Isaiah 2: 2-4)</a:t>
            </a:r>
          </a:p>
          <a:p>
            <a:pPr algn="l"/>
            <a:r>
              <a:rPr lang="en-US" sz="2800" dirty="0"/>
              <a:t>•	Christ promise to build it. (Matthew 16: 18)</a:t>
            </a:r>
          </a:p>
          <a:p>
            <a:pPr algn="l"/>
            <a:r>
              <a:rPr lang="en-US" sz="2800" dirty="0"/>
              <a:t>•	Christ Died For It &amp; It Is His Bride.   (Ephesians 5: 25;         Acts 20:28)</a:t>
            </a:r>
          </a:p>
          <a:p>
            <a:pPr algn="l"/>
            <a:r>
              <a:rPr lang="en-US" sz="2800" dirty="0"/>
              <a:t>•	The Saved are Added to it.  (Acts 2: 47)</a:t>
            </a:r>
          </a:p>
          <a:p>
            <a:pPr algn="l"/>
            <a:r>
              <a:rPr lang="en-US" sz="2800" dirty="0"/>
              <a:t>•	The manifold wisdom of God is made known through it. (Ephesians 3: 10)</a:t>
            </a:r>
          </a:p>
          <a:p>
            <a:pPr algn="l"/>
            <a:r>
              <a:rPr lang="en-US" sz="2800" dirty="0"/>
              <a:t>•	Christ will deliver it up to the Father. (1 Corinthians 15: 24)</a:t>
            </a:r>
          </a:p>
          <a:p>
            <a:endParaRPr lang="en-US" dirty="0"/>
          </a:p>
          <a:p>
            <a:r>
              <a:rPr lang="en-US" sz="4800" b="1" dirty="0">
                <a:solidFill>
                  <a:srgbClr val="FF0000"/>
                </a:solidFill>
              </a:rPr>
              <a:t>But What Is The Church</a:t>
            </a:r>
          </a:p>
          <a:p>
            <a:pPr algn="l"/>
            <a:endParaRPr lang="en-US" dirty="0"/>
          </a:p>
        </p:txBody>
      </p:sp>
    </p:spTree>
    <p:extLst>
      <p:ext uri="{BB962C8B-B14F-4D97-AF65-F5344CB8AC3E}">
        <p14:creationId xmlns:p14="http://schemas.microsoft.com/office/powerpoint/2010/main" val="3595315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90945"/>
            <a:ext cx="9144000" cy="6213764"/>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sz="3900" b="1" dirty="0">
                <a:solidFill>
                  <a:srgbClr val="FF0000"/>
                </a:solidFill>
              </a:rPr>
              <a:t>What Is The Church?</a:t>
            </a:r>
          </a:p>
          <a:p>
            <a:r>
              <a:rPr lang="en-US" dirty="0"/>
              <a:t>	 </a:t>
            </a:r>
            <a:r>
              <a:rPr lang="en-US" sz="3900" b="1" dirty="0"/>
              <a:t>Some Would Say:</a:t>
            </a:r>
          </a:p>
          <a:p>
            <a:pPr algn="l"/>
            <a:r>
              <a:rPr lang="en-US" dirty="0"/>
              <a:t>	 The church is a building</a:t>
            </a:r>
          </a:p>
          <a:p>
            <a:pPr algn="l"/>
            <a:r>
              <a:rPr lang="en-US" dirty="0"/>
              <a:t>	 The church is a place where people worship.</a:t>
            </a:r>
          </a:p>
          <a:p>
            <a:pPr algn="l"/>
            <a:r>
              <a:rPr lang="en-US" dirty="0"/>
              <a:t>	 The church is a religious organization.</a:t>
            </a:r>
          </a:p>
          <a:p>
            <a:endParaRPr lang="en-US" dirty="0"/>
          </a:p>
          <a:p>
            <a:r>
              <a:rPr lang="en-US" dirty="0"/>
              <a:t>•</a:t>
            </a:r>
            <a:r>
              <a:rPr lang="en-US" b="1" u="sng" dirty="0"/>
              <a:t>Confusion</a:t>
            </a:r>
            <a:r>
              <a:rPr lang="en-US" dirty="0"/>
              <a:t> about the church exists in the religious world as well as the church.</a:t>
            </a:r>
          </a:p>
          <a:p>
            <a:endParaRPr lang="en-US" dirty="0"/>
          </a:p>
          <a:p>
            <a:r>
              <a:rPr lang="en-US" b="1" u="sng" dirty="0">
                <a:solidFill>
                  <a:srgbClr val="FF0000"/>
                </a:solidFill>
              </a:rPr>
              <a:t>1st Corinthians 14:33 </a:t>
            </a:r>
            <a:r>
              <a:rPr lang="en-US" dirty="0"/>
              <a:t>– “For God is not the author of confusion, but of peace, as in all the churches of the saints.</a:t>
            </a:r>
          </a:p>
          <a:p>
            <a:endParaRPr lang="en-US" dirty="0"/>
          </a:p>
          <a:p>
            <a:r>
              <a:rPr lang="en-US" b="1" u="sng" dirty="0">
                <a:solidFill>
                  <a:srgbClr val="FF0000"/>
                </a:solidFill>
              </a:rPr>
              <a:t>John 8: 44 </a:t>
            </a:r>
            <a:r>
              <a:rPr lang="en-US" dirty="0"/>
              <a:t>– “You are of your father the devil, and the desires of your father you want to do.  He was a murderer from the beginning, and does not stand in the truth, because there is no truth in him.  When he speaks a lie, he speaks from his own resources, for he is a liar, and the father of it.”</a:t>
            </a:r>
          </a:p>
        </p:txBody>
      </p:sp>
    </p:spTree>
    <p:extLst>
      <p:ext uri="{BB962C8B-B14F-4D97-AF65-F5344CB8AC3E}">
        <p14:creationId xmlns:p14="http://schemas.microsoft.com/office/powerpoint/2010/main" val="2246447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90945"/>
            <a:ext cx="9144000" cy="6005946"/>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sz="4800" b="1" dirty="0"/>
              <a:t>The Greek Word for church is </a:t>
            </a:r>
            <a:r>
              <a:rPr lang="en-US" sz="4800" b="1" dirty="0">
                <a:solidFill>
                  <a:srgbClr val="FF0000"/>
                </a:solidFill>
              </a:rPr>
              <a:t>“</a:t>
            </a:r>
            <a:r>
              <a:rPr lang="en-US" sz="4800" b="1" dirty="0" err="1">
                <a:solidFill>
                  <a:srgbClr val="FF0000"/>
                </a:solidFill>
              </a:rPr>
              <a:t>ekklesia</a:t>
            </a:r>
            <a:r>
              <a:rPr lang="en-US" sz="4800" b="1" dirty="0">
                <a:solidFill>
                  <a:srgbClr val="FF0000"/>
                </a:solidFill>
              </a:rPr>
              <a:t>”</a:t>
            </a:r>
          </a:p>
          <a:p>
            <a:endParaRPr lang="en-US" dirty="0"/>
          </a:p>
          <a:p>
            <a:pPr algn="l"/>
            <a:r>
              <a:rPr lang="en-US" dirty="0"/>
              <a:t>	</a:t>
            </a:r>
            <a:r>
              <a:rPr lang="en-US" b="1" dirty="0">
                <a:solidFill>
                  <a:srgbClr val="FF0000"/>
                </a:solidFill>
              </a:rPr>
              <a:t>“EK” </a:t>
            </a:r>
            <a:r>
              <a:rPr lang="en-US" dirty="0"/>
              <a:t>preposition of ownership that shows relationship, meaning </a:t>
            </a:r>
          </a:p>
          <a:p>
            <a:pPr algn="l"/>
            <a:r>
              <a:rPr lang="en-US" dirty="0"/>
              <a:t>                                                                   “out of”</a:t>
            </a:r>
          </a:p>
          <a:p>
            <a:pPr algn="l"/>
            <a:r>
              <a:rPr lang="en-US" dirty="0"/>
              <a:t>               </a:t>
            </a:r>
            <a:r>
              <a:rPr lang="en-US" b="1" dirty="0">
                <a:solidFill>
                  <a:srgbClr val="FF0000"/>
                </a:solidFill>
              </a:rPr>
              <a:t>“</a:t>
            </a:r>
            <a:r>
              <a:rPr lang="en-US" b="1" dirty="0" err="1">
                <a:solidFill>
                  <a:srgbClr val="FF0000"/>
                </a:solidFill>
              </a:rPr>
              <a:t>Klesia</a:t>
            </a:r>
            <a:r>
              <a:rPr lang="en-US" b="1" dirty="0">
                <a:solidFill>
                  <a:srgbClr val="FF0000"/>
                </a:solidFill>
              </a:rPr>
              <a:t>” </a:t>
            </a:r>
            <a:r>
              <a:rPr lang="en-US" dirty="0"/>
              <a:t>, a verb which shows action, which means to call.</a:t>
            </a:r>
          </a:p>
          <a:p>
            <a:endParaRPr lang="en-US" dirty="0"/>
          </a:p>
          <a:p>
            <a:r>
              <a:rPr lang="en-US" sz="3000" b="1" dirty="0"/>
              <a:t>“That Which Is Called Out Of”</a:t>
            </a:r>
          </a:p>
          <a:p>
            <a:endParaRPr lang="en-US" dirty="0"/>
          </a:p>
          <a:p>
            <a:pPr algn="l"/>
            <a:r>
              <a:rPr lang="en-US" b="1" u="sng" dirty="0">
                <a:solidFill>
                  <a:srgbClr val="FF0000"/>
                </a:solidFill>
              </a:rPr>
              <a:t>Romans 1: 6-7 </a:t>
            </a:r>
            <a:r>
              <a:rPr lang="en-US" dirty="0"/>
              <a:t>– “….called of Jesus Christ”  “called to be saints”</a:t>
            </a:r>
          </a:p>
          <a:p>
            <a:pPr algn="l"/>
            <a:r>
              <a:rPr lang="en-US" b="1" u="sng" dirty="0">
                <a:solidFill>
                  <a:srgbClr val="FF0000"/>
                </a:solidFill>
              </a:rPr>
              <a:t>1 Cor. 7: 20</a:t>
            </a:r>
            <a:r>
              <a:rPr lang="en-US" dirty="0"/>
              <a:t> – “Let every man abide in the same calling, wherein he was called”.</a:t>
            </a:r>
          </a:p>
          <a:p>
            <a:pPr algn="l"/>
            <a:r>
              <a:rPr lang="en-US" b="1" u="sng" dirty="0">
                <a:solidFill>
                  <a:srgbClr val="FF0000"/>
                </a:solidFill>
              </a:rPr>
              <a:t>Galatians 5: 8 </a:t>
            </a:r>
            <a:r>
              <a:rPr lang="en-US" dirty="0"/>
              <a:t>– “This persuasion cometh not of him that called you.”</a:t>
            </a:r>
          </a:p>
          <a:p>
            <a:endParaRPr lang="en-US" dirty="0"/>
          </a:p>
          <a:p>
            <a:r>
              <a:rPr lang="en-US" dirty="0"/>
              <a:t>“Who hath delivered us from the power of darkness, and hath translated us unto the kingdom of his dear son.”  </a:t>
            </a:r>
            <a:r>
              <a:rPr lang="en-US" b="1" u="sng" dirty="0">
                <a:solidFill>
                  <a:srgbClr val="FF0000"/>
                </a:solidFill>
              </a:rPr>
              <a:t>Colossians 1:13</a:t>
            </a:r>
          </a:p>
          <a:p>
            <a:endParaRPr lang="en-US" dirty="0"/>
          </a:p>
        </p:txBody>
      </p:sp>
    </p:spTree>
    <p:extLst>
      <p:ext uri="{BB962C8B-B14F-4D97-AF65-F5344CB8AC3E}">
        <p14:creationId xmlns:p14="http://schemas.microsoft.com/office/powerpoint/2010/main" val="167832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94855"/>
            <a:ext cx="9144000" cy="6182590"/>
          </a:xfrm>
        </p:spPr>
        <p:txBody>
          <a:bodyPr>
            <a:normAutofit fontScale="85000" lnSpcReduction="20000"/>
          </a:bodyPr>
          <a:lstStyle/>
          <a:p>
            <a:r>
              <a:rPr lang="en-US" sz="5200" b="1" dirty="0">
                <a:solidFill>
                  <a:srgbClr val="FF0000"/>
                </a:solidFill>
              </a:rPr>
              <a:t>The Caller – Jesus Christ</a:t>
            </a:r>
          </a:p>
          <a:p>
            <a:endParaRPr lang="en-US" dirty="0"/>
          </a:p>
          <a:p>
            <a:pPr algn="l"/>
            <a:r>
              <a:rPr lang="en-US" dirty="0"/>
              <a:t>•</a:t>
            </a:r>
            <a:r>
              <a:rPr lang="en-US" b="1" dirty="0">
                <a:solidFill>
                  <a:srgbClr val="FF0000"/>
                </a:solidFill>
              </a:rPr>
              <a:t>Matthew 11: 28 </a:t>
            </a:r>
            <a:r>
              <a:rPr lang="en-US" dirty="0"/>
              <a:t>– “Come unto me, all who labor and are heavy laden, and I will give you rest.</a:t>
            </a:r>
          </a:p>
          <a:p>
            <a:pPr algn="l"/>
            <a:endParaRPr lang="en-US" dirty="0"/>
          </a:p>
          <a:p>
            <a:pPr algn="l"/>
            <a:r>
              <a:rPr lang="en-US" dirty="0"/>
              <a:t>•</a:t>
            </a:r>
            <a:r>
              <a:rPr lang="en-US" b="1">
                <a:solidFill>
                  <a:srgbClr val="FF0000"/>
                </a:solidFill>
              </a:rPr>
              <a:t>Matthew 16:24 </a:t>
            </a:r>
            <a:r>
              <a:rPr lang="en-US" dirty="0"/>
              <a:t>– “…..If anyone desires to come after me, let him deny himself and take up his cross and follow me”.</a:t>
            </a:r>
          </a:p>
          <a:p>
            <a:pPr algn="l"/>
            <a:endParaRPr lang="en-US" dirty="0"/>
          </a:p>
          <a:p>
            <a:pPr algn="l"/>
            <a:r>
              <a:rPr lang="en-US" dirty="0"/>
              <a:t>•</a:t>
            </a:r>
            <a:r>
              <a:rPr lang="en-US" b="1" dirty="0">
                <a:solidFill>
                  <a:srgbClr val="FF0000"/>
                </a:solidFill>
              </a:rPr>
              <a:t>Matthew 17: 5 </a:t>
            </a:r>
            <a:r>
              <a:rPr lang="en-US" dirty="0"/>
              <a:t>– “When he was speaking, behold, a bright cloud overshadowed them; and suddenly a voice out of the cloud, saying, this is my beloved Son, in whom I am well pleased. Hear Him.”</a:t>
            </a:r>
          </a:p>
          <a:p>
            <a:pPr algn="l"/>
            <a:endParaRPr lang="en-US" dirty="0"/>
          </a:p>
          <a:p>
            <a:pPr algn="l"/>
            <a:r>
              <a:rPr lang="en-US" dirty="0"/>
              <a:t>•</a:t>
            </a:r>
            <a:r>
              <a:rPr lang="en-US" b="1" dirty="0">
                <a:solidFill>
                  <a:srgbClr val="FF0000"/>
                </a:solidFill>
              </a:rPr>
              <a:t>2 Corinthian s 6: 17 </a:t>
            </a:r>
            <a:r>
              <a:rPr lang="en-US" dirty="0"/>
              <a:t>–”Therefore Come Out from among them and be separate, says the Lord.  Do not touch what is unclean, and I will receive you.”</a:t>
            </a:r>
          </a:p>
          <a:p>
            <a:pPr algn="l"/>
            <a:endParaRPr lang="en-US" dirty="0"/>
          </a:p>
          <a:p>
            <a:pPr algn="l"/>
            <a:r>
              <a:rPr lang="en-US" b="1" dirty="0">
                <a:solidFill>
                  <a:srgbClr val="FF0000"/>
                </a:solidFill>
              </a:rPr>
              <a:t>Isaiah 55: 6-8   </a:t>
            </a:r>
            <a:r>
              <a:rPr lang="en-US" dirty="0"/>
              <a:t>– “Seek ye the Lord while he may be found, call on him while he is near: (7) Let the wicked forsake his ways, and the unrighteous man his thoughts, and let him return unto the Lord, and he will have mercy upon him, and to our God, for he will abundantly pardon.   (v8) For my thoughts are not your thoughts, neither are your ways my ways, said the Lord.</a:t>
            </a:r>
          </a:p>
          <a:p>
            <a:endParaRPr lang="en-US" dirty="0"/>
          </a:p>
        </p:txBody>
      </p:sp>
    </p:spTree>
    <p:extLst>
      <p:ext uri="{BB962C8B-B14F-4D97-AF65-F5344CB8AC3E}">
        <p14:creationId xmlns:p14="http://schemas.microsoft.com/office/powerpoint/2010/main" val="19317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22117"/>
            <a:ext cx="9144000" cy="6255327"/>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sz="3900" b="1" dirty="0">
                <a:solidFill>
                  <a:srgbClr val="FF0000"/>
                </a:solidFill>
              </a:rPr>
              <a:t>The Calling Power Is the Power of the Gospel</a:t>
            </a:r>
          </a:p>
          <a:p>
            <a:pPr algn="l"/>
            <a:endParaRPr lang="en-US" dirty="0"/>
          </a:p>
          <a:p>
            <a:pPr algn="l"/>
            <a:r>
              <a:rPr lang="en-US" dirty="0"/>
              <a:t>•God Acknowledge Him at His baptism.  </a:t>
            </a:r>
            <a:r>
              <a:rPr lang="en-US" b="1" dirty="0">
                <a:solidFill>
                  <a:srgbClr val="FF0000"/>
                </a:solidFill>
              </a:rPr>
              <a:t>Matthew 3: 17</a:t>
            </a:r>
          </a:p>
          <a:p>
            <a:pPr algn="l"/>
            <a:r>
              <a:rPr lang="en-US" dirty="0"/>
              <a:t>•God acknowledge Him as such at His transfiguration.  </a:t>
            </a:r>
            <a:r>
              <a:rPr lang="en-US" b="1" dirty="0">
                <a:solidFill>
                  <a:srgbClr val="FF0000"/>
                </a:solidFill>
              </a:rPr>
              <a:t>Matthew 17:5</a:t>
            </a:r>
          </a:p>
          <a:p>
            <a:pPr algn="l"/>
            <a:r>
              <a:rPr lang="en-US" dirty="0"/>
              <a:t>•</a:t>
            </a:r>
            <a:r>
              <a:rPr lang="en-US" b="1" dirty="0">
                <a:solidFill>
                  <a:srgbClr val="FF0000"/>
                </a:solidFill>
              </a:rPr>
              <a:t>Romans 1: 3-6 </a:t>
            </a:r>
            <a:r>
              <a:rPr lang="en-US" dirty="0"/>
              <a:t>– “Concerning His Son Jesus Christ our Lord, who was born of the seed of David according to his flesh, and declared to be the Son of God with power according to the spirit of holiness, by the resurrection from the dead,  through Him we have received grace and apostleship for obedience to the faith among all nations </a:t>
            </a:r>
            <a:r>
              <a:rPr lang="en-US" b="1" dirty="0">
                <a:solidFill>
                  <a:srgbClr val="FF0000"/>
                </a:solidFill>
              </a:rPr>
              <a:t>for his name</a:t>
            </a:r>
            <a:r>
              <a:rPr lang="en-US" dirty="0"/>
              <a:t>, among whom are ye also </a:t>
            </a:r>
            <a:r>
              <a:rPr lang="en-US" b="1" dirty="0">
                <a:solidFill>
                  <a:srgbClr val="FF0000"/>
                </a:solidFill>
              </a:rPr>
              <a:t>called </a:t>
            </a:r>
            <a:r>
              <a:rPr lang="en-US" dirty="0"/>
              <a:t>of Jesus Christ.” </a:t>
            </a:r>
          </a:p>
          <a:p>
            <a:pPr algn="l"/>
            <a:endParaRPr lang="en-US" dirty="0"/>
          </a:p>
          <a:p>
            <a:pPr algn="l"/>
            <a:r>
              <a:rPr lang="en-US" b="1" dirty="0">
                <a:solidFill>
                  <a:srgbClr val="FF0000"/>
                </a:solidFill>
              </a:rPr>
              <a:t>Romans 1: 16 </a:t>
            </a:r>
            <a:r>
              <a:rPr lang="en-US" dirty="0"/>
              <a:t>– For I am not ashamed of the gospel of Christ:  for it is the power of God unto salvation to everyone that believeth; to the Jew first, and also to the Greek.          </a:t>
            </a:r>
          </a:p>
          <a:p>
            <a:pPr algn="l"/>
            <a:r>
              <a:rPr lang="en-US" b="1" dirty="0">
                <a:solidFill>
                  <a:srgbClr val="FF0000"/>
                </a:solidFill>
              </a:rPr>
              <a:t>2 Thessalonians 2: 13-14 </a:t>
            </a:r>
            <a:r>
              <a:rPr lang="en-US" dirty="0"/>
              <a:t>-   “But we are bound to give thanks to God always for you, brethren beloved by the Lord, because God from the beginning chose you for salvation through sanctification by the Spirit and belief in the truth, to which </a:t>
            </a:r>
            <a:r>
              <a:rPr lang="en-US" b="1" dirty="0">
                <a:solidFill>
                  <a:srgbClr val="FF0000"/>
                </a:solidFill>
              </a:rPr>
              <a:t>he called you by our gospel</a:t>
            </a:r>
            <a:r>
              <a:rPr lang="en-US" dirty="0"/>
              <a:t>, for the obtaining of the glory of our Lord Jesus Christ.</a:t>
            </a:r>
          </a:p>
          <a:p>
            <a:pPr algn="l"/>
            <a:r>
              <a:rPr lang="en-US" b="1" dirty="0">
                <a:solidFill>
                  <a:srgbClr val="FF0000"/>
                </a:solidFill>
              </a:rPr>
              <a:t>Colossians 3: 15 </a:t>
            </a:r>
            <a:r>
              <a:rPr lang="en-US" dirty="0"/>
              <a:t>– “And let the peace of God rule in your hearts, to which also you were called in one body </a:t>
            </a:r>
            <a:r>
              <a:rPr lang="en-US" b="1" u="sng" dirty="0">
                <a:solidFill>
                  <a:srgbClr val="FF0000"/>
                </a:solidFill>
              </a:rPr>
              <a:t>1st. Cor. 12:12</a:t>
            </a:r>
            <a:r>
              <a:rPr lang="en-US" dirty="0"/>
              <a:t>; and be thankful.”</a:t>
            </a:r>
          </a:p>
        </p:txBody>
      </p:sp>
    </p:spTree>
    <p:extLst>
      <p:ext uri="{BB962C8B-B14F-4D97-AF65-F5344CB8AC3E}">
        <p14:creationId xmlns:p14="http://schemas.microsoft.com/office/powerpoint/2010/main" val="182221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49382"/>
            <a:ext cx="9144000" cy="6452754"/>
          </a:xfrm>
        </p:spPr>
        <p:txBody>
          <a:bodyPr>
            <a:normAutofit fontScale="92500" lnSpcReduction="10000"/>
          </a:bodyPr>
          <a:lstStyle/>
          <a:p>
            <a:r>
              <a:rPr lang="en-US" sz="3500" b="1" dirty="0">
                <a:solidFill>
                  <a:srgbClr val="FF0000"/>
                </a:solidFill>
              </a:rPr>
              <a:t>The New Relationship</a:t>
            </a:r>
          </a:p>
          <a:p>
            <a:pPr algn="l"/>
            <a:r>
              <a:rPr lang="en-US" b="1" u="sng" dirty="0">
                <a:solidFill>
                  <a:srgbClr val="FF0000"/>
                </a:solidFill>
              </a:rPr>
              <a:t>Called out of Sin </a:t>
            </a:r>
            <a:r>
              <a:rPr lang="en-US" dirty="0"/>
              <a:t>– “….I did not call the righteous, but sinners, to repentance.”   Matthew 9: 13</a:t>
            </a:r>
          </a:p>
          <a:p>
            <a:pPr algn="l"/>
            <a:r>
              <a:rPr lang="en-US" b="1" u="sng" dirty="0">
                <a:solidFill>
                  <a:srgbClr val="FF0000"/>
                </a:solidFill>
              </a:rPr>
              <a:t>Called out of the SNARE OF THE DEVIL. </a:t>
            </a:r>
            <a:r>
              <a:rPr lang="en-US" dirty="0"/>
              <a:t>–  In humility correcting those who are in opposition, if God perhaps will grant them repentance, so they may know the truth, and that they may come to their senses and escape the snare of the devil, having been taken captive by him to do his will.  2 Timothy 2: 25-26</a:t>
            </a:r>
          </a:p>
          <a:p>
            <a:pPr algn="l"/>
            <a:r>
              <a:rPr lang="en-US" b="1" u="sng" dirty="0">
                <a:solidFill>
                  <a:srgbClr val="FF0000"/>
                </a:solidFill>
              </a:rPr>
              <a:t>Called out of SPIRITUAL DEATH.  </a:t>
            </a:r>
            <a:r>
              <a:rPr lang="en-US" dirty="0"/>
              <a:t> “Most assuredly, I say to you, he who hears my words and believes in Him who sent me has everlasting Life, and shall not come into judgment, but has passed from death into life.  John 5:24</a:t>
            </a:r>
          </a:p>
          <a:p>
            <a:r>
              <a:rPr lang="en-US" sz="3500" b="1" dirty="0">
                <a:solidFill>
                  <a:srgbClr val="FF0000"/>
                </a:solidFill>
              </a:rPr>
              <a:t>Called Into What?</a:t>
            </a:r>
          </a:p>
          <a:p>
            <a:pPr algn="l"/>
            <a:r>
              <a:rPr lang="en-US" dirty="0"/>
              <a:t>•</a:t>
            </a:r>
            <a:r>
              <a:rPr lang="en-US" b="1" u="sng" dirty="0">
                <a:solidFill>
                  <a:srgbClr val="FF0000"/>
                </a:solidFill>
              </a:rPr>
              <a:t>Salvation – Acts 2 47 </a:t>
            </a:r>
            <a:r>
              <a:rPr lang="en-US" dirty="0"/>
              <a:t>– “…..And the Lord added to the church daily those were being saved.</a:t>
            </a:r>
          </a:p>
          <a:p>
            <a:pPr algn="l"/>
            <a:r>
              <a:rPr lang="en-US" dirty="0"/>
              <a:t>•Fellowship with God, Christ, and other </a:t>
            </a:r>
            <a:r>
              <a:rPr lang="en-US" b="1" u="sng" dirty="0">
                <a:solidFill>
                  <a:srgbClr val="FF0000"/>
                </a:solidFill>
              </a:rPr>
              <a:t>Christians Acts 11:26 (Saints).</a:t>
            </a:r>
          </a:p>
          <a:p>
            <a:pPr algn="l"/>
            <a:r>
              <a:rPr lang="en-US" b="1" u="sng" dirty="0">
                <a:solidFill>
                  <a:srgbClr val="FF0000"/>
                </a:solidFill>
              </a:rPr>
              <a:t>1 John 1: 7 </a:t>
            </a:r>
            <a:r>
              <a:rPr lang="en-US" dirty="0"/>
              <a:t>– “But if we walk in the Light as He is in the Light, we have fellowship with one another, and the blood of Jesus Christ His Son cleanses us from all sin.</a:t>
            </a:r>
          </a:p>
          <a:p>
            <a:pPr algn="l"/>
            <a:r>
              <a:rPr lang="en-US" b="1" u="sng" dirty="0">
                <a:solidFill>
                  <a:srgbClr val="FF0000"/>
                </a:solidFill>
              </a:rPr>
              <a:t>Acts 2: 41 </a:t>
            </a:r>
            <a:r>
              <a:rPr lang="en-US" dirty="0"/>
              <a:t>– “Then those who gladly received his word were baptized; and that day about three thousand were added to them.”</a:t>
            </a:r>
          </a:p>
          <a:p>
            <a:endParaRPr lang="en-US" dirty="0"/>
          </a:p>
        </p:txBody>
      </p:sp>
    </p:spTree>
    <p:extLst>
      <p:ext uri="{BB962C8B-B14F-4D97-AF65-F5344CB8AC3E}">
        <p14:creationId xmlns:p14="http://schemas.microsoft.com/office/powerpoint/2010/main" val="381434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80555"/>
            <a:ext cx="9144000" cy="6016336"/>
          </a:xfrm>
        </p:spPr>
        <p:txBody>
          <a:bodyPr/>
          <a:lstStyle/>
          <a:p>
            <a:r>
              <a:rPr lang="en-US" sz="4000" b="1" u="sng" dirty="0">
                <a:solidFill>
                  <a:srgbClr val="FF0000"/>
                </a:solidFill>
              </a:rPr>
              <a:t>Conclusion – Examination Time -   </a:t>
            </a:r>
            <a:r>
              <a:rPr lang="en-US" sz="4000" b="1" dirty="0">
                <a:solidFill>
                  <a:srgbClr val="FF0000"/>
                </a:solidFill>
              </a:rPr>
              <a:t>Hebrews 9:27 – 2 Cor. 13: 5</a:t>
            </a:r>
          </a:p>
          <a:p>
            <a:r>
              <a:rPr lang="en-US" sz="2800" b="1" dirty="0"/>
              <a:t>We asked the question:  What Is the Church?  </a:t>
            </a:r>
          </a:p>
          <a:p>
            <a:endParaRPr lang="en-US" sz="2800" b="1" dirty="0"/>
          </a:p>
          <a:p>
            <a:r>
              <a:rPr lang="en-US" sz="2800" dirty="0"/>
              <a:t>We Saw That It Is – “The Body of Christ – The Church of Christ </a:t>
            </a:r>
            <a:r>
              <a:rPr lang="en-US" sz="2800" b="1" dirty="0">
                <a:solidFill>
                  <a:srgbClr val="FF0000"/>
                </a:solidFill>
              </a:rPr>
              <a:t>(Ephesians 1: 22-23; &amp; 1s Corinthians 12:12)</a:t>
            </a:r>
          </a:p>
          <a:p>
            <a:pPr algn="l"/>
            <a:endParaRPr lang="en-US" dirty="0"/>
          </a:p>
          <a:p>
            <a:pPr algn="l"/>
            <a:r>
              <a:rPr lang="en-US" dirty="0"/>
              <a:t>•  </a:t>
            </a:r>
            <a:r>
              <a:rPr lang="en-US" sz="2800" dirty="0"/>
              <a:t>The Caller is Christ.</a:t>
            </a:r>
          </a:p>
          <a:p>
            <a:pPr marL="342900" indent="-342900" algn="l">
              <a:buFont typeface="Arial" panose="020B0604020202020204" pitchFamily="34" charset="0"/>
              <a:buChar char="•"/>
            </a:pPr>
            <a:r>
              <a:rPr lang="en-US" sz="2800" dirty="0"/>
              <a:t>The Calling Power Is The Gospel.</a:t>
            </a:r>
          </a:p>
          <a:p>
            <a:pPr marL="342900" indent="-342900" algn="l">
              <a:buFont typeface="Arial" panose="020B0604020202020204" pitchFamily="34" charset="0"/>
              <a:buChar char="•"/>
            </a:pPr>
            <a:r>
              <a:rPr lang="en-US" sz="2800" dirty="0"/>
              <a:t>The Means Of The Calling Power Is The Gospel.</a:t>
            </a:r>
          </a:p>
          <a:p>
            <a:pPr marL="342900" indent="-342900" algn="l">
              <a:buFont typeface="Arial" panose="020B0604020202020204" pitchFamily="34" charset="0"/>
              <a:buChar char="•"/>
            </a:pPr>
            <a:r>
              <a:rPr lang="en-US" sz="2800" dirty="0"/>
              <a:t>We Develop A New Relationship.</a:t>
            </a:r>
          </a:p>
          <a:p>
            <a:endParaRPr lang="en-US" dirty="0"/>
          </a:p>
        </p:txBody>
      </p:sp>
    </p:spTree>
    <p:extLst>
      <p:ext uri="{BB962C8B-B14F-4D97-AF65-F5344CB8AC3E}">
        <p14:creationId xmlns:p14="http://schemas.microsoft.com/office/powerpoint/2010/main" val="886047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42900"/>
            <a:ext cx="9144000" cy="6213764"/>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b="1" u="sng" dirty="0">
                <a:solidFill>
                  <a:srgbClr val="FF0000"/>
                </a:solidFill>
              </a:rPr>
              <a:t>What Must I Do To Be Saved</a:t>
            </a:r>
          </a:p>
          <a:p>
            <a:pPr algn="l"/>
            <a:r>
              <a:rPr lang="en-US" dirty="0">
                <a:solidFill>
                  <a:srgbClr val="FF0000"/>
                </a:solidFill>
              </a:rPr>
              <a:t>He</a:t>
            </a:r>
            <a:r>
              <a:rPr lang="en-US" b="1" dirty="0">
                <a:solidFill>
                  <a:srgbClr val="FF0000"/>
                </a:solidFill>
              </a:rPr>
              <a:t>ar The Gospel – Romans 10: 17                                                                                                              </a:t>
            </a:r>
            <a:r>
              <a:rPr lang="en-US" dirty="0"/>
              <a:t>“Faith Comes by hearing and hearing by the word of God.”</a:t>
            </a:r>
          </a:p>
          <a:p>
            <a:pPr algn="l"/>
            <a:r>
              <a:rPr lang="en-US" b="1" dirty="0">
                <a:solidFill>
                  <a:srgbClr val="FF0000"/>
                </a:solidFill>
              </a:rPr>
              <a:t>Believe The Gospel – Mark 16: 16                                                                               </a:t>
            </a:r>
          </a:p>
          <a:p>
            <a:pPr algn="l"/>
            <a:r>
              <a:rPr lang="en-US" dirty="0"/>
              <a:t> “   He that believeth and is baptized shall be saved, and he that believeth not shall be damned.”</a:t>
            </a:r>
          </a:p>
          <a:p>
            <a:pPr algn="l"/>
            <a:r>
              <a:rPr lang="en-US" b="1" dirty="0">
                <a:solidFill>
                  <a:srgbClr val="FF0000"/>
                </a:solidFill>
              </a:rPr>
              <a:t>Repent of Sins – Luke 13: 3                                                                                                                      </a:t>
            </a:r>
            <a:r>
              <a:rPr lang="en-US" dirty="0"/>
              <a:t>“Repent or You will Perish”</a:t>
            </a:r>
          </a:p>
          <a:p>
            <a:pPr algn="l"/>
            <a:r>
              <a:rPr lang="en-US" b="1" dirty="0">
                <a:solidFill>
                  <a:srgbClr val="FF0000"/>
                </a:solidFill>
              </a:rPr>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algn="l"/>
            <a:r>
              <a:rPr lang="en-US" b="1" dirty="0">
                <a:solidFill>
                  <a:srgbClr val="FF0000"/>
                </a:solidFill>
              </a:rPr>
              <a:t>Be Baptized – Acts 2: 38                                                                                          </a:t>
            </a:r>
          </a:p>
          <a:p>
            <a:pPr algn="l"/>
            <a:r>
              <a:rPr lang="en-US" dirty="0"/>
              <a:t> “Repent and be baptized everyone of you in the name of Jesus Christ for the remission of sins, and you shall receive the gift of the Holy Spirit.”</a:t>
            </a:r>
          </a:p>
          <a:p>
            <a:endParaRPr lang="en-US" dirty="0"/>
          </a:p>
        </p:txBody>
      </p:sp>
    </p:spTree>
    <p:extLst>
      <p:ext uri="{BB962C8B-B14F-4D97-AF65-F5344CB8AC3E}">
        <p14:creationId xmlns:p14="http://schemas.microsoft.com/office/powerpoint/2010/main" val="3633377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1418</Words>
  <Application>Microsoft Office PowerPoint</Application>
  <PresentationFormat>Widescreen</PresentationFormat>
  <Paragraphs>82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Fair Park</dc:creator>
  <cp:lastModifiedBy>Al Lyles</cp:lastModifiedBy>
  <cp:revision>12</cp:revision>
  <dcterms:created xsi:type="dcterms:W3CDTF">2017-07-01T20:46:18Z</dcterms:created>
  <dcterms:modified xsi:type="dcterms:W3CDTF">2022-07-24T17:45:51Z</dcterms:modified>
</cp:coreProperties>
</file>