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 id="276" r:id="rId18"/>
    <p:sldId id="280" r:id="rId19"/>
    <p:sldId id="287" r:id="rId20"/>
    <p:sldId id="288" r:id="rId21"/>
    <p:sldId id="289" r:id="rId22"/>
    <p:sldId id="278" r:id="rId23"/>
    <p:sldId id="290" r:id="rId24"/>
    <p:sldId id="291" r:id="rId25"/>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4" autoAdjust="0"/>
    <p:restoredTop sz="94660"/>
  </p:normalViewPr>
  <p:slideViewPr>
    <p:cSldViewPr>
      <p:cViewPr varScale="1">
        <p:scale>
          <a:sx n="84" d="100"/>
          <a:sy n="84" d="100"/>
        </p:scale>
        <p:origin x="1416"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5CA5E1E0-100C-4F8C-BF9E-EF481B803AAB}" type="datetimeFigureOut">
              <a:rPr lang="en-US" smtClean="0"/>
              <a:pPr/>
              <a:t>12/3/2023</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17315276-4E6E-498B-B607-DDFC9DD32425}" type="slidenum">
              <a:rPr lang="en-US" smtClean="0"/>
              <a:pPr/>
              <a:t>‹#›</a:t>
            </a:fld>
            <a:endParaRPr lang="en-US"/>
          </a:p>
        </p:txBody>
      </p:sp>
    </p:spTree>
    <p:extLst>
      <p:ext uri="{BB962C8B-B14F-4D97-AF65-F5344CB8AC3E}">
        <p14:creationId xmlns:p14="http://schemas.microsoft.com/office/powerpoint/2010/main" val="202842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15276-4E6E-498B-B607-DDFC9DD32425}" type="slidenum">
              <a:rPr lang="en-US" smtClean="0"/>
              <a:pPr/>
              <a:t>1</a:t>
            </a:fld>
            <a:endParaRPr lang="en-US" dirty="0"/>
          </a:p>
        </p:txBody>
      </p:sp>
    </p:spTree>
    <p:extLst>
      <p:ext uri="{BB962C8B-B14F-4D97-AF65-F5344CB8AC3E}">
        <p14:creationId xmlns:p14="http://schemas.microsoft.com/office/powerpoint/2010/main" val="3019869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10</a:t>
            </a:fld>
            <a:endParaRPr lang="en-US"/>
          </a:p>
        </p:txBody>
      </p:sp>
    </p:spTree>
    <p:extLst>
      <p:ext uri="{BB962C8B-B14F-4D97-AF65-F5344CB8AC3E}">
        <p14:creationId xmlns:p14="http://schemas.microsoft.com/office/powerpoint/2010/main" val="829357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11</a:t>
            </a:fld>
            <a:endParaRPr lang="en-US"/>
          </a:p>
        </p:txBody>
      </p:sp>
    </p:spTree>
    <p:extLst>
      <p:ext uri="{BB962C8B-B14F-4D97-AF65-F5344CB8AC3E}">
        <p14:creationId xmlns:p14="http://schemas.microsoft.com/office/powerpoint/2010/main" val="1187762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12</a:t>
            </a:fld>
            <a:endParaRPr lang="en-US"/>
          </a:p>
        </p:txBody>
      </p:sp>
    </p:spTree>
    <p:extLst>
      <p:ext uri="{BB962C8B-B14F-4D97-AF65-F5344CB8AC3E}">
        <p14:creationId xmlns:p14="http://schemas.microsoft.com/office/powerpoint/2010/main" val="57130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13</a:t>
            </a:fld>
            <a:endParaRPr lang="en-US"/>
          </a:p>
        </p:txBody>
      </p:sp>
    </p:spTree>
    <p:extLst>
      <p:ext uri="{BB962C8B-B14F-4D97-AF65-F5344CB8AC3E}">
        <p14:creationId xmlns:p14="http://schemas.microsoft.com/office/powerpoint/2010/main" val="3840438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14</a:t>
            </a:fld>
            <a:endParaRPr lang="en-US"/>
          </a:p>
        </p:txBody>
      </p:sp>
    </p:spTree>
    <p:extLst>
      <p:ext uri="{BB962C8B-B14F-4D97-AF65-F5344CB8AC3E}">
        <p14:creationId xmlns:p14="http://schemas.microsoft.com/office/powerpoint/2010/main" val="11054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15276-4E6E-498B-B607-DDFC9DD32425}" type="slidenum">
              <a:rPr lang="en-US" smtClean="0"/>
              <a:pPr/>
              <a:t>2</a:t>
            </a:fld>
            <a:endParaRPr lang="en-US" dirty="0"/>
          </a:p>
        </p:txBody>
      </p:sp>
    </p:spTree>
    <p:extLst>
      <p:ext uri="{BB962C8B-B14F-4D97-AF65-F5344CB8AC3E}">
        <p14:creationId xmlns:p14="http://schemas.microsoft.com/office/powerpoint/2010/main" val="147768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15276-4E6E-498B-B607-DDFC9DD32425}" type="slidenum">
              <a:rPr lang="en-US" smtClean="0"/>
              <a:pPr/>
              <a:t>3</a:t>
            </a:fld>
            <a:endParaRPr lang="en-US" dirty="0"/>
          </a:p>
        </p:txBody>
      </p:sp>
    </p:spTree>
    <p:extLst>
      <p:ext uri="{BB962C8B-B14F-4D97-AF65-F5344CB8AC3E}">
        <p14:creationId xmlns:p14="http://schemas.microsoft.com/office/powerpoint/2010/main" val="149858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4</a:t>
            </a:fld>
            <a:endParaRPr lang="en-US"/>
          </a:p>
        </p:txBody>
      </p:sp>
    </p:spTree>
    <p:extLst>
      <p:ext uri="{BB962C8B-B14F-4D97-AF65-F5344CB8AC3E}">
        <p14:creationId xmlns:p14="http://schemas.microsoft.com/office/powerpoint/2010/main" val="1045512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5</a:t>
            </a:fld>
            <a:endParaRPr lang="en-US"/>
          </a:p>
        </p:txBody>
      </p:sp>
    </p:spTree>
    <p:extLst>
      <p:ext uri="{BB962C8B-B14F-4D97-AF65-F5344CB8AC3E}">
        <p14:creationId xmlns:p14="http://schemas.microsoft.com/office/powerpoint/2010/main" val="1856369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6</a:t>
            </a:fld>
            <a:endParaRPr lang="en-US"/>
          </a:p>
        </p:txBody>
      </p:sp>
    </p:spTree>
    <p:extLst>
      <p:ext uri="{BB962C8B-B14F-4D97-AF65-F5344CB8AC3E}">
        <p14:creationId xmlns:p14="http://schemas.microsoft.com/office/powerpoint/2010/main" val="3430610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7</a:t>
            </a:fld>
            <a:endParaRPr lang="en-US"/>
          </a:p>
        </p:txBody>
      </p:sp>
    </p:spTree>
    <p:extLst>
      <p:ext uri="{BB962C8B-B14F-4D97-AF65-F5344CB8AC3E}">
        <p14:creationId xmlns:p14="http://schemas.microsoft.com/office/powerpoint/2010/main" val="195230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8</a:t>
            </a:fld>
            <a:endParaRPr lang="en-US"/>
          </a:p>
        </p:txBody>
      </p:sp>
    </p:spTree>
    <p:extLst>
      <p:ext uri="{BB962C8B-B14F-4D97-AF65-F5344CB8AC3E}">
        <p14:creationId xmlns:p14="http://schemas.microsoft.com/office/powerpoint/2010/main" val="1012691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9</a:t>
            </a:fld>
            <a:endParaRPr lang="en-US"/>
          </a:p>
        </p:txBody>
      </p:sp>
    </p:spTree>
    <p:extLst>
      <p:ext uri="{BB962C8B-B14F-4D97-AF65-F5344CB8AC3E}">
        <p14:creationId xmlns:p14="http://schemas.microsoft.com/office/powerpoint/2010/main" val="1534614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A1B8D62-5202-47D9-B156-B2A31C39730A}" type="datetimeFigureOut">
              <a:rPr lang="en-US" smtClean="0"/>
              <a:pPr/>
              <a:t>12/3/2023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1B8D62-5202-47D9-B156-B2A31C39730A}"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97A44-083D-480B-BCCE-EB61776092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A1B8D62-5202-47D9-B156-B2A31C39730A}" type="datetimeFigureOut">
              <a:rPr lang="en-US" smtClean="0"/>
              <a:pPr/>
              <a:t>12/3/2023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3897A44-083D-480B-BCCE-EB61776092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A1B8D62-5202-47D9-B156-B2A31C39730A}"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A1B8D62-5202-47D9-B156-B2A31C39730A}" type="datetimeFigureOut">
              <a:rPr lang="en-US" smtClean="0"/>
              <a:pPr/>
              <a:t>12/3/2023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A1B8D62-5202-47D9-B156-B2A31C39730A}" type="datetimeFigureOut">
              <a:rPr lang="en-US" smtClean="0"/>
              <a:pPr/>
              <a:t>12/3/2023</a:t>
            </a:fld>
            <a:endParaRPr lang="en-US"/>
          </a:p>
        </p:txBody>
      </p:sp>
      <p:sp>
        <p:nvSpPr>
          <p:cNvPr id="10" name="Slide Number Placeholder 9"/>
          <p:cNvSpPr>
            <a:spLocks noGrp="1"/>
          </p:cNvSpPr>
          <p:nvPr>
            <p:ph type="sldNum" sz="quarter" idx="16"/>
          </p:nvPr>
        </p:nvSpPr>
        <p:spPr/>
        <p:txBody>
          <a:bodyPr rtlCol="0"/>
          <a:lstStyle/>
          <a:p>
            <a:fld id="{53897A44-083D-480B-BCCE-EB617760923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A1B8D62-5202-47D9-B156-B2A31C39730A}" type="datetimeFigureOut">
              <a:rPr lang="en-US" smtClean="0"/>
              <a:pPr/>
              <a:t>12/3/2023</a:t>
            </a:fld>
            <a:endParaRPr lang="en-US"/>
          </a:p>
        </p:txBody>
      </p:sp>
      <p:sp>
        <p:nvSpPr>
          <p:cNvPr id="12" name="Slide Number Placeholder 11"/>
          <p:cNvSpPr>
            <a:spLocks noGrp="1"/>
          </p:cNvSpPr>
          <p:nvPr>
            <p:ph type="sldNum" sz="quarter" idx="16"/>
          </p:nvPr>
        </p:nvSpPr>
        <p:spPr/>
        <p:txBody>
          <a:bodyPr rtlCol="0"/>
          <a:lstStyle/>
          <a:p>
            <a:fld id="{53897A44-083D-480B-BCCE-EB617760923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A1B8D62-5202-47D9-B156-B2A31C39730A}" type="datetimeFigureOut">
              <a:rPr lang="en-US" smtClean="0"/>
              <a:pPr/>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B8D62-5202-47D9-B156-B2A31C39730A}"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A1B8D62-5202-47D9-B156-B2A31C39730A}"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A1B8D62-5202-47D9-B156-B2A31C39730A}" type="datetimeFigureOut">
              <a:rPr lang="en-US" smtClean="0"/>
              <a:pPr/>
              <a:t>12/3/2023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A1B8D62-5202-47D9-B156-B2A31C39730A}" type="datetimeFigureOut">
              <a:rPr lang="en-US" smtClean="0"/>
              <a:pPr/>
              <a:t>12/3/2023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3897A44-083D-480B-BCCE-EB61776092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 Church Discipline</a:t>
            </a:r>
          </a:p>
        </p:txBody>
      </p:sp>
      <p:sp>
        <p:nvSpPr>
          <p:cNvPr id="3" name="Subtitle 2"/>
          <p:cNvSpPr>
            <a:spLocks noGrp="1"/>
          </p:cNvSpPr>
          <p:nvPr>
            <p:ph type="subTitle" idx="1"/>
          </p:nvPr>
        </p:nvSpPr>
        <p:spPr/>
        <p:txBody>
          <a:bodyPr>
            <a:normAutofit/>
          </a:bodyPr>
          <a:lstStyle/>
          <a:p>
            <a:r>
              <a:rPr lang="en-US" sz="3200" dirty="0"/>
              <a:t>2 Thessalonians 3: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Is Discipline A Bible Subject?</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3400" b="1" u="sng" dirty="0">
                <a:solidFill>
                  <a:srgbClr val="FF0000"/>
                </a:solidFill>
              </a:rPr>
              <a:t>The Patriarchal Age.</a:t>
            </a:r>
          </a:p>
          <a:p>
            <a:pPr marL="0" indent="0">
              <a:buNone/>
            </a:pPr>
            <a:r>
              <a:rPr lang="en-US" sz="2600" dirty="0"/>
              <a:t>   1. </a:t>
            </a:r>
            <a:r>
              <a:rPr lang="en-US" sz="2600" b="1" u="sng" dirty="0"/>
              <a:t>Genesis 2-3 </a:t>
            </a:r>
            <a:r>
              <a:rPr lang="en-US" sz="2600" dirty="0"/>
              <a:t>– God had told Adam and Eve what they should do and what was forbidden for them to do.  When they disobeyed God, God </a:t>
            </a:r>
            <a:r>
              <a:rPr lang="en-US" sz="2600" b="1" dirty="0">
                <a:solidFill>
                  <a:srgbClr val="FF0000"/>
                </a:solidFill>
              </a:rPr>
              <a:t>discipline</a:t>
            </a:r>
            <a:r>
              <a:rPr lang="en-US" sz="2600" dirty="0"/>
              <a:t> or </a:t>
            </a:r>
            <a:r>
              <a:rPr lang="en-US" sz="2600" b="1" dirty="0">
                <a:solidFill>
                  <a:srgbClr val="FF0000"/>
                </a:solidFill>
              </a:rPr>
              <a:t>punished</a:t>
            </a:r>
            <a:r>
              <a:rPr lang="en-US" sz="2600" dirty="0"/>
              <a:t> them.</a:t>
            </a:r>
          </a:p>
          <a:p>
            <a:pPr marL="0" indent="0">
              <a:buNone/>
            </a:pPr>
            <a:r>
              <a:rPr lang="en-US" sz="2600" dirty="0"/>
              <a:t>    2.  </a:t>
            </a:r>
            <a:r>
              <a:rPr lang="en-US" sz="2600" b="1" u="sng" dirty="0"/>
              <a:t>Genesis 6 </a:t>
            </a:r>
            <a:r>
              <a:rPr lang="en-US" sz="2600" dirty="0"/>
              <a:t>– The disobedience of the multitudes brought on the great flood during the days of Noah.</a:t>
            </a:r>
          </a:p>
          <a:p>
            <a:pPr marL="0" indent="0">
              <a:buNone/>
            </a:pPr>
            <a:r>
              <a:rPr lang="en-US" sz="2600" dirty="0"/>
              <a:t>    3. </a:t>
            </a:r>
            <a:r>
              <a:rPr lang="en-US" sz="2600" b="1" u="sng" dirty="0"/>
              <a:t>Genesis 19 </a:t>
            </a:r>
            <a:r>
              <a:rPr lang="en-US" sz="2600" dirty="0"/>
              <a:t>– When it came for the destruction of Sodom and Gomorrah, God told Lot and his family what to do.  Lot’s wife disobeyed God and was thus turned into a pillar of salt.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Is Discipline A Bible Subject?</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3400" dirty="0">
                <a:solidFill>
                  <a:srgbClr val="FF0000"/>
                </a:solidFill>
              </a:rPr>
              <a:t>The </a:t>
            </a:r>
            <a:r>
              <a:rPr lang="en-US" sz="3400" dirty="0" err="1">
                <a:solidFill>
                  <a:srgbClr val="FF0000"/>
                </a:solidFill>
              </a:rPr>
              <a:t>Mosaical</a:t>
            </a:r>
            <a:r>
              <a:rPr lang="en-US" sz="3400" dirty="0">
                <a:solidFill>
                  <a:srgbClr val="FF0000"/>
                </a:solidFill>
              </a:rPr>
              <a:t> Age.</a:t>
            </a:r>
          </a:p>
          <a:p>
            <a:pPr marL="0" indent="0">
              <a:buNone/>
            </a:pPr>
            <a:r>
              <a:rPr lang="en-US" sz="2400" dirty="0"/>
              <a:t>   1.  </a:t>
            </a:r>
            <a:r>
              <a:rPr lang="en-US" sz="2400" b="1" u="sng" dirty="0"/>
              <a:t>Leviticus 10: 1-2 </a:t>
            </a:r>
            <a:r>
              <a:rPr lang="en-US" sz="2400" dirty="0"/>
              <a:t>– </a:t>
            </a:r>
            <a:r>
              <a:rPr lang="en-US" sz="2400" dirty="0" err="1"/>
              <a:t>Nadab</a:t>
            </a:r>
            <a:r>
              <a:rPr lang="en-US" sz="2400" dirty="0"/>
              <a:t> &amp; </a:t>
            </a:r>
            <a:r>
              <a:rPr lang="en-US" sz="2400" dirty="0" err="1"/>
              <a:t>Abihu</a:t>
            </a:r>
            <a:r>
              <a:rPr lang="en-US" sz="2400" dirty="0"/>
              <a:t> (two of Aaron’s four sons) offered strange fire before the Lord and was devoured by the fire.</a:t>
            </a:r>
          </a:p>
          <a:p>
            <a:pPr marL="0" indent="0">
              <a:buNone/>
            </a:pPr>
            <a:r>
              <a:rPr lang="en-US" sz="2400" dirty="0"/>
              <a:t>   2.  </a:t>
            </a:r>
            <a:r>
              <a:rPr lang="en-US" sz="2400" b="1" u="sng" dirty="0"/>
              <a:t>Numbers 15: 32-40 </a:t>
            </a:r>
            <a:r>
              <a:rPr lang="en-US" sz="2400" dirty="0"/>
              <a:t>– A man caught picking up sticks on the Sabbath Day was stoned to death.</a:t>
            </a:r>
          </a:p>
          <a:p>
            <a:pPr marL="0" indent="0">
              <a:buNone/>
            </a:pPr>
            <a:r>
              <a:rPr lang="en-US" sz="2400" dirty="0"/>
              <a:t>   3.  </a:t>
            </a:r>
            <a:r>
              <a:rPr lang="en-US" sz="2400" b="1" u="sng" dirty="0"/>
              <a:t>Joshua 7:1; 19-26 </a:t>
            </a:r>
            <a:r>
              <a:rPr lang="en-US" sz="2400" dirty="0"/>
              <a:t>– </a:t>
            </a:r>
            <a:r>
              <a:rPr lang="en-US" sz="2400" dirty="0" err="1"/>
              <a:t>Achan</a:t>
            </a:r>
            <a:r>
              <a:rPr lang="en-US" sz="2400" dirty="0"/>
              <a:t> took of the spoils of the city and was stoned to death as a result.</a:t>
            </a:r>
          </a:p>
          <a:p>
            <a:pPr marL="0" indent="0">
              <a:buNone/>
            </a:pPr>
            <a:r>
              <a:rPr lang="en-US" sz="2400" b="1" u="sng" dirty="0">
                <a:solidFill>
                  <a:srgbClr val="FF0000"/>
                </a:solidFill>
              </a:rPr>
              <a:t>The New Testament:  </a:t>
            </a:r>
            <a:r>
              <a:rPr lang="en-US" sz="2400" dirty="0"/>
              <a:t>Ac</a:t>
            </a:r>
            <a:r>
              <a:rPr lang="en-US" sz="2400" b="1" u="sng" dirty="0"/>
              <a:t>ts 5: 1-11 </a:t>
            </a:r>
            <a:r>
              <a:rPr lang="en-US" sz="2400" dirty="0"/>
              <a:t>– Ananias and </a:t>
            </a:r>
            <a:r>
              <a:rPr lang="en-US" sz="2400" dirty="0" err="1"/>
              <a:t>Sapphira</a:t>
            </a:r>
            <a:r>
              <a:rPr lang="en-US" sz="2400" dirty="0"/>
              <a:t> lied to God and were struck dead as a result.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t>What are the Responsibilities of the Elders</a:t>
            </a:r>
            <a:br>
              <a:rPr lang="en-US" sz="3600" dirty="0"/>
            </a:br>
            <a:r>
              <a:rPr lang="en-US" sz="3600" dirty="0"/>
              <a:t>in Instructive (Preventive Discipline)?</a:t>
            </a:r>
          </a:p>
        </p:txBody>
      </p:sp>
      <p:sp>
        <p:nvSpPr>
          <p:cNvPr id="3" name="Content Placeholder 2"/>
          <p:cNvSpPr>
            <a:spLocks noGrp="1"/>
          </p:cNvSpPr>
          <p:nvPr>
            <p:ph sz="quarter" idx="1"/>
          </p:nvPr>
        </p:nvSpPr>
        <p:spPr>
          <a:xfrm>
            <a:off x="612648" y="1600200"/>
            <a:ext cx="8153400" cy="4876800"/>
          </a:xfrm>
        </p:spPr>
        <p:txBody>
          <a:bodyPr>
            <a:normAutofit/>
          </a:bodyPr>
          <a:lstStyle/>
          <a:p>
            <a:pPr algn="ctr"/>
            <a:r>
              <a:rPr lang="en-US" sz="2600" dirty="0">
                <a:solidFill>
                  <a:srgbClr val="FF0000"/>
                </a:solidFill>
              </a:rPr>
              <a:t>Elders are a part of God’s arrangement for the local church.</a:t>
            </a:r>
          </a:p>
          <a:p>
            <a:pPr marL="514350" indent="-514350">
              <a:buAutoNum type="arabicPeriod"/>
            </a:pPr>
            <a:r>
              <a:rPr lang="en-US" sz="2600" dirty="0"/>
              <a:t>According to Acts 15:6, the church in Jerusalem had elders.</a:t>
            </a:r>
          </a:p>
          <a:p>
            <a:pPr marL="514350" indent="-514350">
              <a:buAutoNum type="arabicPeriod"/>
            </a:pPr>
            <a:r>
              <a:rPr lang="en-US" sz="2600" dirty="0"/>
              <a:t>According to Acts 14: 23, Paul appointed elders in the churches at the end of his first missionary journey.</a:t>
            </a:r>
          </a:p>
          <a:p>
            <a:pPr marL="514350" indent="-514350">
              <a:buAutoNum type="arabicPeriod"/>
            </a:pPr>
            <a:r>
              <a:rPr lang="en-US" sz="2600" dirty="0"/>
              <a:t>Philippians 1: 1 – indicates that the church at Philippi had elders.</a:t>
            </a:r>
          </a:p>
          <a:p>
            <a:pPr marL="514350" indent="-514350">
              <a:buAutoNum type="arabicPeriod"/>
            </a:pPr>
            <a:r>
              <a:rPr lang="en-US" sz="2600" dirty="0"/>
              <a:t>In Titus 1:5 – Paul told Titus to ordain elders in every city.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t>Elders play a vital role in the instructive </a:t>
            </a:r>
            <a:br>
              <a:rPr lang="en-US" sz="3600" dirty="0"/>
            </a:br>
            <a:r>
              <a:rPr lang="en-US" sz="3600" dirty="0"/>
              <a:t>(preventive) part of the church discipline.</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3400" dirty="0"/>
              <a:t>1.  Elders are to feed the flock of God.</a:t>
            </a:r>
          </a:p>
          <a:p>
            <a:pPr marL="0" indent="0">
              <a:buNone/>
            </a:pPr>
            <a:r>
              <a:rPr lang="en-US" sz="2400" b="1" u="sng" dirty="0">
                <a:solidFill>
                  <a:srgbClr val="FF0000"/>
                </a:solidFill>
              </a:rPr>
              <a:t>Acts 20:28 </a:t>
            </a:r>
            <a:r>
              <a:rPr lang="en-US" sz="2400" dirty="0"/>
              <a:t>– “Therefore take heed to yourselves and to all the flock, among which the Holy Spirit has made you overseers, to shepherd the church of God which he purchased with His own blood.”</a:t>
            </a:r>
          </a:p>
          <a:p>
            <a:pPr marL="0" indent="0">
              <a:buNone/>
            </a:pPr>
            <a:r>
              <a:rPr lang="en-US" sz="2400" b="1" u="sng" dirty="0"/>
              <a:t>They must </a:t>
            </a:r>
            <a:r>
              <a:rPr lang="en-US" sz="2400" b="1" u="sng" dirty="0">
                <a:solidFill>
                  <a:srgbClr val="FF0000"/>
                </a:solidFill>
              </a:rPr>
              <a:t>guard</a:t>
            </a:r>
            <a:r>
              <a:rPr lang="en-US" sz="2400" b="1" u="sng" dirty="0"/>
              <a:t> the flock from false teaches within.  </a:t>
            </a:r>
            <a:r>
              <a:rPr lang="en-US" sz="2400" b="1" u="sng" dirty="0">
                <a:solidFill>
                  <a:srgbClr val="FF0000"/>
                </a:solidFill>
              </a:rPr>
              <a:t>Acts 20: 30 </a:t>
            </a:r>
            <a:r>
              <a:rPr lang="en-US" sz="2400" dirty="0"/>
              <a:t>– “Also from among yourselves men rise up, speaking perverse things to draw away the disciples after themselves.</a:t>
            </a:r>
          </a:p>
          <a:p>
            <a:pPr marL="0" indent="0">
              <a:buNone/>
            </a:pPr>
            <a:r>
              <a:rPr lang="en-US" sz="2400" b="1" u="sng" dirty="0"/>
              <a:t>They must be mindful of the flock day and night.  </a:t>
            </a:r>
            <a:r>
              <a:rPr lang="en-US" sz="2400" b="1" u="sng" dirty="0">
                <a:solidFill>
                  <a:srgbClr val="FF0000"/>
                </a:solidFill>
              </a:rPr>
              <a:t>Acts 20:31 </a:t>
            </a:r>
            <a:r>
              <a:rPr lang="en-US" sz="2400" dirty="0"/>
              <a:t>– Therefore watch, and remember that for three years I did not cease to warn everyone night and day with tears”.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t>Elders play a vital role in the instructive (Preventive) part</a:t>
            </a:r>
            <a:br>
              <a:rPr lang="en-US" sz="2400" dirty="0"/>
            </a:br>
            <a:r>
              <a:rPr lang="en-US" sz="2400" dirty="0"/>
              <a:t>of the church discipline.</a:t>
            </a:r>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pPr marL="0" indent="0">
              <a:buNone/>
            </a:pPr>
            <a:r>
              <a:rPr lang="en-US" sz="2400" b="1" u="sng" dirty="0"/>
              <a:t>Elders are to be an example to the flock.</a:t>
            </a:r>
          </a:p>
          <a:p>
            <a:pPr marL="0" indent="0">
              <a:buNone/>
            </a:pPr>
            <a:r>
              <a:rPr lang="en-US" sz="2400" b="1" u="sng" dirty="0">
                <a:solidFill>
                  <a:srgbClr val="FF0000"/>
                </a:solidFill>
              </a:rPr>
              <a:t>Acts 20: 28 </a:t>
            </a:r>
            <a:r>
              <a:rPr lang="en-US" sz="2400" dirty="0"/>
              <a:t>– “Take heed to yourselves and to all the flock….”  </a:t>
            </a:r>
            <a:r>
              <a:rPr lang="en-US" sz="2400" b="1" u="sng" dirty="0">
                <a:solidFill>
                  <a:srgbClr val="FF0000"/>
                </a:solidFill>
              </a:rPr>
              <a:t>Heed </a:t>
            </a:r>
            <a:r>
              <a:rPr lang="en-US" sz="2400" dirty="0"/>
              <a:t>is from a Greek word </a:t>
            </a:r>
            <a:r>
              <a:rPr lang="en-US" sz="2400" b="1" u="sng" dirty="0">
                <a:solidFill>
                  <a:srgbClr val="FF0000"/>
                </a:solidFill>
              </a:rPr>
              <a:t>(</a:t>
            </a:r>
            <a:r>
              <a:rPr lang="en-US" sz="2400" b="1" u="sng" dirty="0" err="1">
                <a:solidFill>
                  <a:srgbClr val="FF0000"/>
                </a:solidFill>
              </a:rPr>
              <a:t>proseche</a:t>
            </a:r>
            <a:r>
              <a:rPr lang="en-US" sz="2400" b="1" u="sng" dirty="0">
                <a:solidFill>
                  <a:srgbClr val="FF0000"/>
                </a:solidFill>
              </a:rPr>
              <a:t>) </a:t>
            </a:r>
            <a:r>
              <a:rPr lang="en-US" sz="2400" dirty="0"/>
              <a:t>that means hold to, to apply mind to, to give heed to, to attend to, to observe, to consider and to provide for.</a:t>
            </a:r>
          </a:p>
          <a:p>
            <a:pPr marL="0" indent="0">
              <a:buNone/>
            </a:pPr>
            <a:r>
              <a:rPr lang="en-US" sz="2400" b="1" u="sng" dirty="0"/>
              <a:t>Elders must take the oversight and rule the congregation.</a:t>
            </a:r>
          </a:p>
          <a:p>
            <a:pPr marL="0" indent="0">
              <a:buNone/>
            </a:pPr>
            <a:r>
              <a:rPr lang="en-US" sz="2400" b="1" u="sng" dirty="0">
                <a:solidFill>
                  <a:srgbClr val="FF0000"/>
                </a:solidFill>
              </a:rPr>
              <a:t>Acts 20: 28 </a:t>
            </a:r>
            <a:r>
              <a:rPr lang="en-US" sz="2400" dirty="0"/>
              <a:t>– “Take heed to yourselves and to al the flock….”</a:t>
            </a:r>
          </a:p>
          <a:p>
            <a:pPr marL="0" indent="0">
              <a:buNone/>
            </a:pPr>
            <a:r>
              <a:rPr lang="en-US" sz="2400" b="1" u="sng" dirty="0">
                <a:solidFill>
                  <a:srgbClr val="FF0000"/>
                </a:solidFill>
              </a:rPr>
              <a:t>1 Timothy 5: 17 </a:t>
            </a:r>
            <a:r>
              <a:rPr lang="en-US" sz="2400" dirty="0"/>
              <a:t>– “The elders who rule well be counted worthy of double honor, especially those who labor in the word and doctrine.</a:t>
            </a:r>
          </a:p>
          <a:p>
            <a:pPr marL="0" indent="0">
              <a:buNone/>
            </a:pPr>
            <a:r>
              <a:rPr lang="en-US" sz="2400" b="1" u="sng" dirty="0">
                <a:solidFill>
                  <a:srgbClr val="FF0000"/>
                </a:solidFill>
              </a:rPr>
              <a:t>Note: </a:t>
            </a:r>
            <a:r>
              <a:rPr lang="en-US" sz="2400" dirty="0"/>
              <a:t>“Overseer” is a man charged with the duty of seeing that things to be done by others are done rightly.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t>What are the Responsibilities of each Member in Instructive (Preventive) Discipline?</a:t>
            </a:r>
          </a:p>
        </p:txBody>
      </p:sp>
      <p:sp>
        <p:nvSpPr>
          <p:cNvPr id="3" name="Content Placeholder 2"/>
          <p:cNvSpPr>
            <a:spLocks noGrp="1"/>
          </p:cNvSpPr>
          <p:nvPr>
            <p:ph sz="quarter" idx="1"/>
          </p:nvPr>
        </p:nvSpPr>
        <p:spPr/>
        <p:txBody>
          <a:bodyPr>
            <a:noAutofit/>
          </a:bodyPr>
          <a:lstStyle/>
          <a:p>
            <a:r>
              <a:rPr lang="en-US" sz="2200" dirty="0"/>
              <a:t>Every Member of the church has a responsibility to all the other members in instructive (preventive) discipline.</a:t>
            </a:r>
            <a:endParaRPr lang="en-US" sz="2200" b="1" dirty="0">
              <a:solidFill>
                <a:srgbClr val="FF0000"/>
              </a:solidFill>
            </a:endParaRPr>
          </a:p>
          <a:p>
            <a:pPr marL="457200" indent="-457200">
              <a:buAutoNum type="arabicPeriod" startAt="2"/>
            </a:pPr>
            <a:r>
              <a:rPr lang="en-US" sz="2200" dirty="0"/>
              <a:t>We are to “increase and abound in love to one another and to all.” </a:t>
            </a:r>
            <a:r>
              <a:rPr lang="en-US" sz="2200" b="1" dirty="0">
                <a:solidFill>
                  <a:srgbClr val="FF0000"/>
                </a:solidFill>
              </a:rPr>
              <a:t>1 Thessalonians 3: 12.</a:t>
            </a:r>
          </a:p>
          <a:p>
            <a:pPr marL="457200" indent="-457200">
              <a:buAutoNum type="arabicPeriod" startAt="2"/>
            </a:pPr>
            <a:r>
              <a:rPr lang="en-US" sz="2200" b="1" dirty="0">
                <a:solidFill>
                  <a:srgbClr val="FF0000"/>
                </a:solidFill>
              </a:rPr>
              <a:t>Hebrews 3: 13 </a:t>
            </a:r>
            <a:r>
              <a:rPr lang="en-US" sz="2200" dirty="0"/>
              <a:t>– “But exhort one another daily, while it is today,  lest any of you be hardened through the deceitfulness of sin.”</a:t>
            </a:r>
          </a:p>
          <a:p>
            <a:pPr marL="457200" indent="-457200">
              <a:buAutoNum type="arabicPeriod" startAt="2"/>
            </a:pPr>
            <a:r>
              <a:rPr lang="en-US" sz="2200" b="1" dirty="0">
                <a:solidFill>
                  <a:srgbClr val="FF0000"/>
                </a:solidFill>
              </a:rPr>
              <a:t>Hebrew 10: 24 </a:t>
            </a:r>
            <a:r>
              <a:rPr lang="en-US" sz="2200" dirty="0"/>
              <a:t>– “ and let us consider one another in order to stir up love and good works.”</a:t>
            </a:r>
          </a:p>
          <a:p>
            <a:pPr marL="457200" indent="-457200" algn="ctr">
              <a:buAutoNum type="arabicPeriod" startAt="2"/>
            </a:pPr>
            <a:r>
              <a:rPr lang="en-US" sz="2200" b="1" dirty="0">
                <a:solidFill>
                  <a:srgbClr val="FF0000"/>
                </a:solidFill>
              </a:rPr>
              <a:t>Read Romans 1: 11-12</a:t>
            </a:r>
          </a:p>
        </p:txBody>
      </p:sp>
    </p:spTree>
    <p:extLst>
      <p:ext uri="{BB962C8B-B14F-4D97-AF65-F5344CB8AC3E}">
        <p14:creationId xmlns:p14="http://schemas.microsoft.com/office/powerpoint/2010/main" val="284149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Corrective Discipline?</a:t>
            </a:r>
          </a:p>
        </p:txBody>
      </p:sp>
      <p:sp>
        <p:nvSpPr>
          <p:cNvPr id="3" name="Content Placeholder 2"/>
          <p:cNvSpPr>
            <a:spLocks noGrp="1"/>
          </p:cNvSpPr>
          <p:nvPr>
            <p:ph sz="quarter" idx="1"/>
          </p:nvPr>
        </p:nvSpPr>
        <p:spPr/>
        <p:txBody>
          <a:bodyPr>
            <a:normAutofit lnSpcReduction="10000"/>
          </a:bodyPr>
          <a:lstStyle/>
          <a:p>
            <a:r>
              <a:rPr lang="en-US" sz="2000" dirty="0"/>
              <a:t>Corrective Discipline, or Withdrawal is not a </a:t>
            </a:r>
            <a:r>
              <a:rPr lang="en-US" sz="2000" b="1" dirty="0">
                <a:solidFill>
                  <a:srgbClr val="FF0000"/>
                </a:solidFill>
              </a:rPr>
              <a:t>Choice but a Command.</a:t>
            </a:r>
          </a:p>
          <a:p>
            <a:r>
              <a:rPr lang="en-US" sz="2000" b="1" dirty="0">
                <a:solidFill>
                  <a:srgbClr val="FF0000"/>
                </a:solidFill>
              </a:rPr>
              <a:t>2 Thessalonians 3: 6 </a:t>
            </a:r>
            <a:r>
              <a:rPr lang="en-US" sz="2000" dirty="0"/>
              <a:t>– “But we command you, brethren, in the name of our Lord Jesus Christ, </a:t>
            </a:r>
            <a:r>
              <a:rPr lang="en-US" sz="2000" b="1" u="sng" dirty="0"/>
              <a:t>that you withdraw from every brother who walks disorderly</a:t>
            </a:r>
            <a:r>
              <a:rPr lang="en-US" sz="2000" dirty="0"/>
              <a:t> and not according to the tradition which he received from us.</a:t>
            </a:r>
          </a:p>
          <a:p>
            <a:r>
              <a:rPr lang="en-US" sz="2000" dirty="0"/>
              <a:t>Corrective discipline does not mean vengeance toward the offender.</a:t>
            </a:r>
          </a:p>
          <a:p>
            <a:pPr marL="0" indent="0">
              <a:buNone/>
            </a:pPr>
            <a:r>
              <a:rPr lang="en-US" sz="2000" b="1">
                <a:solidFill>
                  <a:srgbClr val="FF0000"/>
                </a:solidFill>
              </a:rPr>
              <a:t>Romans 12:19 </a:t>
            </a:r>
            <a:r>
              <a:rPr lang="en-US" sz="2000" dirty="0"/>
              <a:t>– “Beloved, do not avenge yourselves, but rather give place to wrath; for it is written, Vengeance is Mine, I will repay, says the Lord.”</a:t>
            </a:r>
          </a:p>
          <a:p>
            <a:pPr marL="0" indent="0">
              <a:buNone/>
            </a:pPr>
            <a:r>
              <a:rPr lang="en-US" sz="2000" b="1" dirty="0">
                <a:solidFill>
                  <a:srgbClr val="FF0000"/>
                </a:solidFill>
              </a:rPr>
              <a:t>The Bible is clear about where vengeance belongs…..It belongs to God.</a:t>
            </a:r>
          </a:p>
          <a:p>
            <a:pPr marL="0" indent="0">
              <a:buNone/>
            </a:pPr>
            <a:r>
              <a:rPr lang="en-US" sz="2000" dirty="0"/>
              <a:t>Corrective discipline does not mean pronouncing or condemning a person to hell because he can repent (1 John 1: 9)</a:t>
            </a:r>
          </a:p>
          <a:p>
            <a:pPr marL="0" indent="0">
              <a:buNone/>
            </a:pPr>
            <a:r>
              <a:rPr lang="en-US" sz="2000" dirty="0"/>
              <a:t>Corrective discipline does not mean that the one withdrawn from become an enemy. </a:t>
            </a:r>
            <a:r>
              <a:rPr lang="en-US" sz="2000" b="1" dirty="0">
                <a:solidFill>
                  <a:srgbClr val="FF0000"/>
                </a:solidFill>
              </a:rPr>
              <a:t>2 Thess. 3: 15 </a:t>
            </a:r>
            <a:r>
              <a:rPr lang="en-US" sz="2000" dirty="0"/>
              <a:t>– “Yet do not count him as an enemy, but admonish him as a brother.</a:t>
            </a:r>
          </a:p>
        </p:txBody>
      </p:sp>
    </p:spTree>
    <p:extLst>
      <p:ext uri="{BB962C8B-B14F-4D97-AF65-F5344CB8AC3E}">
        <p14:creationId xmlns:p14="http://schemas.microsoft.com/office/powerpoint/2010/main" val="175279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What Does Corrective Discipline Mean or Include?</a:t>
            </a:r>
          </a:p>
        </p:txBody>
      </p:sp>
      <p:sp>
        <p:nvSpPr>
          <p:cNvPr id="3" name="Content Placeholder 2"/>
          <p:cNvSpPr>
            <a:spLocks noGrp="1"/>
          </p:cNvSpPr>
          <p:nvPr>
            <p:ph sz="quarter" idx="1"/>
          </p:nvPr>
        </p:nvSpPr>
        <p:spPr/>
        <p:txBody>
          <a:bodyPr>
            <a:normAutofit/>
          </a:bodyPr>
          <a:lstStyle/>
          <a:p>
            <a:pPr marL="514350" indent="-514350">
              <a:buAutoNum type="arabicPeriod"/>
            </a:pPr>
            <a:r>
              <a:rPr lang="en-US" sz="2400" b="1" u="sng" dirty="0"/>
              <a:t>It means to avoid or turn away from.  </a:t>
            </a:r>
            <a:r>
              <a:rPr lang="en-US" sz="2400" dirty="0">
                <a:solidFill>
                  <a:srgbClr val="FF0000"/>
                </a:solidFill>
              </a:rPr>
              <a:t>Romans 16: 17 </a:t>
            </a:r>
            <a:r>
              <a:rPr lang="en-US" sz="2400" dirty="0"/>
              <a:t>– “Now I urge you brethren, note (mark, KJV) those who cause division and offenses, contrary to the doctrine which you learned, and </a:t>
            </a:r>
            <a:r>
              <a:rPr lang="en-US" sz="2400" b="1" u="sng" dirty="0"/>
              <a:t>avoid them.”</a:t>
            </a:r>
          </a:p>
          <a:p>
            <a:pPr marL="514350" indent="-514350">
              <a:buAutoNum type="arabicPeriod"/>
            </a:pPr>
            <a:r>
              <a:rPr lang="en-US" sz="2400" b="1" u="sng" dirty="0"/>
              <a:t>It means to refuse association or company.  </a:t>
            </a:r>
            <a:r>
              <a:rPr lang="en-US" sz="2400" dirty="0">
                <a:solidFill>
                  <a:srgbClr val="FF0000"/>
                </a:solidFill>
              </a:rPr>
              <a:t>1 Corinthians 5: 9-11 </a:t>
            </a:r>
            <a:r>
              <a:rPr lang="en-US" sz="2400" dirty="0"/>
              <a:t>– “I wrote to you in my epistle not to keep company with sexually immoral people.</a:t>
            </a:r>
          </a:p>
          <a:p>
            <a:pPr marL="514350" indent="-514350">
              <a:buAutoNum type="arabicPeriod"/>
            </a:pPr>
            <a:r>
              <a:rPr lang="en-US" sz="2400" dirty="0"/>
              <a:t>It means one does not give encouragement in any way to what the evil one is doing.  One must separate from, to retire from personally and private (after the church has withdrawn, and to turn away from.</a:t>
            </a:r>
          </a:p>
        </p:txBody>
      </p:sp>
    </p:spTree>
    <p:extLst>
      <p:ext uri="{BB962C8B-B14F-4D97-AF65-F5344CB8AC3E}">
        <p14:creationId xmlns:p14="http://schemas.microsoft.com/office/powerpoint/2010/main" val="3766583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Are The Purpose of Corrective Discipline</a:t>
            </a:r>
          </a:p>
        </p:txBody>
      </p:sp>
      <p:sp>
        <p:nvSpPr>
          <p:cNvPr id="3" name="Content Placeholder 2"/>
          <p:cNvSpPr>
            <a:spLocks noGrp="1"/>
          </p:cNvSpPr>
          <p:nvPr>
            <p:ph sz="quarter" idx="1"/>
          </p:nvPr>
        </p:nvSpPr>
        <p:spPr/>
        <p:txBody>
          <a:bodyPr>
            <a:noAutofit/>
          </a:bodyPr>
          <a:lstStyle/>
          <a:p>
            <a:r>
              <a:rPr lang="en-US" sz="2000" b="1" u="sng" dirty="0"/>
              <a:t>To Save The Souls of the </a:t>
            </a:r>
            <a:r>
              <a:rPr lang="en-US" sz="2000" b="1" u="sng" dirty="0">
                <a:solidFill>
                  <a:srgbClr val="FF0000"/>
                </a:solidFill>
              </a:rPr>
              <a:t>SAVED</a:t>
            </a:r>
            <a:r>
              <a:rPr lang="en-US" sz="2000" b="1" u="sng" dirty="0"/>
              <a:t> members of the church.</a:t>
            </a:r>
          </a:p>
          <a:p>
            <a:r>
              <a:rPr lang="en-US" sz="2000" dirty="0"/>
              <a:t>It is only as one sees the true nature of sin that one will shun the appearance of evil.</a:t>
            </a:r>
          </a:p>
          <a:p>
            <a:r>
              <a:rPr lang="en-US" sz="2000" dirty="0"/>
              <a:t>Failure to purge out sin leads to toleration of sin and blinds one to its true nature. </a:t>
            </a:r>
            <a:r>
              <a:rPr lang="en-US" sz="2000" b="1" dirty="0">
                <a:solidFill>
                  <a:srgbClr val="FF0000"/>
                </a:solidFill>
              </a:rPr>
              <a:t>(Death) James 1:15; Romans 3: 23).</a:t>
            </a:r>
          </a:p>
          <a:p>
            <a:r>
              <a:rPr lang="en-US" sz="2000" b="1" dirty="0">
                <a:solidFill>
                  <a:srgbClr val="FF0000"/>
                </a:solidFill>
              </a:rPr>
              <a:t>1 Corinthians 5: 1-2, </a:t>
            </a:r>
            <a:r>
              <a:rPr lang="en-US" sz="2000" dirty="0"/>
              <a:t>the Corinthians were </a:t>
            </a:r>
            <a:r>
              <a:rPr lang="en-US" sz="2000" b="1" dirty="0">
                <a:solidFill>
                  <a:srgbClr val="FF0000"/>
                </a:solidFill>
              </a:rPr>
              <a:t>“puffed up”.</a:t>
            </a:r>
          </a:p>
          <a:p>
            <a:r>
              <a:rPr lang="en-US" sz="2000" b="1" dirty="0">
                <a:solidFill>
                  <a:srgbClr val="FF0000"/>
                </a:solidFill>
              </a:rPr>
              <a:t>A little leaven leaves the whole lump, - </a:t>
            </a:r>
            <a:r>
              <a:rPr lang="en-US" sz="2000" b="1" u="sng" dirty="0">
                <a:solidFill>
                  <a:srgbClr val="FF0000"/>
                </a:solidFill>
              </a:rPr>
              <a:t>1 Corinthians 5:6</a:t>
            </a:r>
            <a:r>
              <a:rPr lang="en-US" sz="2000" u="sng" dirty="0"/>
              <a:t>, </a:t>
            </a:r>
            <a:r>
              <a:rPr lang="en-US" sz="2000" dirty="0"/>
              <a:t>it is only by purging out the leaven that the rest of the lump is kept free from contamination (sin).</a:t>
            </a:r>
          </a:p>
          <a:p>
            <a:r>
              <a:rPr lang="en-US" sz="2000" dirty="0"/>
              <a:t>It is only as the church does what </a:t>
            </a:r>
            <a:r>
              <a:rPr lang="en-US" sz="2000" b="1" dirty="0">
                <a:solidFill>
                  <a:srgbClr val="FF0000"/>
                </a:solidFill>
              </a:rPr>
              <a:t>God commands </a:t>
            </a:r>
            <a:r>
              <a:rPr lang="en-US" sz="2000" dirty="0"/>
              <a:t>in these instances (sin) that she (the church) can escape the condemnation that is sure to come for a refusal to do so. </a:t>
            </a:r>
            <a:r>
              <a:rPr lang="en-US" sz="2000" b="1" dirty="0">
                <a:solidFill>
                  <a:srgbClr val="FF0000"/>
                </a:solidFill>
              </a:rPr>
              <a:t>2 Thess. 3:6; Romans 16: 17; 1 Cor. 5: 9-13; 2 Thess. 3:14.</a:t>
            </a:r>
          </a:p>
        </p:txBody>
      </p:sp>
    </p:spTree>
    <p:extLst>
      <p:ext uri="{BB962C8B-B14F-4D97-AF65-F5344CB8AC3E}">
        <p14:creationId xmlns:p14="http://schemas.microsoft.com/office/powerpoint/2010/main" val="1163490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What is the Scriptural Procedure in Corrective Discipline?</a:t>
            </a:r>
          </a:p>
        </p:txBody>
      </p:sp>
      <p:sp>
        <p:nvSpPr>
          <p:cNvPr id="3" name="Content Placeholder 2"/>
          <p:cNvSpPr>
            <a:spLocks noGrp="1"/>
          </p:cNvSpPr>
          <p:nvPr>
            <p:ph sz="quarter" idx="1"/>
          </p:nvPr>
        </p:nvSpPr>
        <p:spPr/>
        <p:txBody>
          <a:bodyPr>
            <a:normAutofit/>
          </a:bodyPr>
          <a:lstStyle/>
          <a:p>
            <a:r>
              <a:rPr lang="en-US" sz="1800" dirty="0"/>
              <a:t>Second, </a:t>
            </a:r>
            <a:r>
              <a:rPr lang="en-US" sz="1800" b="1" u="sng" dirty="0"/>
              <a:t>the disorderly must be warned and vividly impressed about his conduct.</a:t>
            </a:r>
          </a:p>
          <a:p>
            <a:pPr marL="0" indent="0">
              <a:buNone/>
            </a:pPr>
            <a:r>
              <a:rPr lang="en-US" sz="1800" dirty="0"/>
              <a:t>1</a:t>
            </a:r>
            <a:r>
              <a:rPr lang="en-US" sz="1800" b="1" dirty="0">
                <a:solidFill>
                  <a:srgbClr val="FF0000"/>
                </a:solidFill>
              </a:rPr>
              <a:t> Thessalonians 5: 14 </a:t>
            </a:r>
            <a:r>
              <a:rPr lang="en-US" sz="1800" dirty="0"/>
              <a:t>– “Now we exhort you, brethren, warn those who are unruly, comfort the fainthearted, uphold the weak, be patient with all.”</a:t>
            </a:r>
          </a:p>
          <a:p>
            <a:pPr marL="0" indent="0">
              <a:buNone/>
            </a:pPr>
            <a:r>
              <a:rPr lang="en-US" sz="1800" b="1" dirty="0">
                <a:solidFill>
                  <a:srgbClr val="FF0000"/>
                </a:solidFill>
              </a:rPr>
              <a:t>Matthew 18:15 </a:t>
            </a:r>
            <a:r>
              <a:rPr lang="en-US" sz="1800" dirty="0"/>
              <a:t>–”Moreover if your brother sins against you, go and tell him his fault between you and him alone.  If he hears you, you have gained your brother.</a:t>
            </a:r>
          </a:p>
          <a:p>
            <a:pPr marL="0" indent="0">
              <a:buNone/>
            </a:pPr>
            <a:r>
              <a:rPr lang="en-US" sz="1800" b="1" u="sng" dirty="0"/>
              <a:t>Third, there must be a diligent effort to restore the individual.’</a:t>
            </a:r>
          </a:p>
          <a:p>
            <a:pPr marL="0" indent="0">
              <a:buNone/>
            </a:pPr>
            <a:r>
              <a:rPr lang="en-US" sz="1800" b="1" dirty="0">
                <a:solidFill>
                  <a:srgbClr val="FF0000"/>
                </a:solidFill>
              </a:rPr>
              <a:t>Galatians 6:1 </a:t>
            </a:r>
            <a:r>
              <a:rPr lang="en-US" sz="1800" dirty="0"/>
              <a:t>– “Brethren, if a man is overtaken in any trespass, you who are spiritual restore such a one in a spirit of gentleness, considering yourself lest you are tem</a:t>
            </a:r>
          </a:p>
          <a:p>
            <a:pPr marL="0" indent="0">
              <a:buNone/>
            </a:pPr>
            <a:r>
              <a:rPr lang="en-US" sz="1800" dirty="0" err="1"/>
              <a:t>pted</a:t>
            </a:r>
            <a:r>
              <a:rPr lang="en-US" sz="1800" dirty="0"/>
              <a:t>.”</a:t>
            </a:r>
          </a:p>
          <a:p>
            <a:pPr marL="0" indent="0">
              <a:buNone/>
            </a:pPr>
            <a:r>
              <a:rPr lang="en-US" sz="1800" b="1" dirty="0">
                <a:solidFill>
                  <a:srgbClr val="FF0000"/>
                </a:solidFill>
              </a:rPr>
              <a:t>James 5: 19-20 </a:t>
            </a:r>
            <a:r>
              <a:rPr lang="en-US" sz="1800" dirty="0"/>
              <a:t>– “Brethren, if anyone among you wanders from the truth, and someone turns him back, let him know that he who turns a sinner from the error of his way will save a soul from death and cover a multitude of sins.”</a:t>
            </a:r>
          </a:p>
        </p:txBody>
      </p:sp>
    </p:spTree>
    <p:extLst>
      <p:ext uri="{BB962C8B-B14F-4D97-AF65-F5344CB8AC3E}">
        <p14:creationId xmlns:p14="http://schemas.microsoft.com/office/powerpoint/2010/main" val="240325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Value of God’s Word</a:t>
            </a:r>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r>
              <a:rPr lang="en-US" sz="3600" dirty="0"/>
              <a:t>Acts 20: 27 – “For I have not shunned to declare to you the whole counsel of God.</a:t>
            </a:r>
          </a:p>
          <a:p>
            <a:pPr>
              <a:buNone/>
            </a:pPr>
            <a:endParaRPr lang="en-US" sz="1200" dirty="0"/>
          </a:p>
          <a:p>
            <a:r>
              <a:rPr lang="en-US" sz="3600" dirty="0"/>
              <a:t>The subject of church discipline is a part of the whole counsel of God, and thus must be declared.</a:t>
            </a:r>
          </a:p>
          <a:p>
            <a:r>
              <a:rPr lang="en-US" sz="3600" dirty="0"/>
              <a:t>The whole counsel of God has not been declared when part has been </a:t>
            </a:r>
            <a:r>
              <a:rPr lang="en-US" sz="3600" u="sng" dirty="0"/>
              <a:t>changed</a:t>
            </a:r>
            <a:r>
              <a:rPr lang="en-US" sz="3600" dirty="0"/>
              <a:t> or  </a:t>
            </a:r>
            <a:r>
              <a:rPr lang="en-US" sz="3600" u="sng" dirty="0"/>
              <a:t>avoided.</a:t>
            </a:r>
          </a:p>
          <a:p>
            <a:endParaRPr lang="en-US" sz="3600" dirty="0"/>
          </a:p>
          <a:p>
            <a:pPr>
              <a:buNone/>
            </a:pPr>
            <a:endParaRPr lang="en-US" sz="1200" dirty="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REVIEW – Church Discipline</a:t>
            </a:r>
          </a:p>
        </p:txBody>
      </p:sp>
      <p:sp>
        <p:nvSpPr>
          <p:cNvPr id="3" name="Content Placeholder 2"/>
          <p:cNvSpPr>
            <a:spLocks noGrp="1"/>
          </p:cNvSpPr>
          <p:nvPr>
            <p:ph sz="quarter" idx="1"/>
          </p:nvPr>
        </p:nvSpPr>
        <p:spPr/>
        <p:txBody>
          <a:bodyPr>
            <a:normAutofit/>
          </a:bodyPr>
          <a:lstStyle/>
          <a:p>
            <a:r>
              <a:rPr lang="en-US" sz="2400" dirty="0"/>
              <a:t>4 Major New Testament Christians dealing with church discipline.</a:t>
            </a:r>
          </a:p>
          <a:p>
            <a:r>
              <a:rPr lang="en-US" sz="2400" dirty="0"/>
              <a:t>The Meaning of Church Discipline.</a:t>
            </a:r>
          </a:p>
          <a:p>
            <a:r>
              <a:rPr lang="en-US" sz="2400" dirty="0"/>
              <a:t>Discipline as a Bible Subject.</a:t>
            </a:r>
          </a:p>
          <a:p>
            <a:r>
              <a:rPr lang="en-US" sz="2400" dirty="0"/>
              <a:t>The Responsibility of Elders in Instructive Discipline.</a:t>
            </a:r>
          </a:p>
          <a:p>
            <a:r>
              <a:rPr lang="en-US" sz="2400" dirty="0"/>
              <a:t>The Responsibility of Each Member in Instructive Discipline.</a:t>
            </a:r>
          </a:p>
          <a:p>
            <a:r>
              <a:rPr lang="en-US" sz="2400" dirty="0"/>
              <a:t>What is Corrective Discipline</a:t>
            </a:r>
          </a:p>
          <a:p>
            <a:r>
              <a:rPr lang="en-US" sz="2400" dirty="0"/>
              <a:t>Upon Whom is Corrective Discipline to </a:t>
            </a:r>
            <a:r>
              <a:rPr lang="en-US" sz="2400"/>
              <a:t>be administered.</a:t>
            </a:r>
            <a:endParaRPr lang="en-US" sz="2400" dirty="0"/>
          </a:p>
          <a:p>
            <a:r>
              <a:rPr lang="en-US" sz="2400" dirty="0"/>
              <a:t>What is the Scriptural procedure in corrective discipline.</a:t>
            </a:r>
          </a:p>
        </p:txBody>
      </p:sp>
    </p:spTree>
    <p:extLst>
      <p:ext uri="{BB962C8B-B14F-4D97-AF65-F5344CB8AC3E}">
        <p14:creationId xmlns:p14="http://schemas.microsoft.com/office/powerpoint/2010/main" val="105841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a:t>What is to be our Action Toward and Treatment of one </a:t>
            </a:r>
            <a:r>
              <a:rPr lang="en-US" sz="3200" dirty="0" err="1"/>
              <a:t>Disfellowshiped</a:t>
            </a:r>
            <a:r>
              <a:rPr lang="en-US" sz="3200" dirty="0"/>
              <a:t>?</a:t>
            </a:r>
          </a:p>
        </p:txBody>
      </p:sp>
      <p:sp>
        <p:nvSpPr>
          <p:cNvPr id="3" name="Content Placeholder 2"/>
          <p:cNvSpPr>
            <a:spLocks noGrp="1"/>
          </p:cNvSpPr>
          <p:nvPr>
            <p:ph sz="quarter" idx="1"/>
          </p:nvPr>
        </p:nvSpPr>
        <p:spPr/>
        <p:txBody>
          <a:bodyPr>
            <a:normAutofit/>
          </a:bodyPr>
          <a:lstStyle/>
          <a:p>
            <a:r>
              <a:rPr lang="en-US" sz="2400" dirty="0"/>
              <a:t>First, </a:t>
            </a:r>
            <a:r>
              <a:rPr lang="en-US" sz="2400" b="1" u="sng" dirty="0"/>
              <a:t>the whole church </a:t>
            </a:r>
            <a:r>
              <a:rPr lang="en-US" sz="2400" dirty="0"/>
              <a:t>must administer and support the action.  </a:t>
            </a:r>
            <a:r>
              <a:rPr lang="en-US" sz="2400" b="1" u="sng" dirty="0">
                <a:solidFill>
                  <a:srgbClr val="FF0000"/>
                </a:solidFill>
              </a:rPr>
              <a:t>1Corinthians 5: 4-5.</a:t>
            </a:r>
          </a:p>
          <a:p>
            <a:r>
              <a:rPr lang="en-US" sz="2400" dirty="0"/>
              <a:t>Second, he or she is to be treated as a heathen and publican.  </a:t>
            </a:r>
            <a:r>
              <a:rPr lang="en-US" sz="2400" b="1" u="sng" dirty="0">
                <a:solidFill>
                  <a:srgbClr val="FF0000"/>
                </a:solidFill>
              </a:rPr>
              <a:t>Matthew 18:17.</a:t>
            </a:r>
          </a:p>
          <a:p>
            <a:r>
              <a:rPr lang="en-US" sz="2400" dirty="0"/>
              <a:t>Third, he is to be avoided.  </a:t>
            </a:r>
            <a:r>
              <a:rPr lang="en-US" sz="2400" b="1" u="sng" dirty="0">
                <a:solidFill>
                  <a:srgbClr val="FF0000"/>
                </a:solidFill>
              </a:rPr>
              <a:t>Romans 16:17.</a:t>
            </a:r>
          </a:p>
          <a:p>
            <a:r>
              <a:rPr lang="en-US" sz="2400" dirty="0"/>
              <a:t>Fourth, we are to have no company with such a one. </a:t>
            </a:r>
            <a:r>
              <a:rPr lang="en-US" sz="2400" b="1" u="sng" dirty="0">
                <a:solidFill>
                  <a:srgbClr val="FF0000"/>
                </a:solidFill>
              </a:rPr>
              <a:t>2 Thessalonians 3: 14-15.</a:t>
            </a:r>
          </a:p>
          <a:p>
            <a:r>
              <a:rPr lang="en-US" sz="2400" dirty="0"/>
              <a:t>Fifth, we must stand ready to forgive and receive him back into fellowship when he repents.  </a:t>
            </a:r>
            <a:r>
              <a:rPr lang="en-US" sz="2400" b="1" u="sng" dirty="0">
                <a:solidFill>
                  <a:srgbClr val="FF0000"/>
                </a:solidFill>
              </a:rPr>
              <a:t>2 Corinthians 2: 6-8.</a:t>
            </a:r>
          </a:p>
        </p:txBody>
      </p:sp>
    </p:spTree>
    <p:extLst>
      <p:ext uri="{BB962C8B-B14F-4D97-AF65-F5344CB8AC3E}">
        <p14:creationId xmlns:p14="http://schemas.microsoft.com/office/powerpoint/2010/main" val="3352995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Must I Do To Be Saved?</a:t>
            </a:r>
          </a:p>
        </p:txBody>
      </p:sp>
      <p:sp>
        <p:nvSpPr>
          <p:cNvPr id="3" name="Content Placeholder 2"/>
          <p:cNvSpPr>
            <a:spLocks noGrp="1"/>
          </p:cNvSpPr>
          <p:nvPr>
            <p:ph sz="quarter" idx="1"/>
          </p:nvPr>
        </p:nvSpPr>
        <p:spPr/>
        <p:txBody>
          <a:bodyPr/>
          <a:lstStyle/>
          <a:p>
            <a:r>
              <a:rPr lang="en-US" sz="3600" dirty="0"/>
              <a:t>Hear the Gospel </a:t>
            </a:r>
            <a:r>
              <a:rPr lang="en-US" sz="3600" dirty="0">
                <a:solidFill>
                  <a:srgbClr val="FF0000"/>
                </a:solidFill>
              </a:rPr>
              <a:t>(Romans 10: 17; Acts 15:7)</a:t>
            </a:r>
          </a:p>
          <a:p>
            <a:r>
              <a:rPr lang="en-US" sz="3600" dirty="0"/>
              <a:t>Believe the Gospel </a:t>
            </a:r>
            <a:r>
              <a:rPr lang="en-US" sz="3600" dirty="0">
                <a:solidFill>
                  <a:srgbClr val="FF0000"/>
                </a:solidFill>
              </a:rPr>
              <a:t>( Mark 16:16)</a:t>
            </a:r>
          </a:p>
          <a:p>
            <a:r>
              <a:rPr lang="en-US" sz="3600" dirty="0"/>
              <a:t>Repent of Sins </a:t>
            </a:r>
            <a:r>
              <a:rPr lang="en-US" sz="3600" dirty="0">
                <a:solidFill>
                  <a:srgbClr val="FF0000"/>
                </a:solidFill>
              </a:rPr>
              <a:t>(Acts 17: 30)</a:t>
            </a:r>
          </a:p>
          <a:p>
            <a:r>
              <a:rPr lang="en-US" sz="3600" dirty="0"/>
              <a:t>Confess Christ </a:t>
            </a:r>
            <a:r>
              <a:rPr lang="en-US" sz="3600" dirty="0">
                <a:solidFill>
                  <a:srgbClr val="FF0000"/>
                </a:solidFill>
              </a:rPr>
              <a:t>(Romans 10: 9-10)</a:t>
            </a:r>
          </a:p>
          <a:p>
            <a:r>
              <a:rPr lang="en-US" sz="3600" dirty="0"/>
              <a:t>Be Baptized for remission of sins </a:t>
            </a:r>
            <a:r>
              <a:rPr lang="en-US" sz="3600" dirty="0">
                <a:solidFill>
                  <a:srgbClr val="FF0000"/>
                </a:solidFill>
              </a:rPr>
              <a:t>(Acts 2: 38; 22: 16)</a:t>
            </a:r>
          </a:p>
          <a:p>
            <a:pPr marL="0" indent="0">
              <a:buNone/>
            </a:pPr>
            <a:endParaRPr lang="en-US" dirty="0"/>
          </a:p>
        </p:txBody>
      </p:sp>
    </p:spTree>
    <p:extLst>
      <p:ext uri="{BB962C8B-B14F-4D97-AF65-F5344CB8AC3E}">
        <p14:creationId xmlns:p14="http://schemas.microsoft.com/office/powerpoint/2010/main" val="3691403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834957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27648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t>Four Major New Testament passages dealing with church</a:t>
            </a:r>
            <a:br>
              <a:rPr lang="en-US" sz="2400" dirty="0"/>
            </a:br>
            <a:r>
              <a:rPr lang="en-US" sz="2400" dirty="0"/>
              <a:t>Discipline – </a:t>
            </a:r>
            <a:r>
              <a:rPr lang="en-US" sz="1600" b="1" dirty="0">
                <a:solidFill>
                  <a:srgbClr val="FF0000"/>
                </a:solidFill>
              </a:rPr>
              <a:t>2 Thess. 3: 6; Romans 16: 17; 1 Cor. 5: 9-13; 2 Thess. 3:14.</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2400" b="1" u="sng" dirty="0">
                <a:solidFill>
                  <a:srgbClr val="FF0000"/>
                </a:solidFill>
              </a:rPr>
              <a:t>2 Thessalonians 3: 6 </a:t>
            </a:r>
            <a:r>
              <a:rPr lang="en-US" sz="2400" dirty="0"/>
              <a:t>– “But we command you, brethren, in the name of our Jesus Christ, that you </a:t>
            </a:r>
            <a:r>
              <a:rPr lang="en-US" sz="2400" b="1" dirty="0">
                <a:solidFill>
                  <a:srgbClr val="FF0000"/>
                </a:solidFill>
              </a:rPr>
              <a:t>withdraw</a:t>
            </a:r>
            <a:r>
              <a:rPr lang="en-US" sz="2400" dirty="0"/>
              <a:t> from every brother who walks disorderly and not according to the tradition which he received from us.</a:t>
            </a:r>
          </a:p>
          <a:p>
            <a:r>
              <a:rPr lang="en-US" sz="2400" dirty="0"/>
              <a:t>A disorderly walk denotes conduct that is in any way contrary to the rules of Christ.</a:t>
            </a:r>
          </a:p>
          <a:p>
            <a:r>
              <a:rPr lang="en-US" sz="2400" dirty="0"/>
              <a:t>The proper idea of the word in Greek is that of soldiers who do not keep the ranks.</a:t>
            </a:r>
          </a:p>
          <a:p>
            <a:r>
              <a:rPr lang="en-US" sz="2400" dirty="0"/>
              <a:t>Some Christians do not keep the ranks within the army of God.</a:t>
            </a:r>
          </a:p>
          <a:p>
            <a:pPr marL="0" indent="0">
              <a:buNone/>
            </a:pPr>
            <a:r>
              <a:rPr lang="en-US" sz="2400" b="1" dirty="0">
                <a:solidFill>
                  <a:srgbClr val="FF0000"/>
                </a:solidFill>
              </a:rPr>
              <a:t>1 John 3: 4; James 4: 17, Hebrews 10: 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Value of God’s Word</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2800" b="1" u="sng" dirty="0">
                <a:solidFill>
                  <a:srgbClr val="FF0000"/>
                </a:solidFill>
              </a:rPr>
              <a:t>Romans 16:17 </a:t>
            </a:r>
            <a:r>
              <a:rPr lang="en-US" sz="2800" dirty="0"/>
              <a:t>– “Now I urge you, brethren, note those who cause divisions and offences, contrary to the doctrine which you have learned, and avoid them.”</a:t>
            </a:r>
          </a:p>
          <a:p>
            <a:r>
              <a:rPr lang="en-US" sz="2800" b="1" u="sng" dirty="0">
                <a:solidFill>
                  <a:srgbClr val="FF0000"/>
                </a:solidFill>
              </a:rPr>
              <a:t>1 Corinthians 5: 9-13 </a:t>
            </a:r>
            <a:r>
              <a:rPr lang="en-US" sz="2800" dirty="0"/>
              <a:t>– “ I wrote to you in my epistle not to keep company with sexually immoral people.  Yet I certainly did not mean with the sexually immoral people of this world, or with covetous, or </a:t>
            </a:r>
            <a:r>
              <a:rPr lang="en-US" sz="2800" dirty="0" err="1"/>
              <a:t>extortioners</a:t>
            </a:r>
            <a:r>
              <a:rPr lang="en-US" sz="2800" dirty="0"/>
              <a:t>, or idolater, since then you would need to go out of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Value of God’s Word</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2400" dirty="0"/>
              <a:t>But now I have written to you not to keep company with anyone named a brother, who is sexually immoral, or covetous, or an idolater, or a reviler, or a drunkard, or an </a:t>
            </a:r>
            <a:r>
              <a:rPr lang="en-US" sz="2400" dirty="0" err="1"/>
              <a:t>extortioner</a:t>
            </a:r>
            <a:r>
              <a:rPr lang="en-US" sz="2400" dirty="0"/>
              <a:t>, </a:t>
            </a:r>
            <a:r>
              <a:rPr lang="en-US" sz="2400" b="1" u="sng" dirty="0"/>
              <a:t>not even to eat with such a person.  </a:t>
            </a:r>
            <a:r>
              <a:rPr lang="en-US" sz="2400" dirty="0"/>
              <a:t>For what have I to do with judging those also who are outside?  Do you not judge those who are inside?  But those who outside God Judges.  Therefore “put away from yourselves the evil person.”</a:t>
            </a:r>
          </a:p>
          <a:p>
            <a:r>
              <a:rPr lang="en-US" sz="2400" b="1" u="sng" dirty="0">
                <a:solidFill>
                  <a:srgbClr val="FF0000"/>
                </a:solidFill>
              </a:rPr>
              <a:t>2 Thessalonians 3: 14 </a:t>
            </a:r>
            <a:r>
              <a:rPr lang="en-US" sz="2400" dirty="0"/>
              <a:t>– “And if anyone does not obey our word in this epistle, note that person </a:t>
            </a:r>
            <a:r>
              <a:rPr lang="en-US" sz="2400" b="1" u="sng" dirty="0"/>
              <a:t>and do not keep company</a:t>
            </a:r>
            <a:r>
              <a:rPr lang="en-US" sz="2400" u="sng" dirty="0"/>
              <a:t> </a:t>
            </a:r>
            <a:r>
              <a:rPr lang="en-US" sz="2400" b="1" u="sng" dirty="0"/>
              <a:t>with him, </a:t>
            </a:r>
            <a:r>
              <a:rPr lang="en-US" sz="2400" dirty="0"/>
              <a:t>that he may be ashamed.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a:t>Discipline is a word which is out of step with </a:t>
            </a:r>
            <a:br>
              <a:rPr lang="en-US" sz="3200" dirty="0"/>
            </a:br>
            <a:r>
              <a:rPr lang="en-US" sz="3200" dirty="0"/>
              <a:t>our time.</a:t>
            </a:r>
          </a:p>
        </p:txBody>
      </p:sp>
      <p:sp>
        <p:nvSpPr>
          <p:cNvPr id="3" name="Content Placeholder 2"/>
          <p:cNvSpPr>
            <a:spLocks noGrp="1"/>
          </p:cNvSpPr>
          <p:nvPr>
            <p:ph sz="quarter" idx="1"/>
          </p:nvPr>
        </p:nvSpPr>
        <p:spPr>
          <a:xfrm>
            <a:off x="612648" y="1600200"/>
            <a:ext cx="8153400" cy="4953000"/>
          </a:xfrm>
        </p:spPr>
        <p:txBody>
          <a:bodyPr>
            <a:normAutofit/>
          </a:bodyPr>
          <a:lstStyle/>
          <a:p>
            <a:r>
              <a:rPr lang="en-US" sz="2800" b="1" u="sng" dirty="0">
                <a:solidFill>
                  <a:srgbClr val="FF0000"/>
                </a:solidFill>
              </a:rPr>
              <a:t>The world We live in today</a:t>
            </a:r>
          </a:p>
          <a:p>
            <a:pPr>
              <a:buFont typeface="Arial" panose="020B0604020202020204" pitchFamily="34" charset="0"/>
              <a:buChar char="•"/>
            </a:pPr>
            <a:r>
              <a:rPr lang="en-US" sz="2800" dirty="0"/>
              <a:t>Permissive – Indulgent</a:t>
            </a:r>
          </a:p>
          <a:p>
            <a:pPr>
              <a:buFont typeface="Arial" panose="020B0604020202020204" pitchFamily="34" charset="0"/>
              <a:buChar char="•"/>
            </a:pPr>
            <a:r>
              <a:rPr lang="en-US" sz="2800" dirty="0"/>
              <a:t>No Controls, No Restraints, No Limitations</a:t>
            </a:r>
          </a:p>
          <a:p>
            <a:pPr>
              <a:buFont typeface="Arial" panose="020B0604020202020204" pitchFamily="34" charset="0"/>
              <a:buChar char="•"/>
            </a:pPr>
            <a:r>
              <a:rPr lang="en-US" sz="2800" dirty="0"/>
              <a:t>Ours is a day when discipline is lacked in our homes, schools, and churches.</a:t>
            </a:r>
          </a:p>
          <a:p>
            <a:pPr>
              <a:buFont typeface="Arial" panose="020B0604020202020204" pitchFamily="34" charset="0"/>
              <a:buChar char="•"/>
            </a:pPr>
            <a:r>
              <a:rPr lang="en-US" sz="2800" dirty="0"/>
              <a:t>Two extremes are encountered in this matter:</a:t>
            </a:r>
          </a:p>
          <a:p>
            <a:pPr>
              <a:buFont typeface="Arial" panose="020B0604020202020204" pitchFamily="34" charset="0"/>
              <a:buChar char="•"/>
            </a:pPr>
            <a:r>
              <a:rPr lang="en-US" sz="2800" dirty="0"/>
              <a:t>Misuse (which is abused) Nonuse (which is abandonment)</a:t>
            </a:r>
          </a:p>
          <a:p>
            <a:pPr>
              <a:buFont typeface="Arial" panose="020B0604020202020204" pitchFamily="34" charset="0"/>
              <a:buChar char="•"/>
            </a:pPr>
            <a:r>
              <a:rPr lang="en-US" sz="2800" dirty="0"/>
              <a:t>Neither of these two extremes is acceptable to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What is the Meaning of Discipline:</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2800" dirty="0"/>
              <a:t>Discipline means to teach, instruct, to correct, or to train one that he might be strengthen, perfected; or chastise.</a:t>
            </a:r>
          </a:p>
          <a:p>
            <a:r>
              <a:rPr lang="en-US" sz="2800" u="sng" dirty="0"/>
              <a:t>2 Timothy 3: 16-17:  </a:t>
            </a:r>
            <a:r>
              <a:rPr lang="en-US" sz="2800" dirty="0"/>
              <a:t>“All Scripture is given by inspiration of God, and is profitable for doctrine, for reproof, for correction, for </a:t>
            </a:r>
            <a:r>
              <a:rPr lang="en-US" sz="2800" b="1" dirty="0">
                <a:solidFill>
                  <a:srgbClr val="FF0000"/>
                </a:solidFill>
              </a:rPr>
              <a:t>instruction in righteousness</a:t>
            </a:r>
            <a:r>
              <a:rPr lang="en-US" sz="2800" dirty="0"/>
              <a:t>, that the man of God may be complete, thoroughly equipped for every good work.”</a:t>
            </a:r>
          </a:p>
          <a:p>
            <a:r>
              <a:rPr lang="en-US" sz="2800" dirty="0"/>
              <a:t>The note on </a:t>
            </a:r>
            <a:r>
              <a:rPr lang="en-US" sz="2800" b="1" u="sng" dirty="0">
                <a:solidFill>
                  <a:srgbClr val="FF0000"/>
                </a:solidFill>
              </a:rPr>
              <a:t>“instruction” is discipline </a:t>
            </a:r>
            <a:r>
              <a:rPr lang="en-US" sz="2800" dirty="0"/>
              <a:t>(Greek – </a:t>
            </a:r>
            <a:r>
              <a:rPr lang="en-US" sz="2800" dirty="0" err="1"/>
              <a:t>paideian</a:t>
            </a:r>
            <a:r>
              <a:rPr 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Value of God’s Word</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2800" dirty="0"/>
              <a:t>While many think of discipline only as corrective, it must be pointed  out that discipline is twofold in its nature.</a:t>
            </a:r>
          </a:p>
          <a:p>
            <a:r>
              <a:rPr lang="en-US" sz="2800" dirty="0"/>
              <a:t>A.  </a:t>
            </a:r>
            <a:r>
              <a:rPr lang="en-US" sz="2800" b="1" u="sng" dirty="0"/>
              <a:t>Instructive discipline </a:t>
            </a:r>
            <a:r>
              <a:rPr lang="en-US" sz="2800" dirty="0"/>
              <a:t>which is preventive</a:t>
            </a:r>
          </a:p>
          <a:p>
            <a:r>
              <a:rPr lang="en-US" sz="2800" dirty="0"/>
              <a:t>B.  </a:t>
            </a:r>
            <a:r>
              <a:rPr lang="en-US" sz="2800" b="1" u="sng" dirty="0"/>
              <a:t>Corrective discipline </a:t>
            </a:r>
            <a:r>
              <a:rPr lang="en-US" sz="2800" dirty="0"/>
              <a:t>which is chastising</a:t>
            </a:r>
          </a:p>
          <a:p>
            <a:r>
              <a:rPr lang="en-US" sz="2800" dirty="0"/>
              <a:t>Examples of instructive (preventive) discipline</a:t>
            </a:r>
          </a:p>
          <a:p>
            <a:r>
              <a:rPr lang="en-US" sz="2800" b="1" u="sng" dirty="0">
                <a:solidFill>
                  <a:srgbClr val="FF0000"/>
                </a:solidFill>
              </a:rPr>
              <a:t>Ephesians 6: 4 </a:t>
            </a:r>
            <a:r>
              <a:rPr lang="en-US" sz="2800" dirty="0"/>
              <a:t>– “And you fathers, do not provoke your children to wrath, but bring them up in the training and admonition of the Lord.</a:t>
            </a:r>
          </a:p>
          <a:p>
            <a:r>
              <a:rPr lang="en-US" sz="2800" b="1" u="sng" dirty="0">
                <a:solidFill>
                  <a:srgbClr val="FF0000"/>
                </a:solidFill>
              </a:rPr>
              <a:t>1 Thess. 5: 22 </a:t>
            </a:r>
            <a:r>
              <a:rPr lang="en-US" sz="2800" dirty="0"/>
              <a:t>- “Abstain from every form of evil.”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a:t>Is Discipline A Bible Subject?</a:t>
            </a:r>
          </a:p>
        </p:txBody>
      </p:sp>
      <p:sp>
        <p:nvSpPr>
          <p:cNvPr id="3" name="Content Placeholder 2"/>
          <p:cNvSpPr>
            <a:spLocks noGrp="1"/>
          </p:cNvSpPr>
          <p:nvPr>
            <p:ph sz="quarter" idx="1"/>
          </p:nvPr>
        </p:nvSpPr>
        <p:spPr>
          <a:xfrm>
            <a:off x="612648" y="1600200"/>
            <a:ext cx="8153400" cy="4876800"/>
          </a:xfrm>
        </p:spPr>
        <p:txBody>
          <a:bodyPr>
            <a:normAutofit/>
          </a:bodyPr>
          <a:lstStyle/>
          <a:p>
            <a:r>
              <a:rPr lang="en-US" sz="2000" b="1" u="sng" dirty="0"/>
              <a:t>Genesis 17:14 </a:t>
            </a:r>
            <a:r>
              <a:rPr lang="en-US" sz="2000" dirty="0"/>
              <a:t>– The uncircumcised were to be cut off, that is, put away from the people.</a:t>
            </a:r>
          </a:p>
          <a:p>
            <a:r>
              <a:rPr lang="en-US" sz="2000" b="1" u="sng" dirty="0"/>
              <a:t>Leviticus 7: 27 </a:t>
            </a:r>
            <a:r>
              <a:rPr lang="en-US" sz="2000" dirty="0"/>
              <a:t>– Those who ate blood was to be cut off, that is, put away from the people.</a:t>
            </a:r>
          </a:p>
          <a:p>
            <a:r>
              <a:rPr lang="en-US" sz="2000" b="1" u="sng" dirty="0"/>
              <a:t>Deuteronomy 13: 13-18 </a:t>
            </a:r>
            <a:r>
              <a:rPr lang="en-US" sz="2000" dirty="0"/>
              <a:t>– Those who engaged in worshipping idols were to be killed.</a:t>
            </a:r>
          </a:p>
          <a:p>
            <a:r>
              <a:rPr lang="en-US" sz="2000" b="1" u="sng" dirty="0"/>
              <a:t>Romans 16: 17-18; 1 Corinthians 4: 19-21 </a:t>
            </a:r>
            <a:r>
              <a:rPr lang="en-US" sz="2000" dirty="0"/>
              <a:t>– Those who caused division were to be pointed out and avoided.</a:t>
            </a:r>
          </a:p>
          <a:p>
            <a:r>
              <a:rPr lang="en-US" sz="2000" b="1" u="sng" dirty="0"/>
              <a:t>1 Thessalonians 5: 14 </a:t>
            </a:r>
            <a:r>
              <a:rPr lang="en-US" sz="2000" dirty="0"/>
              <a:t>– The unruly were to be warned.</a:t>
            </a:r>
          </a:p>
          <a:p>
            <a:r>
              <a:rPr lang="en-US" sz="2000" b="1" u="sng" dirty="0"/>
              <a:t>2 Thessalonians 3: 6-15 </a:t>
            </a:r>
            <a:r>
              <a:rPr lang="en-US" sz="2000" dirty="0"/>
              <a:t>– Company is not be kept with those who refused to work.</a:t>
            </a:r>
          </a:p>
          <a:p>
            <a:r>
              <a:rPr lang="en-US" sz="2000" b="1" u="sng" dirty="0"/>
              <a:t>1 Timothy 5: 19-20 </a:t>
            </a:r>
            <a:r>
              <a:rPr lang="en-US" sz="2000" dirty="0"/>
              <a:t>– Those sinning were to be rebuked before all.</a:t>
            </a:r>
          </a:p>
          <a:p>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1066</TotalTime>
  <Words>2479</Words>
  <Application>Microsoft Office PowerPoint</Application>
  <PresentationFormat>On-screen Show (4:3)</PresentationFormat>
  <Paragraphs>144</Paragraphs>
  <Slides>24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Tw Cen MT</vt:lpstr>
      <vt:lpstr>Wingdings</vt:lpstr>
      <vt:lpstr>Wingdings 2</vt:lpstr>
      <vt:lpstr>Median</vt:lpstr>
      <vt:lpstr> Church Discipline</vt:lpstr>
      <vt:lpstr>Value of God’s Word</vt:lpstr>
      <vt:lpstr>Four Major New Testament passages dealing with church Discipline – 2 Thess. 3: 6; Romans 16: 17; 1 Cor. 5: 9-13; 2 Thess. 3:14.</vt:lpstr>
      <vt:lpstr>Value of God’s Word</vt:lpstr>
      <vt:lpstr>Value of God’s Word</vt:lpstr>
      <vt:lpstr>Discipline is a word which is out of step with  our time.</vt:lpstr>
      <vt:lpstr>What is the Meaning of Discipline:</vt:lpstr>
      <vt:lpstr>Value of God’s Word</vt:lpstr>
      <vt:lpstr>Is Discipline A Bible Subject?</vt:lpstr>
      <vt:lpstr>Is Discipline A Bible Subject?</vt:lpstr>
      <vt:lpstr>Is Discipline A Bible Subject?</vt:lpstr>
      <vt:lpstr>What are the Responsibilities of the Elders in Instructive (Preventive Discipline)?</vt:lpstr>
      <vt:lpstr>Elders play a vital role in the instructive  (preventive) part of the church discipline.</vt:lpstr>
      <vt:lpstr>Elders play a vital role in the instructive (Preventive) part of the church discipline.</vt:lpstr>
      <vt:lpstr>What are the Responsibilities of each Member in Instructive (Preventive) Discipline?</vt:lpstr>
      <vt:lpstr>What is Corrective Discipline?</vt:lpstr>
      <vt:lpstr>What Does Corrective Discipline Mean or Include?</vt:lpstr>
      <vt:lpstr>What Are The Purpose of Corrective Discipline</vt:lpstr>
      <vt:lpstr>What is the Scriptural Procedure in Corrective Discipline?</vt:lpstr>
      <vt:lpstr>REVIEW – Church Discipline</vt:lpstr>
      <vt:lpstr>What is to be our Action Toward and Treatment of one Disfellowshiped?</vt:lpstr>
      <vt:lpstr>What Must I Do To Be Saved?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of God’s Word</dc:title>
  <dc:creator>Ryan Frederick</dc:creator>
  <cp:lastModifiedBy>Al Lyles</cp:lastModifiedBy>
  <cp:revision>94</cp:revision>
  <cp:lastPrinted>2015-07-04T19:46:47Z</cp:lastPrinted>
  <dcterms:created xsi:type="dcterms:W3CDTF">2013-03-14T15:36:07Z</dcterms:created>
  <dcterms:modified xsi:type="dcterms:W3CDTF">2023-12-03T20:20:17Z</dcterms:modified>
</cp:coreProperties>
</file>