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2" r:id="rId1"/>
  </p:sldMasterIdLst>
  <p:notesMasterIdLst>
    <p:notesMasterId r:id="rId17"/>
  </p:notesMasterIdLst>
  <p:sldIdLst>
    <p:sldId id="292" r:id="rId2"/>
    <p:sldId id="293" r:id="rId3"/>
    <p:sldId id="256" r:id="rId4"/>
    <p:sldId id="260" r:id="rId5"/>
    <p:sldId id="261" r:id="rId6"/>
    <p:sldId id="264" r:id="rId7"/>
    <p:sldId id="265" r:id="rId8"/>
    <p:sldId id="266" r:id="rId9"/>
    <p:sldId id="268" r:id="rId10"/>
    <p:sldId id="274" r:id="rId11"/>
    <p:sldId id="276" r:id="rId12"/>
    <p:sldId id="278" r:id="rId13"/>
    <p:sldId id="279" r:id="rId14"/>
    <p:sldId id="281" r:id="rId15"/>
    <p:sldId id="285"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60"/>
  </p:normalViewPr>
  <p:slideViewPr>
    <p:cSldViewPr snapToGrid="0">
      <p:cViewPr varScale="1">
        <p:scale>
          <a:sx n="70" d="100"/>
          <a:sy n="70"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1143000" y="685800"/>
            <a:ext cx="4572000" cy="3429000"/>
          </a:xfrm>
          <a:prstGeom prst="rect">
            <a:avLst/>
          </a:prstGeom>
        </p:spPr>
        <p:txBody>
          <a:bodyPr/>
          <a:lstStyle/>
          <a:p>
            <a:endParaRPr/>
          </a:p>
        </p:txBody>
      </p:sp>
      <p:sp>
        <p:nvSpPr>
          <p:cNvPr id="205" name="Shape 2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13353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The universal need</a:t>
            </a:r>
            <a:r>
              <a:rPr sz="1000">
                <a:latin typeface="Humanst521 BT"/>
                <a:ea typeface="Humanst521 BT"/>
                <a:cs typeface="Humanst521 BT"/>
                <a:sym typeface="Humanst521 BT"/>
              </a:rPr>
              <a:t> – Rom 3:9,10,23; Ep 2:1-3,12</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3:9-10 (NKJV)  What then? Are we better than they? Not at all. For we have previously charged both Jews and Greeks that they are all under sin. [10] As it is written:  "There is none righteous, no, not one;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3:23 (NKJV)   for all have sinned and fall short of the glory of God,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Ephes. 2:1-3 (NKJV)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Ephes. 2:12 (NKJV)   that at that time you were without Christ, being aliens from the commonwealth of Israel and strangers from the covenants of promise, having no hope and without God in the world. </a:t>
            </a:r>
          </a:p>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The ONLY hope</a:t>
            </a:r>
            <a:r>
              <a:rPr sz="1000">
                <a:latin typeface="Humanst521 BT"/>
                <a:ea typeface="Humanst521 BT"/>
                <a:cs typeface="Humanst521 BT"/>
                <a:sym typeface="Humanst521 BT"/>
              </a:rPr>
              <a:t> – The gospel – Rom 1:16,17; Acts 10:6,22,32; 11:14; Rom 10:14-17</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10:6 (NKJV)   He is lodging with Simon, a tanner, whose house is by the sea. He will tell you what you must do."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10:22 (NKJV)   And they said, "Cornelius the centurion, a just man, one who fears God and has a good reputation among all the nation of the Jews, was divinely instructed by a holy angel to summon you to his house, and to hear words from you."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10:32 (NKJV)   Send therefore to Joppa and call Simon here, whose surname is Peter. He is lodging in the house of Simon, a tanner, by the sea. When he comes, he will speak to you.'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11:14 (NKJV)   who will tell you words by which you and all your household will be saved.'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1:16-17 (NKJV)  For I am not ashamed of the gospel of Christ, for it is the power of God to salvation for everyone who believes, for the Jew first and also for the Greek. [17] For in it the righteousness of God is revealed from faith to faith; as it is written, "The just shall live by faith."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10:14-17 (NKJV)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[16] But they have not all obeyed the gospel. For Isaiah says, "Lord, who has believed our report?" [17] So then faith comes by hearing, and hearing by the word of God. </a:t>
            </a:r>
          </a:p>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Thus the great commission</a:t>
            </a:r>
            <a:r>
              <a:rPr sz="1000">
                <a:latin typeface="Humanst521 BT"/>
                <a:ea typeface="Humanst521 BT"/>
                <a:cs typeface="Humanst521 BT"/>
                <a:sym typeface="Humanst521 BT"/>
              </a:rPr>
              <a:t> – Mat 28:18-20; Mark 16:15,16; Luke 24:47; Acts 1:8</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Matthew 28:18-20 (NKJV)  And Jesus came and spoke to them, saying, "All authority has been given to Me in heaven and on earth. [19] Go therefore and make disciples of all the nations, baptizing them in the name of the Father and of the Son and of the Holy Spirit, [20] teaching them to observe all things that I have commanded you; and lo, I am with you always, even to the end of the age." Amen.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Mark 16:15-16 (NKJV)  And He said to them, "Go into all the world and preach the gospel to every creature. [16] He who believes and is baptized will be saved; but he who does not believe will be condemned.</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Luke 24:47 (NKJV)  and that repentance and remission of sins should be preached in His name to all nations, beginning at Jerusalem.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1:8 (NKJV)  But you shall receive power when the Holy Spirit has come upon you; and you shall be witnesses to Me in Jerusalem, and in all Judea and Samaria, and to the end of the earth." </a:t>
            </a:r>
          </a:p>
          <a:p>
            <a:pPr algn="ctr" defTabSz="914400">
              <a:lnSpc>
                <a:spcPct val="100000"/>
              </a:lnSpc>
              <a:buClr>
                <a:srgbClr val="FFFFFF"/>
              </a:buClr>
              <a:buFont typeface="Humanst521 BT"/>
              <a:defRPr sz="1100">
                <a:solidFill>
                  <a:srgbClr val="FFFFFF"/>
                </a:solidFill>
                <a:uFill>
                  <a:solidFill>
                    <a:srgbClr val="FFFFFF"/>
                  </a:solidFill>
                </a:uFill>
                <a:latin typeface="Constantia"/>
                <a:ea typeface="Constantia"/>
                <a:cs typeface="Constantia"/>
                <a:sym typeface="Constantia"/>
              </a:defRPr>
            </a:pPr>
            <a:r>
              <a:rPr sz="1000" b="1">
                <a:latin typeface="Humanst521 BT"/>
                <a:ea typeface="Humanst521 BT"/>
                <a:cs typeface="Humanst521 BT"/>
                <a:sym typeface="Humanst521 BT"/>
              </a:rPr>
              <a:t>1 Tim. 3:15 (NKJV)   but if I am delayed, I write so that you may know how you ought to conduct yourself in the house of God, which is the church of the living God, the pillar and ground of the truth. </a:t>
            </a:r>
          </a:p>
        </p:txBody>
      </p:sp>
    </p:spTree>
    <p:extLst>
      <p:ext uri="{BB962C8B-B14F-4D97-AF65-F5344CB8AC3E}">
        <p14:creationId xmlns:p14="http://schemas.microsoft.com/office/powerpoint/2010/main" val="77978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391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39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606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5103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bg>
      <p:bgPr>
        <a:gradFill flip="none" rotWithShape="1">
          <a:gsLst>
            <a:gs pos="0">
              <a:srgbClr val="FFFBF4"/>
            </a:gs>
            <a:gs pos="100000">
              <a:srgbClr val="C6B698"/>
            </a:gs>
          </a:gsLst>
          <a:lin ang="0" scaled="0"/>
        </a:grad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977900" y="0"/>
            <a:ext cx="11049000" cy="5120642"/>
          </a:xfrm>
          <a:prstGeom prst="rect">
            <a:avLst/>
          </a:prstGeom>
          <a:ln>
            <a:round/>
          </a:ln>
        </p:spPr>
        <p:txBody>
          <a:bodyPr lIns="38100" tIns="38100" rIns="38100" bIns="38100" anchor="b">
            <a:noAutofit/>
          </a:bodyPr>
          <a:lstStyle>
            <a:lvl1pPr defTabSz="1295400">
              <a:defRPr sz="8200" b="1">
                <a:solidFill>
                  <a:srgbClr val="935D32"/>
                </a:solidFill>
                <a:effectLst>
                  <a:outerShdw blurRad="50800" dist="38100" dir="8220000" rotWithShape="0">
                    <a:srgbClr val="000000">
                      <a:alpha val="40000"/>
                    </a:srgbClr>
                  </a:outerShdw>
                </a:effectLst>
                <a:uFill>
                  <a:solidFill>
                    <a:srgbClr val="935D32"/>
                  </a:solidFill>
                </a:uFill>
                <a:latin typeface="Candara"/>
                <a:ea typeface="Candara"/>
                <a:cs typeface="Candara"/>
                <a:sym typeface="Candara"/>
              </a:defRPr>
            </a:lvl1pPr>
          </a:lstStyle>
          <a:p>
            <a:r>
              <a:t>Title Text</a:t>
            </a:r>
          </a:p>
        </p:txBody>
      </p:sp>
      <p:sp>
        <p:nvSpPr>
          <p:cNvPr id="128" name="Shape 128"/>
          <p:cNvSpPr>
            <a:spLocks noGrp="1"/>
          </p:cNvSpPr>
          <p:nvPr>
            <p:ph type="body" sz="half" idx="1"/>
          </p:nvPr>
        </p:nvSpPr>
        <p:spPr>
          <a:xfrm>
            <a:off x="1955800" y="5207000"/>
            <a:ext cx="9105900" cy="2797638"/>
          </a:xfrm>
          <a:prstGeom prst="rect">
            <a:avLst/>
          </a:prstGeom>
          <a:ln>
            <a:round/>
          </a:ln>
        </p:spPr>
        <p:txBody>
          <a:bodyPr lIns="38100" tIns="38100" rIns="38100" bIns="38100" anchor="t">
            <a:noAutofit/>
          </a:bodyPr>
          <a:lstStyle>
            <a:lvl1pPr marL="0" indent="0" algn="ctr" defTabSz="1295400">
              <a:spcBef>
                <a:spcPts val="0"/>
              </a:spcBef>
              <a:buClr>
                <a:srgbClr val="BD4233"/>
              </a:buClr>
              <a:buSzTx/>
              <a:buNone/>
              <a:defRPr sz="4200">
                <a:solidFill>
                  <a:srgbClr val="8D6649"/>
                </a:solidFill>
                <a:uFill>
                  <a:solidFill>
                    <a:srgbClr val="8D6649"/>
                  </a:solidFill>
                </a:uFill>
                <a:latin typeface="Candara"/>
                <a:ea typeface="Candara"/>
                <a:cs typeface="Candara"/>
                <a:sym typeface="Candara"/>
              </a:defRPr>
            </a:lvl1pPr>
            <a:lvl2pPr marL="647700" indent="0" algn="ctr" defTabSz="1295400">
              <a:spcBef>
                <a:spcPts val="0"/>
              </a:spcBef>
              <a:buClr>
                <a:srgbClr val="8D6649"/>
              </a:buClr>
              <a:buSzTx/>
              <a:buNone/>
              <a:defRPr sz="3000">
                <a:solidFill>
                  <a:srgbClr val="000000"/>
                </a:solidFill>
                <a:uFill>
                  <a:solidFill>
                    <a:srgbClr val="000000"/>
                  </a:solidFill>
                </a:uFill>
                <a:latin typeface="Candara"/>
                <a:ea typeface="Candara"/>
                <a:cs typeface="Candara"/>
                <a:sym typeface="Candara"/>
              </a:defRPr>
            </a:lvl2pPr>
            <a:lvl3pPr marL="1295400" indent="0" algn="ctr" defTabSz="1295400">
              <a:spcBef>
                <a:spcPts val="0"/>
              </a:spcBef>
              <a:buClr>
                <a:srgbClr val="BD4233"/>
              </a:buClr>
              <a:buSzTx/>
              <a:buNone/>
              <a:defRPr sz="2800">
                <a:solidFill>
                  <a:srgbClr val="000000"/>
                </a:solidFill>
                <a:uFill>
                  <a:solidFill>
                    <a:srgbClr val="000000"/>
                  </a:solidFill>
                </a:uFill>
                <a:latin typeface="Candara"/>
                <a:ea typeface="Candara"/>
                <a:cs typeface="Candara"/>
                <a:sym typeface="Candara"/>
              </a:defRPr>
            </a:lvl3pPr>
            <a:lvl4pPr marL="1955800" indent="0" algn="ctr" defTabSz="1295400">
              <a:spcBef>
                <a:spcPts val="0"/>
              </a:spcBef>
              <a:buClr>
                <a:srgbClr val="8D6649"/>
              </a:buClr>
              <a:buSzTx/>
              <a:buNone/>
              <a:defRPr sz="2400">
                <a:solidFill>
                  <a:srgbClr val="000000"/>
                </a:solidFill>
                <a:uFill>
                  <a:solidFill>
                    <a:srgbClr val="000000"/>
                  </a:solidFill>
                </a:uFill>
                <a:latin typeface="Candara"/>
                <a:ea typeface="Candara"/>
                <a:cs typeface="Candara"/>
                <a:sym typeface="Candara"/>
              </a:defRPr>
            </a:lvl4pPr>
            <a:lvl5pPr marL="2603500" indent="0" algn="ctr" defTabSz="1295400">
              <a:spcBef>
                <a:spcPts val="0"/>
              </a:spcBef>
              <a:buClr>
                <a:srgbClr val="BD4233"/>
              </a:buClr>
              <a:buSzTx/>
              <a:buNone/>
              <a:defRPr sz="2400">
                <a:solidFill>
                  <a:srgbClr val="000000"/>
                </a:solidFill>
                <a:uFill>
                  <a:solidFill>
                    <a:srgbClr val="000000"/>
                  </a:solidFill>
                </a:uFill>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12733238" y="397060"/>
            <a:ext cx="271562" cy="285354"/>
          </a:xfrm>
          <a:prstGeom prst="rect">
            <a:avLst/>
          </a:prstGeom>
          <a:ln>
            <a:round/>
          </a:ln>
        </p:spPr>
        <p:txBody>
          <a:bodyPr lIns="38100" tIns="38100" rIns="38100" bIns="38100" anchor="b"/>
          <a:lstStyle>
            <a:lvl1pPr algn="r" defTabSz="1295400">
              <a:defRPr sz="1600">
                <a:solidFill>
                  <a:srgbClr val="8D6649"/>
                </a:solidFill>
                <a:uFill>
                  <a:solidFill>
                    <a:srgbClr val="8D6649"/>
                  </a:solidFill>
                </a:uFill>
                <a:latin typeface="Candara"/>
                <a:ea typeface="Candara"/>
                <a:cs typeface="Candara"/>
                <a:sym typeface="Candara"/>
              </a:defRPr>
            </a:lvl1pPr>
          </a:lstStyle>
          <a:p>
            <a:fld id="{86CB4B4D-7CA3-9044-876B-883B54F8677D}" type="slidenum">
              <a:t>‹#›</a:t>
            </a:fld>
            <a:endParaRPr/>
          </a:p>
        </p:txBody>
      </p:sp>
    </p:spTree>
    <p:extLst>
      <p:ext uri="{BB962C8B-B14F-4D97-AF65-F5344CB8AC3E}">
        <p14:creationId xmlns:p14="http://schemas.microsoft.com/office/powerpoint/2010/main" val="37319474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Blank">
    <p:bg>
      <p:bgPr>
        <a:gradFill flip="none" rotWithShape="1">
          <a:gsLst>
            <a:gs pos="0">
              <a:srgbClr val="FFFBF4"/>
            </a:gs>
            <a:gs pos="100000">
              <a:srgbClr val="C6B698"/>
            </a:gs>
          </a:gsLst>
          <a:lin ang="0" scaled="0"/>
        </a:gradFill>
        <a:effectLst/>
      </p:bgPr>
    </p:bg>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12733238" y="397060"/>
            <a:ext cx="271562" cy="285354"/>
          </a:xfrm>
          <a:prstGeom prst="rect">
            <a:avLst/>
          </a:prstGeom>
          <a:ln>
            <a:round/>
          </a:ln>
        </p:spPr>
        <p:txBody>
          <a:bodyPr lIns="38100" tIns="38100" rIns="38100" bIns="38100" anchor="b"/>
          <a:lstStyle>
            <a:lvl1pPr algn="r" defTabSz="1295400">
              <a:defRPr sz="1600">
                <a:solidFill>
                  <a:srgbClr val="8D6649"/>
                </a:solidFill>
                <a:uFill>
                  <a:solidFill>
                    <a:srgbClr val="8D6649"/>
                  </a:solidFill>
                </a:uFill>
                <a:latin typeface="Candara"/>
                <a:ea typeface="Candara"/>
                <a:cs typeface="Candara"/>
                <a:sym typeface="Candara"/>
              </a:defRPr>
            </a:lvl1pPr>
          </a:lstStyle>
          <a:p>
            <a:fld id="{86CB4B4D-7CA3-9044-876B-883B54F8677D}" type="slidenum">
              <a:t>‹#›</a:t>
            </a:fld>
            <a:endParaRPr/>
          </a:p>
        </p:txBody>
      </p:sp>
    </p:spTree>
    <p:extLst>
      <p:ext uri="{BB962C8B-B14F-4D97-AF65-F5344CB8AC3E}">
        <p14:creationId xmlns:p14="http://schemas.microsoft.com/office/powerpoint/2010/main" val="16643996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7108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2509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1713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8125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964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124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40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3716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B61BEF0D-F0BB-DE4B-95CE-6DB70DBA9567}" type="datetimeFigureOut">
              <a:rPr lang="en-US" smtClean="0"/>
              <a:pPr/>
              <a:t>3/16/2018</a:t>
            </a:fld>
            <a:endParaRPr lang="en-US" dirty="0"/>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2672147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p:cNvSpPr>
          <p:nvPr>
            <p:ph type="subTitle" idx="1"/>
          </p:nvPr>
        </p:nvSpPr>
        <p:spPr>
          <a:xfrm>
            <a:off x="368489" y="382138"/>
            <a:ext cx="11106245" cy="9062113"/>
          </a:xfrm>
          <a:prstGeom prst="rect">
            <a:avLst/>
          </a:prstGeom>
        </p:spPr>
        <p:txBody>
          <a:bodyPr/>
          <a:lstStyle/>
          <a:p>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24" y="-122829"/>
            <a:ext cx="13524931" cy="9876429"/>
          </a:xfrm>
          <a:prstGeom prst="rect">
            <a:avLst/>
          </a:prstGeom>
        </p:spPr>
      </p:pic>
      <p:pic>
        <p:nvPicPr>
          <p:cNvPr id="4" name="Picture 3"/>
          <p:cNvPicPr>
            <a:picLocks noChangeAspect="1"/>
          </p:cNvPicPr>
          <p:nvPr/>
        </p:nvPicPr>
        <p:blipFill>
          <a:blip r:embed="rId3"/>
          <a:stretch>
            <a:fillRect/>
          </a:stretch>
        </p:blipFill>
        <p:spPr>
          <a:xfrm>
            <a:off x="1092730" y="382138"/>
            <a:ext cx="10688926" cy="1121946"/>
          </a:xfrm>
          <a:prstGeom prst="rect">
            <a:avLst/>
          </a:prstGeom>
        </p:spPr>
      </p:pic>
      <p:pic>
        <p:nvPicPr>
          <p:cNvPr id="5" name="Picture 4"/>
          <p:cNvPicPr>
            <a:picLocks noChangeAspect="1"/>
          </p:cNvPicPr>
          <p:nvPr/>
        </p:nvPicPr>
        <p:blipFill>
          <a:blip r:embed="rId4"/>
          <a:stretch>
            <a:fillRect/>
          </a:stretch>
        </p:blipFill>
        <p:spPr>
          <a:xfrm>
            <a:off x="3742064" y="1261387"/>
            <a:ext cx="5038753" cy="3255546"/>
          </a:xfrm>
          <a:prstGeom prst="rect">
            <a:avLst/>
          </a:prstGeom>
        </p:spPr>
      </p:pic>
      <p:sp>
        <p:nvSpPr>
          <p:cNvPr id="7" name="TextBox 6"/>
          <p:cNvSpPr txBox="1"/>
          <p:nvPr/>
        </p:nvSpPr>
        <p:spPr>
          <a:xfrm>
            <a:off x="392902" y="4198657"/>
            <a:ext cx="1207129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Meeting Times</a:t>
            </a:r>
          </a:p>
          <a:p>
            <a:r>
              <a:rPr lang="en-US" dirty="0" smtClean="0"/>
              <a:t>Sunday Morning Bible Study – 9:30 a.m.</a:t>
            </a:r>
          </a:p>
          <a:p>
            <a:r>
              <a:rPr lang="en-US" dirty="0" smtClean="0"/>
              <a:t>Sunday Morning Worship – 11 a.m.</a:t>
            </a:r>
          </a:p>
          <a:p>
            <a:r>
              <a:rPr lang="en-US" dirty="0" smtClean="0"/>
              <a:t>Wednesday Night Bible Study – 6:30 p.m.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p:nvPr/>
        </p:nvSpPr>
        <p:spPr>
          <a:xfrm>
            <a:off x="0" y="9430435"/>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24" name="Shape 4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425" name="Shape 425"/>
          <p:cNvSpPr/>
          <p:nvPr/>
        </p:nvSpPr>
        <p:spPr>
          <a:xfrm>
            <a:off x="600501" y="2536917"/>
            <a:ext cx="12348141" cy="6560770"/>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All that believed – Acts 2:44,45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Them that believed – Acts 4:32-35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The disciples – Acts 6:1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Relief unto the brethren – Acts 11:29</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Unto the saints – Rom. 15:25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For the poor saints – Rom. 15:26</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Accepted of the saints – Rom. 15:31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Collection for the saints - 1 Cor. 16:1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Ministering to the saints – 2 Cor. 8:4</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Supplied need of the saints – 2 Cor. 9:1,12</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Relieve the widows indeed – 1 Tim 5:16</a:t>
            </a:r>
          </a:p>
        </p:txBody>
      </p:sp>
      <p:sp>
        <p:nvSpPr>
          <p:cNvPr id="426" name="Shape 426"/>
          <p:cNvSpPr/>
          <p:nvPr/>
        </p:nvSpPr>
        <p:spPr>
          <a:xfrm>
            <a:off x="73282" y="276589"/>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427" name="Shape 427"/>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429" name="Shape 429"/>
          <p:cNvSpPr/>
          <p:nvPr/>
        </p:nvSpPr>
        <p:spPr>
          <a:xfrm>
            <a:off x="872426" y="1522594"/>
            <a:ext cx="11277072" cy="990601"/>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lvl1pPr defTabSz="1295400">
              <a:buClr>
                <a:srgbClr val="FFFFFF"/>
              </a:buClr>
              <a:buFont typeface="Dominican"/>
              <a:defRPr sz="50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a:latin typeface="Constantia"/>
                <a:ea typeface="Constantia"/>
                <a:cs typeface="Constantia"/>
                <a:sym typeface="Constantia"/>
              </a:defRPr>
            </a:pPr>
            <a:r>
              <a:rPr dirty="0">
                <a:latin typeface="Dominican"/>
                <a:ea typeface="Dominican"/>
                <a:cs typeface="Dominican"/>
                <a:sym typeface="Dominican"/>
              </a:rPr>
              <a:t>Limited To Needy Saints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25">
                                            <p:txEl>
                                              <p:pRg st="1" end="1"/>
                                            </p:txEl>
                                          </p:spTgt>
                                        </p:tgtEl>
                                        <p:attrNameLst>
                                          <p:attrName>style.visibility</p:attrName>
                                        </p:attrNameLst>
                                      </p:cBhvr>
                                      <p:to>
                                        <p:strVal val="visible"/>
                                      </p:to>
                                    </p:set>
                                    <p:animEffect transition="in" filter="wipe(left)">
                                      <p:cBhvr>
                                        <p:cTn id="7" dur="500"/>
                                        <p:tgtEl>
                                          <p:spTgt spid="4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425">
                                            <p:txEl>
                                              <p:pRg st="2" end="2"/>
                                            </p:txEl>
                                          </p:spTgt>
                                        </p:tgtEl>
                                        <p:attrNameLst>
                                          <p:attrName>style.visibility</p:attrName>
                                        </p:attrNameLst>
                                      </p:cBhvr>
                                      <p:to>
                                        <p:strVal val="visible"/>
                                      </p:to>
                                    </p:set>
                                    <p:animEffect transition="in" filter="wipe(left)">
                                      <p:cBhvr>
                                        <p:cTn id="12" dur="500"/>
                                        <p:tgtEl>
                                          <p:spTgt spid="4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425">
                                            <p:txEl>
                                              <p:pRg st="3" end="3"/>
                                            </p:txEl>
                                          </p:spTgt>
                                        </p:tgtEl>
                                        <p:attrNameLst>
                                          <p:attrName>style.visibility</p:attrName>
                                        </p:attrNameLst>
                                      </p:cBhvr>
                                      <p:to>
                                        <p:strVal val="visible"/>
                                      </p:to>
                                    </p:set>
                                    <p:animEffect transition="in" filter="wipe(left)">
                                      <p:cBhvr>
                                        <p:cTn id="17" dur="500"/>
                                        <p:tgtEl>
                                          <p:spTgt spid="4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425">
                                            <p:txEl>
                                              <p:pRg st="4" end="4"/>
                                            </p:txEl>
                                          </p:spTgt>
                                        </p:tgtEl>
                                        <p:attrNameLst>
                                          <p:attrName>style.visibility</p:attrName>
                                        </p:attrNameLst>
                                      </p:cBhvr>
                                      <p:to>
                                        <p:strVal val="visible"/>
                                      </p:to>
                                    </p:set>
                                    <p:animEffect transition="in" filter="wipe(left)">
                                      <p:cBhvr>
                                        <p:cTn id="22" dur="500"/>
                                        <p:tgtEl>
                                          <p:spTgt spid="4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p:tmAbs val="0"/>
                                  </p:iterate>
                                  <p:childTnLst>
                                    <p:set>
                                      <p:cBhvr>
                                        <p:cTn id="26" fill="hold"/>
                                        <p:tgtEl>
                                          <p:spTgt spid="425">
                                            <p:txEl>
                                              <p:pRg st="5" end="5"/>
                                            </p:txEl>
                                          </p:spTgt>
                                        </p:tgtEl>
                                        <p:attrNameLst>
                                          <p:attrName>style.visibility</p:attrName>
                                        </p:attrNameLst>
                                      </p:cBhvr>
                                      <p:to>
                                        <p:strVal val="visible"/>
                                      </p:to>
                                    </p:set>
                                    <p:animEffect transition="in" filter="wipe(left)">
                                      <p:cBhvr>
                                        <p:cTn id="27" dur="500"/>
                                        <p:tgtEl>
                                          <p:spTgt spid="4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p:tmAbs val="0"/>
                                  </p:iterate>
                                  <p:childTnLst>
                                    <p:set>
                                      <p:cBhvr>
                                        <p:cTn id="31" fill="hold"/>
                                        <p:tgtEl>
                                          <p:spTgt spid="425">
                                            <p:txEl>
                                              <p:pRg st="6" end="6"/>
                                            </p:txEl>
                                          </p:spTgt>
                                        </p:tgtEl>
                                        <p:attrNameLst>
                                          <p:attrName>style.visibility</p:attrName>
                                        </p:attrNameLst>
                                      </p:cBhvr>
                                      <p:to>
                                        <p:strVal val="visible"/>
                                      </p:to>
                                    </p:set>
                                    <p:animEffect transition="in" filter="wipe(left)">
                                      <p:cBhvr>
                                        <p:cTn id="32" dur="500"/>
                                        <p:tgtEl>
                                          <p:spTgt spid="4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p:tmAbs val="0"/>
                                  </p:iterate>
                                  <p:childTnLst>
                                    <p:set>
                                      <p:cBhvr>
                                        <p:cTn id="36" fill="hold"/>
                                        <p:tgtEl>
                                          <p:spTgt spid="425">
                                            <p:txEl>
                                              <p:pRg st="7" end="7"/>
                                            </p:txEl>
                                          </p:spTgt>
                                        </p:tgtEl>
                                        <p:attrNameLst>
                                          <p:attrName>style.visibility</p:attrName>
                                        </p:attrNameLst>
                                      </p:cBhvr>
                                      <p:to>
                                        <p:strVal val="visible"/>
                                      </p:to>
                                    </p:set>
                                    <p:animEffect transition="in" filter="wipe(left)">
                                      <p:cBhvr>
                                        <p:cTn id="37" dur="500"/>
                                        <p:tgtEl>
                                          <p:spTgt spid="42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iterate>
                                    <p:tmAbs val="0"/>
                                  </p:iterate>
                                  <p:childTnLst>
                                    <p:set>
                                      <p:cBhvr>
                                        <p:cTn id="41" fill="hold"/>
                                        <p:tgtEl>
                                          <p:spTgt spid="425">
                                            <p:txEl>
                                              <p:pRg st="8" end="8"/>
                                            </p:txEl>
                                          </p:spTgt>
                                        </p:tgtEl>
                                        <p:attrNameLst>
                                          <p:attrName>style.visibility</p:attrName>
                                        </p:attrNameLst>
                                      </p:cBhvr>
                                      <p:to>
                                        <p:strVal val="visible"/>
                                      </p:to>
                                    </p:set>
                                    <p:animEffect transition="in" filter="wipe(left)">
                                      <p:cBhvr>
                                        <p:cTn id="42" dur="500"/>
                                        <p:tgtEl>
                                          <p:spTgt spid="42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iterate>
                                    <p:tmAbs val="0"/>
                                  </p:iterate>
                                  <p:childTnLst>
                                    <p:set>
                                      <p:cBhvr>
                                        <p:cTn id="46" fill="hold"/>
                                        <p:tgtEl>
                                          <p:spTgt spid="425">
                                            <p:txEl>
                                              <p:pRg st="9" end="9"/>
                                            </p:txEl>
                                          </p:spTgt>
                                        </p:tgtEl>
                                        <p:attrNameLst>
                                          <p:attrName>style.visibility</p:attrName>
                                        </p:attrNameLst>
                                      </p:cBhvr>
                                      <p:to>
                                        <p:strVal val="visible"/>
                                      </p:to>
                                    </p:set>
                                    <p:animEffect transition="in" filter="wipe(left)">
                                      <p:cBhvr>
                                        <p:cTn id="47" dur="500"/>
                                        <p:tgtEl>
                                          <p:spTgt spid="42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iterate>
                                    <p:tmAbs val="0"/>
                                  </p:iterate>
                                  <p:childTnLst>
                                    <p:set>
                                      <p:cBhvr>
                                        <p:cTn id="51" fill="hold"/>
                                        <p:tgtEl>
                                          <p:spTgt spid="425">
                                            <p:txEl>
                                              <p:pRg st="10" end="10"/>
                                            </p:txEl>
                                          </p:spTgt>
                                        </p:tgtEl>
                                        <p:attrNameLst>
                                          <p:attrName>style.visibility</p:attrName>
                                        </p:attrNameLst>
                                      </p:cBhvr>
                                      <p:to>
                                        <p:strVal val="visible"/>
                                      </p:to>
                                    </p:set>
                                    <p:animEffect transition="in" filter="wipe(left)">
                                      <p:cBhvr>
                                        <p:cTn id="52" dur="500"/>
                                        <p:tgtEl>
                                          <p:spTgt spid="4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0" y="9430435"/>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67" name="Shape 467"/>
          <p:cNvSpPr>
            <a:spLocks noGrp="1"/>
          </p:cNvSpPr>
          <p:nvPr>
            <p:ph type="sldNum" sz="quarter" idx="2"/>
          </p:nvPr>
        </p:nvSpPr>
        <p:spPr>
          <a:xfrm>
            <a:off x="12750998" y="397060"/>
            <a:ext cx="253802"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468" name="Shape 468"/>
          <p:cNvSpPr/>
          <p:nvPr/>
        </p:nvSpPr>
        <p:spPr>
          <a:xfrm>
            <a:off x="31358" y="539737"/>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pic>
        <p:nvPicPr>
          <p:cNvPr id="472" name="Picture 471"/>
          <p:cNvPicPr>
            <a:picLocks/>
          </p:cNvPicPr>
          <p:nvPr/>
        </p:nvPicPr>
        <p:blipFill>
          <a:blip r:embed="rId2">
            <a:extLst/>
          </a:blip>
          <a:stretch>
            <a:fillRect/>
          </a:stretch>
        </p:blipFill>
        <p:spPr>
          <a:xfrm>
            <a:off x="195809" y="3325831"/>
            <a:ext cx="5216840" cy="4699001"/>
          </a:xfrm>
          <a:prstGeom prst="rect">
            <a:avLst/>
          </a:prstGeom>
          <a:effectLst>
            <a:outerShdw blurRad="63500" dist="88900" dir="3060000" rotWithShape="0">
              <a:srgbClr val="000000">
                <a:alpha val="32000"/>
              </a:srgbClr>
            </a:outerShdw>
          </a:effectLst>
        </p:spPr>
      </p:pic>
      <p:sp>
        <p:nvSpPr>
          <p:cNvPr id="473" name="Shape 473"/>
          <p:cNvSpPr/>
          <p:nvPr/>
        </p:nvSpPr>
        <p:spPr>
          <a:xfrm>
            <a:off x="5521721" y="3226892"/>
            <a:ext cx="7229277" cy="4660901"/>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[23]  For if </a:t>
            </a:r>
            <a:r>
              <a:rPr u="sng" dirty="0">
                <a:solidFill>
                  <a:srgbClr val="000000"/>
                </a:solidFill>
                <a:uFill>
                  <a:solidFill>
                    <a:srgbClr val="000000"/>
                  </a:solidFill>
                </a:uFill>
              </a:rPr>
              <a:t>anyone</a:t>
            </a:r>
            <a:r>
              <a:rPr dirty="0">
                <a:solidFill>
                  <a:srgbClr val="000000"/>
                </a:solidFill>
                <a:uFill>
                  <a:solidFill>
                    <a:srgbClr val="000000"/>
                  </a:solidFill>
                </a:uFill>
              </a:rPr>
              <a:t> is a hearer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[24] for </a:t>
            </a:r>
            <a:r>
              <a:rPr u="sng" dirty="0">
                <a:solidFill>
                  <a:srgbClr val="000000"/>
                </a:solidFill>
                <a:uFill>
                  <a:solidFill>
                    <a:srgbClr val="000000"/>
                  </a:solidFill>
                </a:uFill>
              </a:rPr>
              <a:t>he</a:t>
            </a:r>
            <a:r>
              <a:rPr dirty="0">
                <a:solidFill>
                  <a:srgbClr val="000000"/>
                </a:solidFill>
                <a:uFill>
                  <a:solidFill>
                    <a:srgbClr val="000000"/>
                  </a:solidFill>
                </a:uFill>
              </a:rPr>
              <a:t> observes </a:t>
            </a:r>
            <a:r>
              <a:rPr u="sng" dirty="0">
                <a:solidFill>
                  <a:srgbClr val="000000"/>
                </a:solidFill>
                <a:uFill>
                  <a:solidFill>
                    <a:srgbClr val="000000"/>
                  </a:solidFill>
                </a:uFill>
              </a:rPr>
              <a:t>himself</a:t>
            </a:r>
            <a:r>
              <a:rPr dirty="0">
                <a:solidFill>
                  <a:srgbClr val="000000"/>
                </a:solidFill>
                <a:uFill>
                  <a:solidFill>
                    <a:srgbClr val="000000"/>
                  </a:solidFill>
                </a:uFill>
              </a:rPr>
              <a:t>,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[25] But </a:t>
            </a:r>
            <a:r>
              <a:rPr u="sng" dirty="0">
                <a:solidFill>
                  <a:srgbClr val="000000"/>
                </a:solidFill>
                <a:uFill>
                  <a:solidFill>
                    <a:srgbClr val="000000"/>
                  </a:solidFill>
                </a:uFill>
              </a:rPr>
              <a:t>he</a:t>
            </a:r>
            <a:r>
              <a:rPr dirty="0">
                <a:solidFill>
                  <a:srgbClr val="000000"/>
                </a:solidFill>
                <a:uFill>
                  <a:solidFill>
                    <a:srgbClr val="000000"/>
                  </a:solidFill>
                </a:uFill>
              </a:rPr>
              <a:t> who looks . . .  this </a:t>
            </a:r>
            <a:r>
              <a:rPr u="sng" dirty="0">
                <a:solidFill>
                  <a:srgbClr val="000000"/>
                </a:solidFill>
                <a:uFill>
                  <a:solidFill>
                    <a:srgbClr val="000000"/>
                  </a:solidFill>
                </a:uFill>
              </a:rPr>
              <a:t>one</a:t>
            </a:r>
            <a:r>
              <a:rPr dirty="0">
                <a:solidFill>
                  <a:srgbClr val="000000"/>
                </a:solidFill>
                <a:uFill>
                  <a:solidFill>
                    <a:srgbClr val="000000"/>
                  </a:solidFill>
                </a:uFill>
              </a:rPr>
              <a:t> will be blessed in what </a:t>
            </a:r>
            <a:r>
              <a:rPr u="sng" dirty="0">
                <a:solidFill>
                  <a:srgbClr val="000000"/>
                </a:solidFill>
                <a:uFill>
                  <a:solidFill>
                    <a:srgbClr val="000000"/>
                  </a:solidFill>
                </a:uFill>
              </a:rPr>
              <a:t>he</a:t>
            </a:r>
            <a:r>
              <a:rPr dirty="0">
                <a:solidFill>
                  <a:srgbClr val="000000"/>
                </a:solidFill>
                <a:uFill>
                  <a:solidFill>
                    <a:srgbClr val="000000"/>
                  </a:solidFill>
                </a:uFill>
              </a:rPr>
              <a:t> does.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[26] If </a:t>
            </a:r>
            <a:r>
              <a:rPr u="sng" dirty="0">
                <a:solidFill>
                  <a:srgbClr val="000000"/>
                </a:solidFill>
                <a:uFill>
                  <a:solidFill>
                    <a:srgbClr val="000000"/>
                  </a:solidFill>
                </a:uFill>
              </a:rPr>
              <a:t>anyone</a:t>
            </a:r>
            <a:r>
              <a:rPr dirty="0">
                <a:solidFill>
                  <a:srgbClr val="000000"/>
                </a:solidFill>
                <a:uFill>
                  <a:solidFill>
                    <a:srgbClr val="000000"/>
                  </a:solidFill>
                </a:uFill>
              </a:rPr>
              <a:t> among you thinks </a:t>
            </a:r>
            <a:r>
              <a:rPr u="sng" dirty="0">
                <a:solidFill>
                  <a:srgbClr val="000000"/>
                </a:solidFill>
                <a:uFill>
                  <a:solidFill>
                    <a:srgbClr val="000000"/>
                  </a:solidFill>
                </a:uFill>
              </a:rPr>
              <a:t>he</a:t>
            </a:r>
            <a:r>
              <a:rPr dirty="0">
                <a:solidFill>
                  <a:srgbClr val="000000"/>
                </a:solidFill>
                <a:uFill>
                  <a:solidFill>
                    <a:srgbClr val="000000"/>
                  </a:solidFill>
                </a:uFill>
              </a:rPr>
              <a:t> is religious, . . .  deceives </a:t>
            </a:r>
            <a:r>
              <a:rPr u="sng" dirty="0">
                <a:solidFill>
                  <a:srgbClr val="000000"/>
                </a:solidFill>
                <a:uFill>
                  <a:solidFill>
                    <a:srgbClr val="000000"/>
                  </a:solidFill>
                </a:uFill>
              </a:rPr>
              <a:t>his own heart</a:t>
            </a:r>
            <a:r>
              <a:rPr dirty="0">
                <a:solidFill>
                  <a:srgbClr val="000000"/>
                </a:solidFill>
                <a:uFill>
                  <a:solidFill>
                    <a:srgbClr val="000000"/>
                  </a:solidFill>
                </a:uFill>
              </a:rPr>
              <a:t>, this </a:t>
            </a:r>
            <a:r>
              <a:rPr u="sng" dirty="0">
                <a:solidFill>
                  <a:srgbClr val="000000"/>
                </a:solidFill>
                <a:uFill>
                  <a:solidFill>
                    <a:srgbClr val="000000"/>
                  </a:solidFill>
                </a:uFill>
              </a:rPr>
              <a:t>one's</a:t>
            </a:r>
            <a:r>
              <a:rPr dirty="0">
                <a:solidFill>
                  <a:srgbClr val="000000"/>
                </a:solidFill>
                <a:uFill>
                  <a:solidFill>
                    <a:srgbClr val="000000"/>
                  </a:solidFill>
                </a:uFill>
              </a:rPr>
              <a:t> religion is useless.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[27] . . .  to keep </a:t>
            </a:r>
            <a:r>
              <a:rPr u="sng" dirty="0">
                <a:solidFill>
                  <a:srgbClr val="000000"/>
                </a:solidFill>
                <a:uFill>
                  <a:solidFill>
                    <a:srgbClr val="000000"/>
                  </a:solidFill>
                </a:uFill>
              </a:rPr>
              <a:t>oneself</a:t>
            </a:r>
            <a:r>
              <a:rPr dirty="0">
                <a:solidFill>
                  <a:srgbClr val="000000"/>
                </a:solidFill>
                <a:uFill>
                  <a:solidFill>
                    <a:srgbClr val="000000"/>
                  </a:solidFill>
                </a:uFill>
              </a:rPr>
              <a:t> unspotted from the world. </a:t>
            </a:r>
          </a:p>
        </p:txBody>
      </p:sp>
      <p:sp>
        <p:nvSpPr>
          <p:cNvPr id="2" name="TextBox 1"/>
          <p:cNvSpPr txBox="1"/>
          <p:nvPr/>
        </p:nvSpPr>
        <p:spPr>
          <a:xfrm>
            <a:off x="791570" y="2129051"/>
            <a:ext cx="1135493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tx1"/>
                </a:solidFill>
              </a:rPr>
              <a:t>What About James 1: 27 – Individual or Congregational?</a:t>
            </a:r>
            <a:endParaRPr lang="en-US" b="1" dirty="0">
              <a:solidFill>
                <a:schemeClr val="tx1"/>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2" nodeType="clickEffect">
                                  <p:stCondLst>
                                    <p:cond delay="0"/>
                                  </p:stCondLst>
                                  <p:iterate>
                                    <p:tmAbs val="0"/>
                                  </p:iterate>
                                  <p:childTnLst>
                                    <p:set>
                                      <p:cBhvr>
                                        <p:cTn id="6" fill="hold"/>
                                        <p:tgtEl>
                                          <p:spTgt spid="472"/>
                                        </p:tgtEl>
                                        <p:attrNameLst>
                                          <p:attrName>style.visibility</p:attrName>
                                        </p:attrNameLst>
                                      </p:cBhvr>
                                      <p:to>
                                        <p:strVal val="visible"/>
                                      </p:to>
                                    </p:set>
                                    <p:animEffect transition="in" filter="fade">
                                      <p:cBhvr>
                                        <p:cTn id="7" dur="5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3" nodeType="clickEffect">
                                  <p:stCondLst>
                                    <p:cond delay="0"/>
                                  </p:stCondLst>
                                  <p:iterate>
                                    <p:tmAbs val="0"/>
                                  </p:iterate>
                                  <p:childTnLst>
                                    <p:set>
                                      <p:cBhvr>
                                        <p:cTn id="11" fill="hold"/>
                                        <p:tgtEl>
                                          <p:spTgt spid="473">
                                            <p:txEl>
                                              <p:pRg st="1" end="1"/>
                                            </p:txEl>
                                          </p:spTgt>
                                        </p:tgtEl>
                                        <p:attrNameLst>
                                          <p:attrName>style.visibility</p:attrName>
                                        </p:attrNameLst>
                                      </p:cBhvr>
                                      <p:to>
                                        <p:strVal val="visible"/>
                                      </p:to>
                                    </p:set>
                                    <p:animEffect transition="in" filter="wipe(left)">
                                      <p:cBhvr>
                                        <p:cTn id="12" dur="500"/>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473">
                                            <p:txEl>
                                              <p:pRg st="2" end="2"/>
                                            </p:txEl>
                                          </p:spTgt>
                                        </p:tgtEl>
                                        <p:attrNameLst>
                                          <p:attrName>style.visibility</p:attrName>
                                        </p:attrNameLst>
                                      </p:cBhvr>
                                      <p:to>
                                        <p:strVal val="visible"/>
                                      </p:to>
                                    </p:set>
                                    <p:animEffect transition="in" filter="wipe(left)">
                                      <p:cBhvr>
                                        <p:cTn id="17" dur="500"/>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iterate>
                                    <p:tmAbs val="0"/>
                                  </p:iterate>
                                  <p:childTnLst>
                                    <p:set>
                                      <p:cBhvr>
                                        <p:cTn id="21" fill="hold"/>
                                        <p:tgtEl>
                                          <p:spTgt spid="473">
                                            <p:txEl>
                                              <p:pRg st="3" end="3"/>
                                            </p:txEl>
                                          </p:spTgt>
                                        </p:tgtEl>
                                        <p:attrNameLst>
                                          <p:attrName>style.visibility</p:attrName>
                                        </p:attrNameLst>
                                      </p:cBhvr>
                                      <p:to>
                                        <p:strVal val="visible"/>
                                      </p:to>
                                    </p:set>
                                    <p:animEffect transition="in" filter="wipe(left)">
                                      <p:cBhvr>
                                        <p:cTn id="22" dur="500"/>
                                        <p:tgtEl>
                                          <p:spTgt spid="4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3" nodeType="clickEffect">
                                  <p:stCondLst>
                                    <p:cond delay="0"/>
                                  </p:stCondLst>
                                  <p:iterate>
                                    <p:tmAbs val="0"/>
                                  </p:iterate>
                                  <p:childTnLst>
                                    <p:set>
                                      <p:cBhvr>
                                        <p:cTn id="26" fill="hold"/>
                                        <p:tgtEl>
                                          <p:spTgt spid="473">
                                            <p:txEl>
                                              <p:pRg st="4" end="4"/>
                                            </p:txEl>
                                          </p:spTgt>
                                        </p:tgtEl>
                                        <p:attrNameLst>
                                          <p:attrName>style.visibility</p:attrName>
                                        </p:attrNameLst>
                                      </p:cBhvr>
                                      <p:to>
                                        <p:strVal val="visible"/>
                                      </p:to>
                                    </p:set>
                                    <p:animEffect transition="in" filter="wipe(left)">
                                      <p:cBhvr>
                                        <p:cTn id="27" dur="500"/>
                                        <p:tgtEl>
                                          <p:spTgt spid="4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2" animBg="1" advAuto="0"/>
      <p:bldP spid="473" grpId="3"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p:nvPr/>
        </p:nvSpPr>
        <p:spPr>
          <a:xfrm>
            <a:off x="-368490" y="6859621"/>
            <a:ext cx="2654490" cy="187258"/>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87" name="Shape 487"/>
          <p:cNvSpPr>
            <a:spLocks noGrp="1"/>
          </p:cNvSpPr>
          <p:nvPr>
            <p:ph type="sldNum" sz="quarter" idx="2"/>
          </p:nvPr>
        </p:nvSpPr>
        <p:spPr>
          <a:xfrm>
            <a:off x="12723316" y="397060"/>
            <a:ext cx="281485"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488" name="Shape 488"/>
          <p:cNvSpPr/>
          <p:nvPr/>
        </p:nvSpPr>
        <p:spPr>
          <a:xfrm>
            <a:off x="5883768" y="8412480"/>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489" name="Shape 489"/>
          <p:cNvSpPr/>
          <p:nvPr/>
        </p:nvSpPr>
        <p:spPr>
          <a:xfrm>
            <a:off x="5883768" y="8601305"/>
            <a:ext cx="6795913"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hotels</a:t>
            </a:r>
          </a:p>
        </p:txBody>
      </p:sp>
      <p:sp>
        <p:nvSpPr>
          <p:cNvPr id="490" name="Shape 490"/>
          <p:cNvSpPr/>
          <p:nvPr/>
        </p:nvSpPr>
        <p:spPr>
          <a:xfrm>
            <a:off x="3537938" y="8412480"/>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491" name="Shape 491"/>
          <p:cNvSpPr/>
          <p:nvPr/>
        </p:nvSpPr>
        <p:spPr>
          <a:xfrm>
            <a:off x="3537938" y="8614989"/>
            <a:ext cx="2345830"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Heb. 13:2 </a:t>
            </a:r>
          </a:p>
        </p:txBody>
      </p:sp>
      <p:sp>
        <p:nvSpPr>
          <p:cNvPr id="492" name="Shape 492"/>
          <p:cNvSpPr/>
          <p:nvPr/>
        </p:nvSpPr>
        <p:spPr>
          <a:xfrm>
            <a:off x="325119" y="8370423"/>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493" name="Shape 493"/>
          <p:cNvSpPr/>
          <p:nvPr/>
        </p:nvSpPr>
        <p:spPr>
          <a:xfrm>
            <a:off x="325119" y="8412480"/>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"Entertain strangers"</a:t>
            </a:r>
          </a:p>
        </p:txBody>
      </p:sp>
      <p:sp>
        <p:nvSpPr>
          <p:cNvPr id="494" name="Shape 494"/>
          <p:cNvSpPr/>
          <p:nvPr/>
        </p:nvSpPr>
        <p:spPr>
          <a:xfrm>
            <a:off x="5883768" y="7245209"/>
            <a:ext cx="6795913" cy="1167272"/>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495" name="Shape 495"/>
          <p:cNvSpPr/>
          <p:nvPr/>
        </p:nvSpPr>
        <p:spPr>
          <a:xfrm>
            <a:off x="5883768" y="7245209"/>
            <a:ext cx="6795913"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clothing stores</a:t>
            </a:r>
          </a:p>
        </p:txBody>
      </p:sp>
      <p:sp>
        <p:nvSpPr>
          <p:cNvPr id="496" name="Shape 496"/>
          <p:cNvSpPr/>
          <p:nvPr/>
        </p:nvSpPr>
        <p:spPr>
          <a:xfrm>
            <a:off x="3537938" y="7245209"/>
            <a:ext cx="2345830" cy="1167272"/>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497" name="Shape 497"/>
          <p:cNvSpPr/>
          <p:nvPr/>
        </p:nvSpPr>
        <p:spPr>
          <a:xfrm>
            <a:off x="3537938" y="7245209"/>
            <a:ext cx="234583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498" name="Shape 498"/>
          <p:cNvSpPr/>
          <p:nvPr/>
        </p:nvSpPr>
        <p:spPr>
          <a:xfrm>
            <a:off x="325119" y="7245209"/>
            <a:ext cx="3212820" cy="1167272"/>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499" name="Shape 499"/>
          <p:cNvSpPr/>
          <p:nvPr/>
        </p:nvSpPr>
        <p:spPr>
          <a:xfrm>
            <a:off x="325119" y="7245209"/>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"Clothe the naked"</a:t>
            </a:r>
          </a:p>
        </p:txBody>
      </p:sp>
      <p:sp>
        <p:nvSpPr>
          <p:cNvPr id="500" name="Shape 500"/>
          <p:cNvSpPr/>
          <p:nvPr/>
        </p:nvSpPr>
        <p:spPr>
          <a:xfrm>
            <a:off x="5883768" y="6077937"/>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01" name="Shape 501"/>
          <p:cNvSpPr/>
          <p:nvPr/>
        </p:nvSpPr>
        <p:spPr>
          <a:xfrm>
            <a:off x="5883768" y="6266761"/>
            <a:ext cx="6795913"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jails</a:t>
            </a:r>
          </a:p>
        </p:txBody>
      </p:sp>
      <p:sp>
        <p:nvSpPr>
          <p:cNvPr id="502" name="Shape 502"/>
          <p:cNvSpPr/>
          <p:nvPr/>
        </p:nvSpPr>
        <p:spPr>
          <a:xfrm>
            <a:off x="3537938" y="6077937"/>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03" name="Shape 503"/>
          <p:cNvSpPr/>
          <p:nvPr/>
        </p:nvSpPr>
        <p:spPr>
          <a:xfrm>
            <a:off x="3537938" y="6077937"/>
            <a:ext cx="234583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04" name="Shape 504"/>
          <p:cNvSpPr/>
          <p:nvPr/>
        </p:nvSpPr>
        <p:spPr>
          <a:xfrm>
            <a:off x="325119" y="6098965"/>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05" name="Shape 505"/>
          <p:cNvSpPr/>
          <p:nvPr/>
        </p:nvSpPr>
        <p:spPr>
          <a:xfrm>
            <a:off x="325119" y="6077937"/>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prisoner"</a:t>
            </a:r>
          </a:p>
        </p:txBody>
      </p:sp>
      <p:sp>
        <p:nvSpPr>
          <p:cNvPr id="506" name="Shape 506"/>
          <p:cNvSpPr/>
          <p:nvPr/>
        </p:nvSpPr>
        <p:spPr>
          <a:xfrm>
            <a:off x="5883768" y="4910667"/>
            <a:ext cx="6795913" cy="1167271"/>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07" name="Shape 507"/>
          <p:cNvSpPr/>
          <p:nvPr/>
        </p:nvSpPr>
        <p:spPr>
          <a:xfrm>
            <a:off x="5883768" y="5099491"/>
            <a:ext cx="6795913"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hospitals</a:t>
            </a:r>
          </a:p>
        </p:txBody>
      </p:sp>
      <p:sp>
        <p:nvSpPr>
          <p:cNvPr id="508" name="Shape 508"/>
          <p:cNvSpPr/>
          <p:nvPr/>
        </p:nvSpPr>
        <p:spPr>
          <a:xfrm>
            <a:off x="3537938" y="4910667"/>
            <a:ext cx="2345830" cy="1167271"/>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09" name="Shape 509"/>
          <p:cNvSpPr/>
          <p:nvPr/>
        </p:nvSpPr>
        <p:spPr>
          <a:xfrm>
            <a:off x="3537938" y="4910667"/>
            <a:ext cx="234583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10" name="Shape 510"/>
          <p:cNvSpPr/>
          <p:nvPr/>
        </p:nvSpPr>
        <p:spPr>
          <a:xfrm>
            <a:off x="325119" y="4910667"/>
            <a:ext cx="3212820" cy="1167271"/>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11" name="Shape 511"/>
          <p:cNvSpPr/>
          <p:nvPr/>
        </p:nvSpPr>
        <p:spPr>
          <a:xfrm>
            <a:off x="325119" y="5099491"/>
            <a:ext cx="3212820"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sick"</a:t>
            </a:r>
          </a:p>
        </p:txBody>
      </p:sp>
      <p:sp>
        <p:nvSpPr>
          <p:cNvPr id="512" name="Shape 512"/>
          <p:cNvSpPr/>
          <p:nvPr/>
        </p:nvSpPr>
        <p:spPr>
          <a:xfrm>
            <a:off x="5883768" y="3743395"/>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13" name="Shape 513"/>
          <p:cNvSpPr/>
          <p:nvPr/>
        </p:nvSpPr>
        <p:spPr>
          <a:xfrm>
            <a:off x="5883768" y="3743395"/>
            <a:ext cx="6795913"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restaurants</a:t>
            </a:r>
          </a:p>
        </p:txBody>
      </p:sp>
      <p:sp>
        <p:nvSpPr>
          <p:cNvPr id="514" name="Shape 514"/>
          <p:cNvSpPr/>
          <p:nvPr/>
        </p:nvSpPr>
        <p:spPr>
          <a:xfrm>
            <a:off x="3537938" y="3743395"/>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15" name="Shape 515"/>
          <p:cNvSpPr/>
          <p:nvPr/>
        </p:nvSpPr>
        <p:spPr>
          <a:xfrm>
            <a:off x="3537938" y="3743395"/>
            <a:ext cx="234583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16" name="Shape 516"/>
          <p:cNvSpPr/>
          <p:nvPr/>
        </p:nvSpPr>
        <p:spPr>
          <a:xfrm>
            <a:off x="325119" y="3743395"/>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17" name="Shape 517"/>
          <p:cNvSpPr/>
          <p:nvPr/>
        </p:nvSpPr>
        <p:spPr>
          <a:xfrm>
            <a:off x="325119" y="3743395"/>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"Feed the hungry"</a:t>
            </a:r>
          </a:p>
        </p:txBody>
      </p:sp>
      <p:sp>
        <p:nvSpPr>
          <p:cNvPr id="518" name="Shape 518"/>
          <p:cNvSpPr/>
          <p:nvPr/>
        </p:nvSpPr>
        <p:spPr>
          <a:xfrm>
            <a:off x="5883768" y="2576125"/>
            <a:ext cx="6795913" cy="1167271"/>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19" name="Shape 519"/>
          <p:cNvSpPr/>
          <p:nvPr/>
        </p:nvSpPr>
        <p:spPr>
          <a:xfrm>
            <a:off x="5883768" y="2576125"/>
            <a:ext cx="6795913"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rPr dirty="0"/>
              <a:t>Does not Authorize Church </a:t>
            </a:r>
            <a:r>
              <a:rPr dirty="0" smtClean="0"/>
              <a:t>widow</a:t>
            </a:r>
            <a:r>
              <a:rPr lang="en-US" dirty="0" smtClean="0"/>
              <a:t> </a:t>
            </a:r>
            <a:r>
              <a:rPr lang="en-US" smtClean="0"/>
              <a:t>w</a:t>
            </a:r>
            <a:r>
              <a:rPr smtClean="0"/>
              <a:t>a</a:t>
            </a:r>
            <a:r>
              <a:rPr lang="en-US" smtClean="0"/>
              <a:t>g</a:t>
            </a:r>
            <a:r>
              <a:rPr smtClean="0"/>
              <a:t>es</a:t>
            </a:r>
            <a:endParaRPr dirty="0"/>
          </a:p>
        </p:txBody>
      </p:sp>
      <p:sp>
        <p:nvSpPr>
          <p:cNvPr id="520" name="Shape 520"/>
          <p:cNvSpPr/>
          <p:nvPr/>
        </p:nvSpPr>
        <p:spPr>
          <a:xfrm>
            <a:off x="3537938" y="2576125"/>
            <a:ext cx="2345830" cy="1167271"/>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21" name="Shape 521"/>
          <p:cNvSpPr/>
          <p:nvPr/>
        </p:nvSpPr>
        <p:spPr>
          <a:xfrm>
            <a:off x="3537938" y="2834386"/>
            <a:ext cx="2345830"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James 1:27</a:t>
            </a:r>
          </a:p>
        </p:txBody>
      </p:sp>
      <p:sp>
        <p:nvSpPr>
          <p:cNvPr id="522" name="Shape 522"/>
          <p:cNvSpPr/>
          <p:nvPr/>
        </p:nvSpPr>
        <p:spPr>
          <a:xfrm>
            <a:off x="325119" y="2576125"/>
            <a:ext cx="3212820" cy="1167271"/>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23" name="Shape 523"/>
          <p:cNvSpPr/>
          <p:nvPr/>
        </p:nvSpPr>
        <p:spPr>
          <a:xfrm>
            <a:off x="325119" y="2576125"/>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widows"</a:t>
            </a:r>
          </a:p>
        </p:txBody>
      </p:sp>
      <p:sp>
        <p:nvSpPr>
          <p:cNvPr id="524" name="Shape 524"/>
          <p:cNvSpPr/>
          <p:nvPr/>
        </p:nvSpPr>
        <p:spPr>
          <a:xfrm>
            <a:off x="5883768" y="1408853"/>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25" name="Shape 525"/>
          <p:cNvSpPr/>
          <p:nvPr/>
        </p:nvSpPr>
        <p:spPr>
          <a:xfrm>
            <a:off x="5883768" y="1408853"/>
            <a:ext cx="6795913"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orphanages</a:t>
            </a:r>
          </a:p>
        </p:txBody>
      </p:sp>
      <p:sp>
        <p:nvSpPr>
          <p:cNvPr id="526" name="Shape 526"/>
          <p:cNvSpPr/>
          <p:nvPr/>
        </p:nvSpPr>
        <p:spPr>
          <a:xfrm>
            <a:off x="3537938" y="1408853"/>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27" name="Shape 527"/>
          <p:cNvSpPr/>
          <p:nvPr/>
        </p:nvSpPr>
        <p:spPr>
          <a:xfrm>
            <a:off x="3537938" y="1572703"/>
            <a:ext cx="2345830" cy="6507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James 1:27</a:t>
            </a:r>
          </a:p>
        </p:txBody>
      </p:sp>
      <p:sp>
        <p:nvSpPr>
          <p:cNvPr id="528" name="Shape 528"/>
          <p:cNvSpPr/>
          <p:nvPr/>
        </p:nvSpPr>
        <p:spPr>
          <a:xfrm>
            <a:off x="325119" y="1408853"/>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29" name="Shape 529"/>
          <p:cNvSpPr/>
          <p:nvPr/>
        </p:nvSpPr>
        <p:spPr>
          <a:xfrm>
            <a:off x="325119" y="1402503"/>
            <a:ext cx="3212820" cy="11714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fatherless"</a:t>
            </a:r>
          </a:p>
        </p:txBody>
      </p:sp>
      <p:sp>
        <p:nvSpPr>
          <p:cNvPr id="530" name="Shape 530"/>
          <p:cNvSpPr/>
          <p:nvPr/>
        </p:nvSpPr>
        <p:spPr>
          <a:xfrm>
            <a:off x="5883768" y="520157"/>
            <a:ext cx="6795913"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1" name="Shape 531"/>
          <p:cNvSpPr/>
          <p:nvPr/>
        </p:nvSpPr>
        <p:spPr>
          <a:xfrm>
            <a:off x="5883768" y="708981"/>
            <a:ext cx="6795913" cy="5110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Does not Authorize</a:t>
            </a:r>
          </a:p>
        </p:txBody>
      </p:sp>
      <p:sp>
        <p:nvSpPr>
          <p:cNvPr id="532" name="Shape 532"/>
          <p:cNvSpPr/>
          <p:nvPr/>
        </p:nvSpPr>
        <p:spPr>
          <a:xfrm>
            <a:off x="3537938" y="520157"/>
            <a:ext cx="2345830"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3" name="Shape 533"/>
          <p:cNvSpPr/>
          <p:nvPr/>
        </p:nvSpPr>
        <p:spPr>
          <a:xfrm>
            <a:off x="3537938" y="708981"/>
            <a:ext cx="2345830" cy="5110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Text</a:t>
            </a:r>
          </a:p>
        </p:txBody>
      </p:sp>
      <p:sp>
        <p:nvSpPr>
          <p:cNvPr id="534" name="Shape 534"/>
          <p:cNvSpPr/>
          <p:nvPr/>
        </p:nvSpPr>
        <p:spPr>
          <a:xfrm>
            <a:off x="325119" y="520157"/>
            <a:ext cx="3212820"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5" name="Shape 535"/>
          <p:cNvSpPr/>
          <p:nvPr/>
        </p:nvSpPr>
        <p:spPr>
          <a:xfrm>
            <a:off x="325119" y="708981"/>
            <a:ext cx="3212820" cy="5110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Command</a:t>
            </a:r>
          </a:p>
        </p:txBody>
      </p:sp>
      <p:sp>
        <p:nvSpPr>
          <p:cNvPr id="536" name="Shape 536"/>
          <p:cNvSpPr/>
          <p:nvPr/>
        </p:nvSpPr>
        <p:spPr>
          <a:xfrm>
            <a:off x="325119" y="1408853"/>
            <a:ext cx="3212820"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7" name="Shape 537"/>
          <p:cNvSpPr/>
          <p:nvPr/>
        </p:nvSpPr>
        <p:spPr>
          <a:xfrm>
            <a:off x="325119" y="2576125"/>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8" name="Shape 538"/>
          <p:cNvSpPr/>
          <p:nvPr/>
        </p:nvSpPr>
        <p:spPr>
          <a:xfrm>
            <a:off x="325119" y="3743395"/>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9" name="Shape 539"/>
          <p:cNvSpPr/>
          <p:nvPr/>
        </p:nvSpPr>
        <p:spPr>
          <a:xfrm>
            <a:off x="325119" y="4910667"/>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0" name="Shape 540"/>
          <p:cNvSpPr/>
          <p:nvPr/>
        </p:nvSpPr>
        <p:spPr>
          <a:xfrm>
            <a:off x="325119" y="6077937"/>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1" name="Shape 541"/>
          <p:cNvSpPr/>
          <p:nvPr/>
        </p:nvSpPr>
        <p:spPr>
          <a:xfrm>
            <a:off x="325119" y="7245209"/>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2" name="Shape 542"/>
          <p:cNvSpPr/>
          <p:nvPr/>
        </p:nvSpPr>
        <p:spPr>
          <a:xfrm>
            <a:off x="325119" y="8412480"/>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3" name="Shape 543"/>
          <p:cNvSpPr/>
          <p:nvPr/>
        </p:nvSpPr>
        <p:spPr>
          <a:xfrm>
            <a:off x="5883768" y="1408853"/>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4" name="Shape 544"/>
          <p:cNvSpPr/>
          <p:nvPr/>
        </p:nvSpPr>
        <p:spPr>
          <a:xfrm>
            <a:off x="3537938" y="1408853"/>
            <a:ext cx="2345830" cy="1"/>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5" name="Shape 545"/>
          <p:cNvSpPr/>
          <p:nvPr/>
        </p:nvSpPr>
        <p:spPr>
          <a:xfrm>
            <a:off x="3537938" y="2576125"/>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6" name="Shape 546"/>
          <p:cNvSpPr/>
          <p:nvPr/>
        </p:nvSpPr>
        <p:spPr>
          <a:xfrm>
            <a:off x="5883768" y="2576125"/>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7" name="Shape 547"/>
          <p:cNvSpPr/>
          <p:nvPr/>
        </p:nvSpPr>
        <p:spPr>
          <a:xfrm>
            <a:off x="3537938" y="3743395"/>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8" name="Shape 548"/>
          <p:cNvSpPr/>
          <p:nvPr/>
        </p:nvSpPr>
        <p:spPr>
          <a:xfrm>
            <a:off x="5883768" y="3743395"/>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9" name="Shape 549"/>
          <p:cNvSpPr/>
          <p:nvPr/>
        </p:nvSpPr>
        <p:spPr>
          <a:xfrm>
            <a:off x="3537938" y="4910667"/>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0" name="Shape 550"/>
          <p:cNvSpPr/>
          <p:nvPr/>
        </p:nvSpPr>
        <p:spPr>
          <a:xfrm>
            <a:off x="5883768" y="4910667"/>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1" name="Shape 551"/>
          <p:cNvSpPr/>
          <p:nvPr/>
        </p:nvSpPr>
        <p:spPr>
          <a:xfrm>
            <a:off x="3537938" y="6077937"/>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2" name="Shape 552"/>
          <p:cNvSpPr/>
          <p:nvPr/>
        </p:nvSpPr>
        <p:spPr>
          <a:xfrm>
            <a:off x="5883768" y="6077937"/>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3" name="Shape 553"/>
          <p:cNvSpPr/>
          <p:nvPr/>
        </p:nvSpPr>
        <p:spPr>
          <a:xfrm>
            <a:off x="3537938" y="7245209"/>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4" name="Shape 554"/>
          <p:cNvSpPr/>
          <p:nvPr/>
        </p:nvSpPr>
        <p:spPr>
          <a:xfrm>
            <a:off x="5883768" y="7245209"/>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5" name="Shape 555"/>
          <p:cNvSpPr/>
          <p:nvPr/>
        </p:nvSpPr>
        <p:spPr>
          <a:xfrm flipH="1">
            <a:off x="3537938" y="1408852"/>
            <a:ext cx="1" cy="8170900"/>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6" name="Shape 556"/>
          <p:cNvSpPr/>
          <p:nvPr/>
        </p:nvSpPr>
        <p:spPr>
          <a:xfrm flipH="1">
            <a:off x="5883768" y="1408852"/>
            <a:ext cx="1" cy="8170900"/>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7" name="Shape 557"/>
          <p:cNvSpPr/>
          <p:nvPr/>
        </p:nvSpPr>
        <p:spPr>
          <a:xfrm>
            <a:off x="3537938" y="8412480"/>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8" name="Shape 558"/>
          <p:cNvSpPr/>
          <p:nvPr/>
        </p:nvSpPr>
        <p:spPr>
          <a:xfrm>
            <a:off x="5883768" y="8412480"/>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p:nvPr/>
        </p:nvSpPr>
        <p:spPr>
          <a:xfrm>
            <a:off x="0" y="9430435"/>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562" name="Shape 562"/>
          <p:cNvSpPr>
            <a:spLocks noGrp="1"/>
          </p:cNvSpPr>
          <p:nvPr>
            <p:ph type="sldNum" sz="quarter" idx="2"/>
          </p:nvPr>
        </p:nvSpPr>
        <p:spPr>
          <a:xfrm>
            <a:off x="12713692" y="397060"/>
            <a:ext cx="291108"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563" name="Shape 563"/>
          <p:cNvSpPr/>
          <p:nvPr/>
        </p:nvSpPr>
        <p:spPr>
          <a:xfrm>
            <a:off x="127570" y="307512"/>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564" name="Shape 564"/>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565" name="Shape 565"/>
          <p:cNvSpPr/>
          <p:nvPr/>
        </p:nvSpPr>
        <p:spPr>
          <a:xfrm>
            <a:off x="64720" y="1525574"/>
            <a:ext cx="12875360" cy="635001"/>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lvl1pPr defTabSz="1295400">
              <a:buClr>
                <a:srgbClr val="FFFFFF"/>
              </a:buClr>
              <a:buFont typeface="Dominican"/>
              <a:defRPr sz="31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a:latin typeface="Constantia"/>
                <a:ea typeface="Constantia"/>
                <a:cs typeface="Constantia"/>
                <a:sym typeface="Constantia"/>
              </a:defRPr>
            </a:pPr>
            <a:r>
              <a:rPr dirty="0">
                <a:latin typeface="Dominican"/>
                <a:ea typeface="Dominican"/>
                <a:cs typeface="Dominican"/>
                <a:sym typeface="Dominican"/>
              </a:rPr>
              <a:t>Answering Arguments used to advocate general benevolence</a:t>
            </a:r>
          </a:p>
        </p:txBody>
      </p:sp>
      <p:pic>
        <p:nvPicPr>
          <p:cNvPr id="567" name="Picture 566"/>
          <p:cNvPicPr>
            <a:picLocks/>
          </p:cNvPicPr>
          <p:nvPr/>
        </p:nvPicPr>
        <p:blipFill>
          <a:blip r:embed="rId2">
            <a:extLst/>
          </a:blip>
          <a:stretch>
            <a:fillRect/>
          </a:stretch>
        </p:blipFill>
        <p:spPr>
          <a:xfrm>
            <a:off x="293372" y="3906378"/>
            <a:ext cx="5216840" cy="4203700"/>
          </a:xfrm>
          <a:prstGeom prst="rect">
            <a:avLst/>
          </a:prstGeom>
          <a:effectLst>
            <a:outerShdw blurRad="63500" dist="88900" dir="3060000" rotWithShape="0">
              <a:srgbClr val="000000">
                <a:alpha val="32000"/>
              </a:srgbClr>
            </a:outerShdw>
          </a:effectLst>
        </p:spPr>
      </p:pic>
      <p:sp>
        <p:nvSpPr>
          <p:cNvPr id="568" name="Shape 568"/>
          <p:cNvSpPr/>
          <p:nvPr/>
        </p:nvSpPr>
        <p:spPr>
          <a:xfrm>
            <a:off x="5488549" y="3617636"/>
            <a:ext cx="7370697" cy="5041901"/>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[1]  Brethren, if </a:t>
            </a:r>
            <a:r>
              <a:rPr u="sng" dirty="0">
                <a:solidFill>
                  <a:srgbClr val="000000"/>
                </a:solidFill>
                <a:uFill>
                  <a:solidFill>
                    <a:srgbClr val="000000"/>
                  </a:solidFill>
                </a:uFill>
              </a:rPr>
              <a:t>a man</a:t>
            </a:r>
            <a:r>
              <a:rPr dirty="0">
                <a:solidFill>
                  <a:srgbClr val="000000"/>
                </a:solidFill>
                <a:uFill>
                  <a:solidFill>
                    <a:srgbClr val="000000"/>
                  </a:solidFill>
                </a:uFill>
              </a:rPr>
              <a:t> . . . you who are spiritual restore such </a:t>
            </a:r>
            <a:r>
              <a:rPr u="sng" dirty="0">
                <a:solidFill>
                  <a:srgbClr val="000000"/>
                </a:solidFill>
                <a:uFill>
                  <a:solidFill>
                    <a:srgbClr val="000000"/>
                  </a:solidFill>
                </a:uFill>
              </a:rPr>
              <a:t>a one</a:t>
            </a:r>
            <a:r>
              <a:rPr dirty="0">
                <a:solidFill>
                  <a:srgbClr val="000000"/>
                </a:solidFill>
                <a:uFill>
                  <a:solidFill>
                    <a:srgbClr val="000000"/>
                  </a:solidFill>
                </a:uFill>
              </a:rPr>
              <a:t> . . . considering yourself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 Bear </a:t>
            </a:r>
            <a:r>
              <a:rPr u="sng" dirty="0">
                <a:solidFill>
                  <a:srgbClr val="000000"/>
                </a:solidFill>
                <a:uFill>
                  <a:solidFill>
                    <a:srgbClr val="000000"/>
                  </a:solidFill>
                </a:uFill>
              </a:rPr>
              <a:t>one another's</a:t>
            </a:r>
            <a:r>
              <a:rPr dirty="0">
                <a:solidFill>
                  <a:srgbClr val="000000"/>
                </a:solidFill>
                <a:uFill>
                  <a:solidFill>
                    <a:srgbClr val="000000"/>
                  </a:solidFill>
                </a:uFill>
              </a:rPr>
              <a:t> burdens,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[3] For if </a:t>
            </a:r>
            <a:r>
              <a:rPr u="sng" dirty="0">
                <a:solidFill>
                  <a:srgbClr val="000000"/>
                </a:solidFill>
                <a:uFill>
                  <a:solidFill>
                    <a:srgbClr val="000000"/>
                  </a:solidFill>
                </a:uFill>
              </a:rPr>
              <a:t>anyone thinks himself</a:t>
            </a:r>
            <a:r>
              <a:rPr dirty="0">
                <a:solidFill>
                  <a:srgbClr val="000000"/>
                </a:solidFill>
                <a:uFill>
                  <a:solidFill>
                    <a:srgbClr val="000000"/>
                  </a:solidFill>
                </a:uFill>
              </a:rPr>
              <a:t> to be something, when </a:t>
            </a:r>
            <a:r>
              <a:rPr u="sng" dirty="0">
                <a:solidFill>
                  <a:srgbClr val="000000"/>
                </a:solidFill>
                <a:uFill>
                  <a:solidFill>
                    <a:srgbClr val="000000"/>
                  </a:solidFill>
                </a:uFill>
              </a:rPr>
              <a:t>he</a:t>
            </a:r>
            <a:r>
              <a:rPr dirty="0">
                <a:solidFill>
                  <a:srgbClr val="000000"/>
                </a:solidFill>
                <a:uFill>
                  <a:solidFill>
                    <a:srgbClr val="000000"/>
                  </a:solidFill>
                </a:uFill>
              </a:rPr>
              <a:t> is nothing, </a:t>
            </a:r>
            <a:r>
              <a:rPr u="sng" dirty="0">
                <a:solidFill>
                  <a:srgbClr val="000000"/>
                </a:solidFill>
                <a:uFill>
                  <a:solidFill>
                    <a:srgbClr val="000000"/>
                  </a:solidFill>
                </a:uFill>
              </a:rPr>
              <a:t>he</a:t>
            </a:r>
            <a:r>
              <a:rPr dirty="0">
                <a:solidFill>
                  <a:srgbClr val="000000"/>
                </a:solidFill>
                <a:uFill>
                  <a:solidFill>
                    <a:srgbClr val="000000"/>
                  </a:solidFill>
                </a:uFill>
              </a:rPr>
              <a:t> deceives </a:t>
            </a:r>
            <a:r>
              <a:rPr u="sng" dirty="0">
                <a:solidFill>
                  <a:srgbClr val="000000"/>
                </a:solidFill>
                <a:uFill>
                  <a:solidFill>
                    <a:srgbClr val="000000"/>
                  </a:solidFill>
                </a:uFill>
              </a:rPr>
              <a:t>himself</a:t>
            </a:r>
            <a:r>
              <a:rPr dirty="0">
                <a:solidFill>
                  <a:srgbClr val="000000"/>
                </a:solidFill>
                <a:uFill>
                  <a:solidFill>
                    <a:srgbClr val="000000"/>
                  </a:solidFill>
                </a:uFill>
              </a:rPr>
              <a:t>.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[4] But let </a:t>
            </a:r>
            <a:r>
              <a:rPr u="sng" dirty="0">
                <a:solidFill>
                  <a:srgbClr val="000000"/>
                </a:solidFill>
                <a:uFill>
                  <a:solidFill>
                    <a:srgbClr val="000000"/>
                  </a:solidFill>
                </a:uFill>
              </a:rPr>
              <a:t>each one examine his own work</a:t>
            </a:r>
            <a:r>
              <a:rPr dirty="0">
                <a:solidFill>
                  <a:srgbClr val="000000"/>
                </a:solidFill>
                <a:uFill>
                  <a:solidFill>
                    <a:srgbClr val="000000"/>
                  </a:solidFill>
                </a:uFill>
              </a:rPr>
              <a:t>, and then </a:t>
            </a:r>
            <a:r>
              <a:rPr u="sng" dirty="0">
                <a:solidFill>
                  <a:srgbClr val="000000"/>
                </a:solidFill>
                <a:uFill>
                  <a:solidFill>
                    <a:srgbClr val="000000"/>
                  </a:solidFill>
                </a:uFill>
              </a:rPr>
              <a:t>he</a:t>
            </a:r>
            <a:r>
              <a:rPr dirty="0">
                <a:solidFill>
                  <a:srgbClr val="000000"/>
                </a:solidFill>
                <a:uFill>
                  <a:solidFill>
                    <a:srgbClr val="000000"/>
                  </a:solidFill>
                </a:uFill>
              </a:rPr>
              <a:t> will have rejoicing in himself </a:t>
            </a:r>
            <a:r>
              <a:rPr u="sng" dirty="0">
                <a:solidFill>
                  <a:srgbClr val="000000"/>
                </a:solidFill>
                <a:uFill>
                  <a:solidFill>
                    <a:srgbClr val="000000"/>
                  </a:solidFill>
                </a:uFill>
              </a:rPr>
              <a:t>alone</a:t>
            </a:r>
            <a:r>
              <a:rPr dirty="0">
                <a:solidFill>
                  <a:srgbClr val="000000"/>
                </a:solidFill>
                <a:uFill>
                  <a:solidFill>
                    <a:srgbClr val="000000"/>
                  </a:solidFill>
                </a:uFill>
              </a:rPr>
              <a:t>, </a:t>
            </a:r>
          </a:p>
        </p:txBody>
      </p:sp>
      <p:sp>
        <p:nvSpPr>
          <p:cNvPr id="2" name="TextBox 1"/>
          <p:cNvSpPr txBox="1"/>
          <p:nvPr/>
        </p:nvSpPr>
        <p:spPr>
          <a:xfrm>
            <a:off x="300251" y="2473607"/>
            <a:ext cx="12413441" cy="830997"/>
          </a:xfrm>
          <a:prstGeom prst="rect">
            <a:avLst/>
          </a:prstGeom>
          <a:noFill/>
        </p:spPr>
        <p:txBody>
          <a:bodyPr wrap="square" rtlCol="0">
            <a:spAutoFit/>
          </a:bodyPr>
          <a:lstStyle/>
          <a:p>
            <a:r>
              <a:rPr lang="en-US" sz="4800" dirty="0" smtClean="0">
                <a:solidFill>
                  <a:schemeClr val="tx1"/>
                </a:solidFill>
              </a:rPr>
              <a:t>Galatians 6: 10 – Individual or Congregational</a:t>
            </a:r>
            <a:endParaRPr lang="en-US" sz="4800" dirty="0">
              <a:solidFill>
                <a:schemeClr val="tx1"/>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2" nodeType="clickEffect">
                                  <p:stCondLst>
                                    <p:cond delay="0"/>
                                  </p:stCondLst>
                                  <p:iterate>
                                    <p:tmAbs val="0"/>
                                  </p:iterate>
                                  <p:childTnLst>
                                    <p:set>
                                      <p:cBhvr>
                                        <p:cTn id="6" fill="hold"/>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3" nodeType="clickEffect">
                                  <p:stCondLst>
                                    <p:cond delay="0"/>
                                  </p:stCondLst>
                                  <p:iterate>
                                    <p:tmAbs val="0"/>
                                  </p:iterate>
                                  <p:childTnLst>
                                    <p:set>
                                      <p:cBhvr>
                                        <p:cTn id="11" fill="hold"/>
                                        <p:tgtEl>
                                          <p:spTgt spid="568">
                                            <p:txEl>
                                              <p:pRg st="1" end="1"/>
                                            </p:txEl>
                                          </p:spTgt>
                                        </p:tgtEl>
                                        <p:attrNameLst>
                                          <p:attrName>style.visibility</p:attrName>
                                        </p:attrNameLst>
                                      </p:cBhvr>
                                      <p:to>
                                        <p:strVal val="visible"/>
                                      </p:to>
                                    </p:set>
                                    <p:animEffect transition="in" filter="wipe(left)">
                                      <p:cBhvr>
                                        <p:cTn id="12" dur="500"/>
                                        <p:tgtEl>
                                          <p:spTgt spid="5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568">
                                            <p:txEl>
                                              <p:pRg st="2" end="2"/>
                                            </p:txEl>
                                          </p:spTgt>
                                        </p:tgtEl>
                                        <p:attrNameLst>
                                          <p:attrName>style.visibility</p:attrName>
                                        </p:attrNameLst>
                                      </p:cBhvr>
                                      <p:to>
                                        <p:strVal val="visible"/>
                                      </p:to>
                                    </p:set>
                                    <p:animEffect transition="in" filter="wipe(left)">
                                      <p:cBhvr>
                                        <p:cTn id="17" dur="500"/>
                                        <p:tgtEl>
                                          <p:spTgt spid="5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iterate>
                                    <p:tmAbs val="0"/>
                                  </p:iterate>
                                  <p:childTnLst>
                                    <p:set>
                                      <p:cBhvr>
                                        <p:cTn id="21" fill="hold"/>
                                        <p:tgtEl>
                                          <p:spTgt spid="568">
                                            <p:txEl>
                                              <p:pRg st="3" end="3"/>
                                            </p:txEl>
                                          </p:spTgt>
                                        </p:tgtEl>
                                        <p:attrNameLst>
                                          <p:attrName>style.visibility</p:attrName>
                                        </p:attrNameLst>
                                      </p:cBhvr>
                                      <p:to>
                                        <p:strVal val="visible"/>
                                      </p:to>
                                    </p:set>
                                    <p:animEffect transition="in" filter="wipe(left)">
                                      <p:cBhvr>
                                        <p:cTn id="22" dur="500"/>
                                        <p:tgtEl>
                                          <p:spTgt spid="5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2" animBg="1" advAuto="0"/>
      <p:bldP spid="568" grpId="3"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p:nvPr/>
        </p:nvSpPr>
        <p:spPr>
          <a:xfrm>
            <a:off x="325119" y="9297438"/>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583" name="Shape 583"/>
          <p:cNvSpPr>
            <a:spLocks noGrp="1"/>
          </p:cNvSpPr>
          <p:nvPr>
            <p:ph type="title"/>
          </p:nvPr>
        </p:nvSpPr>
        <p:spPr>
          <a:xfrm>
            <a:off x="4334933" y="-1"/>
            <a:ext cx="8669868" cy="2492588"/>
          </a:xfrm>
          <a:prstGeom prst="rect">
            <a:avLst/>
          </a:prstGeom>
          <a:ln>
            <a:miter lim="400000"/>
          </a:ln>
        </p:spPr>
        <p:txBody>
          <a:bodyPr lIns="65023" tIns="65023" rIns="65023" bIns="65023" anchor="ctr">
            <a:normAutofit/>
          </a:bodyPr>
          <a:lstStyle>
            <a:lvl1pPr defTabSz="1300480">
              <a:defRPr sz="6800" b="0">
                <a:solidFill>
                  <a:srgbClr val="000000"/>
                </a:solidFill>
                <a:uFillTx/>
                <a:latin typeface="Black Chancery"/>
                <a:ea typeface="Black Chancery"/>
                <a:cs typeface="Black Chancery"/>
                <a:sym typeface="Black Chancery"/>
              </a:defRPr>
            </a:lvl1pPr>
          </a:lstStyle>
          <a:p>
            <a:pPr>
              <a:defRPr>
                <a:effectLst/>
              </a:defRPr>
            </a:pPr>
            <a:r>
              <a:t>Shifting Responsibility</a:t>
            </a:r>
          </a:p>
        </p:txBody>
      </p:sp>
      <p:sp>
        <p:nvSpPr>
          <p:cNvPr id="584" name="Shape 584"/>
          <p:cNvSpPr>
            <a:spLocks noGrp="1"/>
          </p:cNvSpPr>
          <p:nvPr>
            <p:ph type="body" sz="half" idx="1"/>
          </p:nvPr>
        </p:nvSpPr>
        <p:spPr>
          <a:xfrm>
            <a:off x="325119" y="758613"/>
            <a:ext cx="4009815" cy="1950721"/>
          </a:xfrm>
          <a:prstGeom prst="rect">
            <a:avLst/>
          </a:prstGeom>
          <a:solidFill>
            <a:srgbClr val="9999FF"/>
          </a:solidFill>
          <a:ln>
            <a:solidFill>
              <a:srgbClr val="000000"/>
            </a:solidFill>
            <a:miter/>
          </a:ln>
        </p:spPr>
        <p:txBody>
          <a:bodyPr lIns="65023" tIns="65023" rIns="65023" bIns="65023">
            <a:normAutofit/>
          </a:bodyPr>
          <a:lstStyle/>
          <a:p>
            <a:pPr marL="487680" indent="-487680" defTabSz="1300480">
              <a:spcBef>
                <a:spcPts val="1000"/>
              </a:spcBef>
              <a:buClrTx/>
              <a:defRPr sz="4400">
                <a:solidFill>
                  <a:srgbClr val="FFFF00"/>
                </a:solidFill>
                <a:effectLst>
                  <a:outerShdw blurRad="38100" dist="38100" dir="2700000" rotWithShape="0">
                    <a:srgbClr val="000000"/>
                  </a:outerShdw>
                </a:effectLst>
                <a:uFillTx/>
                <a:latin typeface="Rockwell Extra Bold"/>
                <a:ea typeface="Rockwell Extra Bold"/>
                <a:cs typeface="Rockwell Extra Bold"/>
                <a:sym typeface="Rockwell Extra Bold"/>
              </a:defRPr>
            </a:pPr>
            <a:r>
              <a:t>James 1:27</a:t>
            </a:r>
          </a:p>
          <a:p>
            <a:pPr marL="487680" indent="-487680" defTabSz="1300480">
              <a:spcBef>
                <a:spcPts val="1000"/>
              </a:spcBef>
              <a:buClrTx/>
              <a:defRPr sz="4400">
                <a:solidFill>
                  <a:srgbClr val="FFFF00"/>
                </a:solidFill>
                <a:effectLst>
                  <a:outerShdw blurRad="38100" dist="38100" dir="2700000" rotWithShape="0">
                    <a:srgbClr val="000000"/>
                  </a:outerShdw>
                </a:effectLst>
                <a:uFillTx/>
                <a:latin typeface="Rockwell Extra Bold"/>
                <a:ea typeface="Rockwell Extra Bold"/>
                <a:cs typeface="Rockwell Extra Bold"/>
                <a:sym typeface="Rockwell Extra Bold"/>
              </a:defRPr>
            </a:pPr>
            <a:r>
              <a:t>Gal. 6:10</a:t>
            </a:r>
          </a:p>
        </p:txBody>
      </p:sp>
      <p:sp>
        <p:nvSpPr>
          <p:cNvPr id="582" name="Shape 582"/>
          <p:cNvSpPr>
            <a:spLocks noGrp="1"/>
          </p:cNvSpPr>
          <p:nvPr>
            <p:ph type="sldNum" sz="quarter" idx="2"/>
          </p:nvPr>
        </p:nvSpPr>
        <p:spPr>
          <a:xfrm>
            <a:off x="12709921" y="397060"/>
            <a:ext cx="294880"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grpSp>
        <p:nvGrpSpPr>
          <p:cNvPr id="589" name="Group 589"/>
          <p:cNvGrpSpPr/>
          <p:nvPr/>
        </p:nvGrpSpPr>
        <p:grpSpPr>
          <a:xfrm>
            <a:off x="8561493" y="6827519"/>
            <a:ext cx="4314616" cy="2600961"/>
            <a:chOff x="0" y="0"/>
            <a:chExt cx="4314614" cy="2600960"/>
          </a:xfrm>
        </p:grpSpPr>
        <p:sp>
          <p:nvSpPr>
            <p:cNvPr id="585" name="Shape 585"/>
            <p:cNvSpPr/>
            <p:nvPr/>
          </p:nvSpPr>
          <p:spPr>
            <a:xfrm>
              <a:off x="0" y="1625600"/>
              <a:ext cx="4140104" cy="975361"/>
            </a:xfrm>
            <a:prstGeom prst="rect">
              <a:avLst/>
            </a:prstGeom>
            <a:solidFill>
              <a:srgbClr val="000000"/>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86" name="Shape 586"/>
            <p:cNvSpPr/>
            <p:nvPr/>
          </p:nvSpPr>
          <p:spPr>
            <a:xfrm>
              <a:off x="0" y="0"/>
              <a:ext cx="4140104" cy="1733974"/>
            </a:xfrm>
            <a:prstGeom prst="rect">
              <a:avLst/>
            </a:prstGeom>
            <a:solidFill>
              <a:srgbClr val="9999FF"/>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87" name="Shape 587"/>
            <p:cNvSpPr/>
            <p:nvPr/>
          </p:nvSpPr>
          <p:spPr>
            <a:xfrm>
              <a:off x="96281" y="108373"/>
              <a:ext cx="4218334" cy="12271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p>
              <a:pPr defTabSz="1300480">
                <a:defRPr sz="3800" b="1">
                  <a:effectLst>
                    <a:outerShdw blurRad="38100" dist="38100" dir="2700000" rotWithShape="0">
                      <a:srgbClr val="000000"/>
                    </a:outerShdw>
                  </a:effectLst>
                  <a:latin typeface="Times New Roman"/>
                  <a:ea typeface="Times New Roman"/>
                  <a:cs typeface="Times New Roman"/>
                  <a:sym typeface="Times New Roman"/>
                </a:defRPr>
              </a:pPr>
              <a:r>
                <a:t>Care - Food</a:t>
              </a:r>
              <a:endParaRPr>
                <a:solidFill>
                  <a:srgbClr val="D7D6AE"/>
                </a:solidFill>
              </a:endParaRPr>
            </a:p>
            <a:p>
              <a:pPr defTabSz="1300480">
                <a:defRPr sz="3800" b="1">
                  <a:effectLst>
                    <a:outerShdw blurRad="38100" dist="38100" dir="2700000" rotWithShape="0">
                      <a:srgbClr val="000000"/>
                    </a:outerShdw>
                  </a:effectLst>
                  <a:latin typeface="Times New Roman"/>
                  <a:ea typeface="Times New Roman"/>
                  <a:cs typeface="Times New Roman"/>
                  <a:sym typeface="Times New Roman"/>
                </a:defRPr>
              </a:pPr>
              <a:r>
                <a:t>Clothing - Shelter</a:t>
              </a:r>
            </a:p>
          </p:txBody>
        </p:sp>
        <p:sp>
          <p:nvSpPr>
            <p:cNvPr id="588" name="Shape 588"/>
            <p:cNvSpPr/>
            <p:nvPr/>
          </p:nvSpPr>
          <p:spPr>
            <a:xfrm>
              <a:off x="577689" y="1733973"/>
              <a:ext cx="2901030" cy="839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lvl1pPr algn="l" defTabSz="1300480">
                <a:defRPr sz="5000" b="1">
                  <a:solidFill>
                    <a:srgbClr val="FFFF00"/>
                  </a:solidFill>
                  <a:latin typeface="Times New Roman"/>
                  <a:ea typeface="Times New Roman"/>
                  <a:cs typeface="Times New Roman"/>
                  <a:sym typeface="Times New Roman"/>
                </a:defRPr>
              </a:lvl1pPr>
            </a:lstStyle>
            <a:p>
              <a:r>
                <a:t>The Work</a:t>
              </a:r>
            </a:p>
          </p:txBody>
        </p:sp>
      </p:grpSp>
      <p:grpSp>
        <p:nvGrpSpPr>
          <p:cNvPr id="595" name="Group 595"/>
          <p:cNvGrpSpPr/>
          <p:nvPr/>
        </p:nvGrpSpPr>
        <p:grpSpPr>
          <a:xfrm>
            <a:off x="6267413" y="1842346"/>
            <a:ext cx="6412266" cy="5093548"/>
            <a:chOff x="0" y="0"/>
            <a:chExt cx="6412265" cy="5093546"/>
          </a:xfrm>
        </p:grpSpPr>
        <p:sp>
          <p:nvSpPr>
            <p:cNvPr id="590" name="Shape 590"/>
            <p:cNvSpPr/>
            <p:nvPr/>
          </p:nvSpPr>
          <p:spPr>
            <a:xfrm>
              <a:off x="2619200" y="0"/>
              <a:ext cx="3793066" cy="50935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6928"/>
                  </a:lnTo>
                  <a:lnTo>
                    <a:pt x="13500" y="16928"/>
                  </a:lnTo>
                  <a:lnTo>
                    <a:pt x="13500" y="18000"/>
                  </a:lnTo>
                  <a:lnTo>
                    <a:pt x="16200" y="18000"/>
                  </a:lnTo>
                  <a:lnTo>
                    <a:pt x="10800" y="21600"/>
                  </a:lnTo>
                  <a:lnTo>
                    <a:pt x="5400" y="18000"/>
                  </a:lnTo>
                  <a:lnTo>
                    <a:pt x="8100" y="18000"/>
                  </a:lnTo>
                  <a:lnTo>
                    <a:pt x="8100" y="16928"/>
                  </a:lnTo>
                  <a:lnTo>
                    <a:pt x="0" y="16928"/>
                  </a:lnTo>
                  <a:close/>
                </a:path>
              </a:pathLst>
            </a:custGeom>
            <a:solidFill>
              <a:srgbClr val="FFFFFF"/>
            </a:solidFill>
            <a:ln w="381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1" name="Shape 591"/>
            <p:cNvSpPr/>
            <p:nvPr/>
          </p:nvSpPr>
          <p:spPr>
            <a:xfrm>
              <a:off x="3074811" y="0"/>
              <a:ext cx="3193416" cy="15762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p>
              <a:pPr defTabSz="1300480">
                <a:defRPr sz="5000">
                  <a:solidFill>
                    <a:srgbClr val="000000"/>
                  </a:solidFill>
                  <a:latin typeface="Times New Roman"/>
                  <a:ea typeface="Times New Roman"/>
                  <a:cs typeface="Times New Roman"/>
                  <a:sym typeface="Times New Roman"/>
                </a:defRPr>
              </a:pPr>
              <a:r>
                <a:t>Benevolent</a:t>
              </a:r>
              <a:endParaRPr>
                <a:solidFill>
                  <a:srgbClr val="D7D6AE"/>
                </a:solidFill>
              </a:endParaRPr>
            </a:p>
            <a:p>
              <a:pPr defTabSz="1300480">
                <a:defRPr sz="5000">
                  <a:solidFill>
                    <a:srgbClr val="000000"/>
                  </a:solidFill>
                  <a:latin typeface="Times New Roman"/>
                  <a:ea typeface="Times New Roman"/>
                  <a:cs typeface="Times New Roman"/>
                  <a:sym typeface="Times New Roman"/>
                </a:defRPr>
              </a:pPr>
              <a:r>
                <a:t>Society</a:t>
              </a:r>
            </a:p>
          </p:txBody>
        </p:sp>
        <p:sp>
          <p:nvSpPr>
            <p:cNvPr id="592" name="Shape 592"/>
            <p:cNvSpPr/>
            <p:nvPr/>
          </p:nvSpPr>
          <p:spPr>
            <a:xfrm rot="19756772">
              <a:off x="187573" y="1022773"/>
              <a:ext cx="3244427" cy="1625601"/>
            </a:xfrm>
            <a:prstGeom prst="rightArrow">
              <a:avLst>
                <a:gd name="adj1" fmla="val 50000"/>
                <a:gd name="adj2" fmla="val 49896"/>
              </a:avLst>
            </a:prstGeom>
            <a:solidFill>
              <a:srgbClr val="FF0000"/>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3" name="Shape 593"/>
            <p:cNvSpPr/>
            <p:nvPr/>
          </p:nvSpPr>
          <p:spPr>
            <a:xfrm rot="19755018">
              <a:off x="665227" y="1467104"/>
              <a:ext cx="2155302" cy="754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p>
              <a:pPr algn="l" defTabSz="1300480">
                <a:defRPr sz="4400">
                  <a:solidFill>
                    <a:srgbClr val="FFFF00"/>
                  </a:solidFill>
                  <a:latin typeface="Times New Roman"/>
                  <a:ea typeface="Times New Roman"/>
                  <a:cs typeface="Times New Roman"/>
                  <a:sym typeface="Times New Roman"/>
                </a:defRPr>
              </a:pPr>
              <a:r>
                <a:t>Transfer</a:t>
              </a:r>
              <a:r>
                <a:rPr>
                  <a:solidFill>
                    <a:srgbClr val="000066"/>
                  </a:solidFill>
                </a:rPr>
                <a:t> </a:t>
              </a:r>
            </a:p>
          </p:txBody>
        </p:sp>
        <p:pic>
          <p:nvPicPr>
            <p:cNvPr id="594" name="image13.pdf" descr="BS01741_"/>
            <p:cNvPicPr>
              <a:picLocks noChangeAspect="1"/>
            </p:cNvPicPr>
            <p:nvPr/>
          </p:nvPicPr>
          <p:blipFill>
            <a:blip r:embed="rId2">
              <a:extLst/>
            </a:blip>
            <a:stretch>
              <a:fillRect/>
            </a:stretch>
          </p:blipFill>
          <p:spPr>
            <a:xfrm>
              <a:off x="2835946" y="1517226"/>
              <a:ext cx="3467948" cy="2497103"/>
            </a:xfrm>
            <a:prstGeom prst="rect">
              <a:avLst/>
            </a:prstGeom>
            <a:ln w="12700" cap="flat">
              <a:noFill/>
              <a:miter lim="400000"/>
            </a:ln>
            <a:effectLst/>
          </p:spPr>
        </p:pic>
      </p:grpSp>
      <p:sp>
        <p:nvSpPr>
          <p:cNvPr id="596" name="Shape 596"/>
          <p:cNvSpPr/>
          <p:nvPr/>
        </p:nvSpPr>
        <p:spPr>
          <a:xfrm>
            <a:off x="541866" y="7586133"/>
            <a:ext cx="2579313" cy="754010"/>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sz="4400">
                <a:solidFill>
                  <a:srgbClr val="000000"/>
                </a:solidFill>
                <a:latin typeface="Times New Roman"/>
                <a:ea typeface="Times New Roman"/>
                <a:cs typeface="Times New Roman"/>
                <a:sym typeface="Times New Roman"/>
              </a:defRPr>
            </a:lvl1pPr>
          </a:lstStyle>
          <a:p>
            <a:r>
              <a:t>Individual </a:t>
            </a:r>
          </a:p>
        </p:txBody>
      </p:sp>
      <p:grpSp>
        <p:nvGrpSpPr>
          <p:cNvPr id="601" name="Group 601"/>
          <p:cNvGrpSpPr/>
          <p:nvPr/>
        </p:nvGrpSpPr>
        <p:grpSpPr>
          <a:xfrm>
            <a:off x="1517226" y="2817706"/>
            <a:ext cx="2859252" cy="975361"/>
            <a:chOff x="0" y="0"/>
            <a:chExt cx="2859251" cy="975360"/>
          </a:xfrm>
        </p:grpSpPr>
        <p:sp>
          <p:nvSpPr>
            <p:cNvPr id="598" name="Shape 598"/>
            <p:cNvSpPr/>
            <p:nvPr/>
          </p:nvSpPr>
          <p:spPr>
            <a:xfrm>
              <a:off x="0" y="0"/>
              <a:ext cx="2859252" cy="975361"/>
            </a:xfrm>
            <a:custGeom>
              <a:avLst/>
              <a:gdLst/>
              <a:ahLst/>
              <a:cxnLst>
                <a:cxn ang="0">
                  <a:pos x="wd2" y="hd2"/>
                </a:cxn>
                <a:cxn ang="5400000">
                  <a:pos x="wd2" y="hd2"/>
                </a:cxn>
                <a:cxn ang="10800000">
                  <a:pos x="wd2" y="hd2"/>
                </a:cxn>
                <a:cxn ang="16200000">
                  <a:pos x="wd2" y="hd2"/>
                </a:cxn>
              </a:cxnLst>
              <a:rect l="0" t="0" r="r" b="b"/>
              <a:pathLst>
                <a:path w="21600" h="21600" extrusionOk="0">
                  <a:moveTo>
                    <a:pt x="18775" y="21600"/>
                  </a:moveTo>
                  <a:lnTo>
                    <a:pt x="14940" y="14400"/>
                  </a:lnTo>
                  <a:lnTo>
                    <a:pt x="17150" y="14400"/>
                  </a:lnTo>
                  <a:lnTo>
                    <a:pt x="17150" y="14400"/>
                  </a:lnTo>
                  <a:cubicBezTo>
                    <a:pt x="15903" y="5770"/>
                    <a:pt x="12569" y="0"/>
                    <a:pt x="8828" y="0"/>
                  </a:cubicBezTo>
                  <a:lnTo>
                    <a:pt x="11067" y="0"/>
                  </a:lnTo>
                  <a:cubicBezTo>
                    <a:pt x="14808" y="0"/>
                    <a:pt x="18143" y="5770"/>
                    <a:pt x="19390" y="14400"/>
                  </a:cubicBezTo>
                  <a:lnTo>
                    <a:pt x="21600" y="14400"/>
                  </a:lnTo>
                  <a:close/>
                  <a:moveTo>
                    <a:pt x="9947" y="174"/>
                  </a:moveTo>
                  <a:lnTo>
                    <a:pt x="9947" y="174"/>
                  </a:lnTo>
                  <a:cubicBezTo>
                    <a:pt x="5541" y="1553"/>
                    <a:pt x="2239" y="10730"/>
                    <a:pt x="2239" y="21600"/>
                  </a:cubicBezTo>
                  <a:lnTo>
                    <a:pt x="0" y="21600"/>
                  </a:lnTo>
                  <a:cubicBezTo>
                    <a:pt x="0" y="9671"/>
                    <a:pt x="3952" y="0"/>
                    <a:pt x="8828" y="0"/>
                  </a:cubicBezTo>
                  <a:cubicBezTo>
                    <a:pt x="9202" y="0"/>
                    <a:pt x="9576" y="58"/>
                    <a:pt x="9947" y="174"/>
                  </a:cubicBezTo>
                  <a:close/>
                </a:path>
              </a:pathLst>
            </a:custGeom>
            <a:solidFill>
              <a:srgbClr val="FF0066"/>
            </a:solidFill>
            <a:ln w="12700" cap="flat">
              <a:noFill/>
              <a:miter lim="4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9" name="Shape 599"/>
            <p:cNvSpPr/>
            <p:nvPr/>
          </p:nvSpPr>
          <p:spPr>
            <a:xfrm>
              <a:off x="0" y="0"/>
              <a:ext cx="1316737" cy="975361"/>
            </a:xfrm>
            <a:custGeom>
              <a:avLst/>
              <a:gdLst/>
              <a:ahLst/>
              <a:cxnLst>
                <a:cxn ang="0">
                  <a:pos x="wd2" y="hd2"/>
                </a:cxn>
                <a:cxn ang="5400000">
                  <a:pos x="wd2" y="hd2"/>
                </a:cxn>
                <a:cxn ang="10800000">
                  <a:pos x="wd2" y="hd2"/>
                </a:cxn>
                <a:cxn ang="16200000">
                  <a:pos x="wd2" y="hd2"/>
                </a:cxn>
              </a:cxnLst>
              <a:rect l="0" t="0" r="r" b="b"/>
              <a:pathLst>
                <a:path w="21600" h="21600" extrusionOk="0">
                  <a:moveTo>
                    <a:pt x="21600" y="174"/>
                  </a:moveTo>
                  <a:lnTo>
                    <a:pt x="21600" y="174"/>
                  </a:lnTo>
                  <a:cubicBezTo>
                    <a:pt x="12031" y="1553"/>
                    <a:pt x="4862" y="10730"/>
                    <a:pt x="4862" y="21600"/>
                  </a:cubicBezTo>
                  <a:lnTo>
                    <a:pt x="0" y="21600"/>
                  </a:lnTo>
                  <a:cubicBezTo>
                    <a:pt x="0" y="9671"/>
                    <a:pt x="8582" y="0"/>
                    <a:pt x="19169" y="0"/>
                  </a:cubicBezTo>
                  <a:cubicBezTo>
                    <a:pt x="19982" y="0"/>
                    <a:pt x="20794" y="58"/>
                    <a:pt x="21600" y="174"/>
                  </a:cubicBezTo>
                  <a:close/>
                </a:path>
              </a:pathLst>
            </a:custGeom>
            <a:solidFill>
              <a:srgbClr val="000000">
                <a:alpha val="20000"/>
              </a:srgbClr>
            </a:solidFill>
            <a:ln w="12700" cap="flat">
              <a:noFill/>
              <a:miter lim="4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600" name="Shape 600"/>
            <p:cNvSpPr/>
            <p:nvPr/>
          </p:nvSpPr>
          <p:spPr>
            <a:xfrm>
              <a:off x="0" y="0"/>
              <a:ext cx="2859252" cy="975361"/>
            </a:xfrm>
            <a:custGeom>
              <a:avLst/>
              <a:gdLst/>
              <a:ahLst/>
              <a:cxnLst>
                <a:cxn ang="0">
                  <a:pos x="wd2" y="hd2"/>
                </a:cxn>
                <a:cxn ang="5400000">
                  <a:pos x="wd2" y="hd2"/>
                </a:cxn>
                <a:cxn ang="10800000">
                  <a:pos x="wd2" y="hd2"/>
                </a:cxn>
                <a:cxn ang="16200000">
                  <a:pos x="wd2" y="hd2"/>
                </a:cxn>
              </a:cxnLst>
              <a:rect l="0" t="0" r="r" b="b"/>
              <a:pathLst>
                <a:path w="21600" h="21600" extrusionOk="0">
                  <a:moveTo>
                    <a:pt x="9947" y="174"/>
                  </a:moveTo>
                  <a:lnTo>
                    <a:pt x="9947" y="174"/>
                  </a:lnTo>
                  <a:cubicBezTo>
                    <a:pt x="5541" y="1553"/>
                    <a:pt x="2239" y="10730"/>
                    <a:pt x="2239" y="21600"/>
                  </a:cubicBezTo>
                  <a:lnTo>
                    <a:pt x="0" y="21600"/>
                  </a:lnTo>
                  <a:cubicBezTo>
                    <a:pt x="0" y="9671"/>
                    <a:pt x="3952" y="0"/>
                    <a:pt x="8828" y="0"/>
                  </a:cubicBezTo>
                  <a:lnTo>
                    <a:pt x="11067" y="0"/>
                  </a:lnTo>
                  <a:cubicBezTo>
                    <a:pt x="14808" y="0"/>
                    <a:pt x="18143" y="5770"/>
                    <a:pt x="19390" y="14400"/>
                  </a:cubicBezTo>
                  <a:lnTo>
                    <a:pt x="21600" y="14400"/>
                  </a:lnTo>
                  <a:lnTo>
                    <a:pt x="18775" y="21600"/>
                  </a:lnTo>
                  <a:lnTo>
                    <a:pt x="14940" y="14400"/>
                  </a:lnTo>
                  <a:lnTo>
                    <a:pt x="17150" y="14400"/>
                  </a:lnTo>
                  <a:lnTo>
                    <a:pt x="17150" y="14400"/>
                  </a:lnTo>
                  <a:cubicBezTo>
                    <a:pt x="15903" y="5770"/>
                    <a:pt x="12569" y="0"/>
                    <a:pt x="8828" y="0"/>
                  </a:cubicBezTo>
                </a:path>
              </a:pathLst>
            </a:custGeom>
            <a:no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grpSp>
      <p:grpSp>
        <p:nvGrpSpPr>
          <p:cNvPr id="610" name="Group 610"/>
          <p:cNvGrpSpPr/>
          <p:nvPr/>
        </p:nvGrpSpPr>
        <p:grpSpPr>
          <a:xfrm>
            <a:off x="2275839" y="3684693"/>
            <a:ext cx="5852162" cy="4768428"/>
            <a:chOff x="0" y="0"/>
            <a:chExt cx="5852160" cy="4768426"/>
          </a:xfrm>
        </p:grpSpPr>
        <p:sp>
          <p:nvSpPr>
            <p:cNvPr id="602" name="Shape 602"/>
            <p:cNvSpPr/>
            <p:nvPr/>
          </p:nvSpPr>
          <p:spPr>
            <a:xfrm>
              <a:off x="0" y="-1"/>
              <a:ext cx="5852161" cy="4768428"/>
            </a:xfrm>
            <a:prstGeom prst="ellipse">
              <a:avLst/>
            </a:prstGeom>
            <a:solidFill>
              <a:srgbClr val="FFFFFF"/>
            </a:solidFill>
            <a:ln w="12700" cap="flat">
              <a:solidFill>
                <a:srgbClr val="000000"/>
              </a:solidFill>
              <a:prstDash val="solid"/>
              <a:round/>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603" name="Shape 603"/>
            <p:cNvSpPr/>
            <p:nvPr/>
          </p:nvSpPr>
          <p:spPr>
            <a:xfrm>
              <a:off x="1083733" y="433493"/>
              <a:ext cx="3711833" cy="8396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lvl1pPr algn="l" defTabSz="1300480">
                <a:defRPr sz="5000" b="1">
                  <a:solidFill>
                    <a:srgbClr val="000000"/>
                  </a:solidFill>
                  <a:latin typeface="Times New Roman"/>
                  <a:ea typeface="Times New Roman"/>
                  <a:cs typeface="Times New Roman"/>
                  <a:sym typeface="Times New Roman"/>
                </a:defRPr>
              </a:lvl1pPr>
            </a:lstStyle>
            <a:p>
              <a:r>
                <a:t>Local church</a:t>
              </a:r>
            </a:p>
          </p:txBody>
        </p:sp>
        <p:sp>
          <p:nvSpPr>
            <p:cNvPr id="604" name="Shape 604"/>
            <p:cNvSpPr/>
            <p:nvPr/>
          </p:nvSpPr>
          <p:spPr>
            <a:xfrm>
              <a:off x="433493" y="1781386"/>
              <a:ext cx="2025397" cy="10952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lvl1pPr algn="l" defTabSz="1300480">
                <a:defRPr sz="6800">
                  <a:solidFill>
                    <a:srgbClr val="FF0066"/>
                  </a:solidFill>
                  <a:effectLst>
                    <a:outerShdw blurRad="38100" dist="38100" dir="2700000" rotWithShape="0">
                      <a:srgbClr val="000000"/>
                    </a:outerShdw>
                  </a:effectLst>
                  <a:latin typeface="Invitation"/>
                  <a:ea typeface="Invitation"/>
                  <a:cs typeface="Invitation"/>
                  <a:sym typeface="Invitation"/>
                </a:defRPr>
              </a:lvl1pPr>
            </a:lstStyle>
            <a:p>
              <a:r>
                <a:t>Saints</a:t>
              </a:r>
            </a:p>
          </p:txBody>
        </p:sp>
        <p:sp>
          <p:nvSpPr>
            <p:cNvPr id="605" name="Shape 605"/>
            <p:cNvSpPr/>
            <p:nvPr/>
          </p:nvSpPr>
          <p:spPr>
            <a:xfrm>
              <a:off x="3142826" y="1517226"/>
              <a:ext cx="2400286" cy="15762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p>
              <a:pPr algn="l" defTabSz="1300480">
                <a:defRPr sz="5000" b="1">
                  <a:solidFill>
                    <a:srgbClr val="0000FF"/>
                  </a:solidFill>
                  <a:effectLst>
                    <a:outerShdw blurRad="38100" dist="38100" dir="2700000" rotWithShape="0">
                      <a:srgbClr val="000000"/>
                    </a:outerShdw>
                  </a:effectLst>
                  <a:latin typeface="Times New Roman"/>
                  <a:ea typeface="Times New Roman"/>
                  <a:cs typeface="Times New Roman"/>
                  <a:sym typeface="Times New Roman"/>
                </a:defRPr>
              </a:pPr>
              <a:r>
                <a:t>Elders</a:t>
              </a:r>
              <a:endParaRPr>
                <a:solidFill>
                  <a:srgbClr val="D7D6AE"/>
                </a:solidFill>
              </a:endParaRPr>
            </a:p>
            <a:p>
              <a:pPr algn="l" defTabSz="1300480">
                <a:defRPr sz="5000" b="1">
                  <a:solidFill>
                    <a:srgbClr val="0000FF"/>
                  </a:solidFill>
                  <a:effectLst>
                    <a:outerShdw blurRad="38100" dist="38100" dir="2700000" rotWithShape="0">
                      <a:srgbClr val="000000"/>
                    </a:outerShdw>
                  </a:effectLst>
                  <a:latin typeface="Times New Roman"/>
                  <a:ea typeface="Times New Roman"/>
                  <a:cs typeface="Times New Roman"/>
                  <a:sym typeface="Times New Roman"/>
                </a:defRPr>
              </a:pPr>
              <a:r>
                <a:t>Deacons</a:t>
              </a:r>
            </a:p>
          </p:txBody>
        </p:sp>
        <p:sp>
          <p:nvSpPr>
            <p:cNvPr id="606" name="Shape 606"/>
            <p:cNvSpPr/>
            <p:nvPr/>
          </p:nvSpPr>
          <p:spPr>
            <a:xfrm>
              <a:off x="1408853" y="3576320"/>
              <a:ext cx="2418269" cy="8396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t">
              <a:spAutoFit/>
            </a:bodyPr>
            <a:lstStyle>
              <a:lvl1pPr algn="l" defTabSz="1300480">
                <a:defRPr sz="5000" b="1">
                  <a:solidFill>
                    <a:srgbClr val="000000"/>
                  </a:solidFill>
                  <a:latin typeface="Times New Roman"/>
                  <a:ea typeface="Times New Roman"/>
                  <a:cs typeface="Times New Roman"/>
                  <a:sym typeface="Times New Roman"/>
                </a:defRPr>
              </a:lvl1pPr>
            </a:lstStyle>
            <a:p>
              <a:r>
                <a:t>Phili 1:1</a:t>
              </a:r>
            </a:p>
          </p:txBody>
        </p:sp>
        <p:grpSp>
          <p:nvGrpSpPr>
            <p:cNvPr id="609" name="Group 609"/>
            <p:cNvGrpSpPr/>
            <p:nvPr/>
          </p:nvGrpSpPr>
          <p:grpSpPr>
            <a:xfrm>
              <a:off x="2709333" y="1625599"/>
              <a:ext cx="433494" cy="1733975"/>
              <a:chOff x="0" y="0"/>
              <a:chExt cx="433493" cy="1733973"/>
            </a:xfrm>
          </p:grpSpPr>
          <p:sp>
            <p:nvSpPr>
              <p:cNvPr id="607" name="Shape 607"/>
              <p:cNvSpPr/>
              <p:nvPr/>
            </p:nvSpPr>
            <p:spPr>
              <a:xfrm>
                <a:off x="0" y="0"/>
                <a:ext cx="433494" cy="1733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close/>
                  </a:path>
                </a:pathLst>
              </a:custGeom>
              <a:solidFill>
                <a:srgbClr val="FF0000"/>
              </a:solidFill>
              <a:ln w="12700" cap="flat">
                <a:noFill/>
                <a:miter lim="400000"/>
              </a:ln>
              <a:effectLst>
                <a:outerShdw dist="50800" dir="2700000" rotWithShape="0">
                  <a:srgbClr val="808080"/>
                </a:outerShdw>
              </a:effectLst>
            </p:spPr>
            <p:txBody>
              <a:bodyPr wrap="square" lIns="65023" tIns="65023" rIns="65023" bIns="65023" numCol="1" anchor="ctr">
                <a:noAutofit/>
              </a:bodyPr>
              <a:lstStyle/>
              <a:p>
                <a:pPr defTabSz="1300480">
                  <a:defRPr sz="3400">
                    <a:solidFill>
                      <a:srgbClr val="D7D6AE"/>
                    </a:solidFill>
                    <a:effectLst>
                      <a:outerShdw blurRad="38100" dist="38100" dir="2700000" rotWithShape="0">
                        <a:srgbClr val="000000"/>
                      </a:outerShdw>
                    </a:effectLst>
                    <a:latin typeface="Arial"/>
                    <a:ea typeface="Arial"/>
                    <a:cs typeface="Arial"/>
                    <a:sym typeface="Arial"/>
                  </a:defRPr>
                </a:pPr>
                <a:endParaRPr/>
              </a:p>
            </p:txBody>
          </p:sp>
          <p:sp>
            <p:nvSpPr>
              <p:cNvPr id="608" name="Shape 608"/>
              <p:cNvSpPr/>
              <p:nvPr/>
            </p:nvSpPr>
            <p:spPr>
              <a:xfrm>
                <a:off x="0" y="0"/>
                <a:ext cx="433494" cy="1733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noFill/>
              <a:ln w="50800" cap="flat">
                <a:solidFill>
                  <a:srgbClr val="000000"/>
                </a:solidFill>
                <a:prstDash val="solid"/>
                <a:round/>
              </a:ln>
              <a:effectLst/>
            </p:spPr>
            <p:txBody>
              <a:bodyPr wrap="square" lIns="65023" tIns="65023" rIns="65023" bIns="65023" numCol="1" anchor="ctr">
                <a:noAutofit/>
              </a:bodyPr>
              <a:lstStyle/>
              <a:p>
                <a:pPr defTabSz="1300480">
                  <a:defRPr sz="3400">
                    <a:solidFill>
                      <a:srgbClr val="D7D6AE"/>
                    </a:solidFill>
                    <a:effectLst>
                      <a:outerShdw blurRad="38100" dist="38100" dir="2700000" rotWithShape="0">
                        <a:srgbClr val="000000"/>
                      </a:outerShdw>
                    </a:effectLst>
                    <a:latin typeface="Arial"/>
                    <a:ea typeface="Arial"/>
                    <a:cs typeface="Arial"/>
                    <a:sym typeface="Arial"/>
                  </a:defRPr>
                </a:pPr>
                <a:endParaRPr/>
              </a:p>
            </p:txBody>
          </p:sp>
        </p:gr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10"/>
                                        </p:tgtEl>
                                        <p:attrNameLst>
                                          <p:attrName>style.visibility</p:attrName>
                                        </p:attrNameLst>
                                      </p:cBhvr>
                                      <p:to>
                                        <p:strVal val="visible"/>
                                      </p:to>
                                    </p:set>
                                    <p:anim calcmode="lin" valueType="num">
                                      <p:cBhvr>
                                        <p:cTn id="7" dur="500" fill="hold"/>
                                        <p:tgtEl>
                                          <p:spTgt spid="610"/>
                                        </p:tgtEl>
                                        <p:attrNameLst>
                                          <p:attrName>ppt_w</p:attrName>
                                        </p:attrNameLst>
                                      </p:cBhvr>
                                      <p:tavLst>
                                        <p:tav tm="0">
                                          <p:val>
                                            <p:fltVal val="0"/>
                                          </p:val>
                                        </p:tav>
                                        <p:tav tm="100000">
                                          <p:val>
                                            <p:strVal val="#ppt_w"/>
                                          </p:val>
                                        </p:tav>
                                      </p:tavLst>
                                    </p:anim>
                                    <p:anim calcmode="lin" valueType="num">
                                      <p:cBhvr>
                                        <p:cTn id="8" dur="500" fill="hold"/>
                                        <p:tgtEl>
                                          <p:spTgt spid="6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595"/>
                                        </p:tgtEl>
                                        <p:attrNameLst>
                                          <p:attrName>style.visibility</p:attrName>
                                        </p:attrNameLst>
                                      </p:cBhvr>
                                      <p:to>
                                        <p:strVal val="visible"/>
                                      </p:to>
                                    </p:set>
                                    <p:animEffect transition="in" filter="wipe(left)">
                                      <p:cBhvr>
                                        <p:cTn id="13" dur="500"/>
                                        <p:tgtEl>
                                          <p:spTgt spid="59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3" nodeType="clickEffect">
                                  <p:stCondLst>
                                    <p:cond delay="0"/>
                                  </p:stCondLst>
                                  <p:iterate>
                                    <p:tmAbs val="0"/>
                                  </p:iterate>
                                  <p:childTnLst>
                                    <p:set>
                                      <p:cBhvr>
                                        <p:cTn id="17" fill="hold"/>
                                        <p:tgtEl>
                                          <p:spTgt spid="589"/>
                                        </p:tgtEl>
                                        <p:attrNameLst>
                                          <p:attrName>style.visibility</p:attrName>
                                        </p:attrNameLst>
                                      </p:cBhvr>
                                      <p:to>
                                        <p:strVal val="visible"/>
                                      </p:to>
                                    </p:set>
                                    <p:animEffect transition="in" filter="wipe(up)">
                                      <p:cBhvr>
                                        <p:cTn id="18"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3" animBg="1" advAuto="0"/>
      <p:bldP spid="595" grpId="2" animBg="1" advAuto="0"/>
      <p:bldP spid="61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p:cNvSpPr>
          <p:nvPr>
            <p:ph type="sldNum" sz="quarter" idx="2"/>
          </p:nvPr>
        </p:nvSpPr>
        <p:spPr>
          <a:xfrm>
            <a:off x="12705556" y="397060"/>
            <a:ext cx="299244"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644" name="Shape 644"/>
          <p:cNvSpPr/>
          <p:nvPr/>
        </p:nvSpPr>
        <p:spPr>
          <a:xfrm>
            <a:off x="11109" y="225674"/>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645" name="Shape 645"/>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pic>
        <p:nvPicPr>
          <p:cNvPr id="646" name="Picture 645"/>
          <p:cNvPicPr>
            <a:picLocks/>
          </p:cNvPicPr>
          <p:nvPr/>
        </p:nvPicPr>
        <p:blipFill>
          <a:blip r:embed="rId2">
            <a:extLst/>
          </a:blip>
          <a:stretch>
            <a:fillRect/>
          </a:stretch>
        </p:blipFill>
        <p:spPr>
          <a:xfrm>
            <a:off x="-306256" y="1324987"/>
            <a:ext cx="13510089" cy="1244601"/>
          </a:xfrm>
          <a:prstGeom prst="rect">
            <a:avLst/>
          </a:prstGeom>
        </p:spPr>
      </p:pic>
      <p:sp>
        <p:nvSpPr>
          <p:cNvPr id="647" name="Shape 647"/>
          <p:cNvSpPr/>
          <p:nvPr/>
        </p:nvSpPr>
        <p:spPr>
          <a:xfrm>
            <a:off x="347260" y="2569588"/>
            <a:ext cx="12539209" cy="6786473"/>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church should do its own work within the organizational structure found in the NT.</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distinction between the church &amp; individual</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need for authority – Establishing the pattern – </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NT church engaged in helping to relieve needy saints in their time of need –</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work of the church in benevolence is limited -</a:t>
            </a:r>
          </a:p>
        </p:txBody>
      </p:sp>
      <p:sp>
        <p:nvSpPr>
          <p:cNvPr id="649" name="Shape 649"/>
          <p:cNvSpPr/>
          <p:nvPr/>
        </p:nvSpPr>
        <p:spPr>
          <a:xfrm>
            <a:off x="254901" y="7348682"/>
            <a:ext cx="345600" cy="48405"/>
          </a:xfrm>
          <a:prstGeom prst="rect">
            <a:avLst/>
          </a:prstGeom>
          <a:ln w="12700">
            <a:miter lim="400000"/>
          </a:ln>
          <a:effectLst>
            <a:outerShdw blurRad="63500" dist="88900" dir="3060000"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47">
                                            <p:txEl>
                                              <p:pRg st="1" end="1"/>
                                            </p:txEl>
                                          </p:spTgt>
                                        </p:tgtEl>
                                        <p:attrNameLst>
                                          <p:attrName>style.visibility</p:attrName>
                                        </p:attrNameLst>
                                      </p:cBhvr>
                                      <p:to>
                                        <p:strVal val="visible"/>
                                      </p:to>
                                    </p:set>
                                    <p:animEffect transition="in" filter="wipe(left)">
                                      <p:cBhvr>
                                        <p:cTn id="7" dur="500"/>
                                        <p:tgtEl>
                                          <p:spTgt spid="6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647">
                                            <p:txEl>
                                              <p:pRg st="2" end="2"/>
                                            </p:txEl>
                                          </p:spTgt>
                                        </p:tgtEl>
                                        <p:attrNameLst>
                                          <p:attrName>style.visibility</p:attrName>
                                        </p:attrNameLst>
                                      </p:cBhvr>
                                      <p:to>
                                        <p:strVal val="visible"/>
                                      </p:to>
                                    </p:set>
                                    <p:animEffect transition="in" filter="wipe(left)">
                                      <p:cBhvr>
                                        <p:cTn id="12" dur="500"/>
                                        <p:tgtEl>
                                          <p:spTgt spid="6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647">
                                            <p:txEl>
                                              <p:pRg st="3" end="3"/>
                                            </p:txEl>
                                          </p:spTgt>
                                        </p:tgtEl>
                                        <p:attrNameLst>
                                          <p:attrName>style.visibility</p:attrName>
                                        </p:attrNameLst>
                                      </p:cBhvr>
                                      <p:to>
                                        <p:strVal val="visible"/>
                                      </p:to>
                                    </p:set>
                                    <p:animEffect transition="in" filter="wipe(left)">
                                      <p:cBhvr>
                                        <p:cTn id="17" dur="500"/>
                                        <p:tgtEl>
                                          <p:spTgt spid="6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647">
                                            <p:txEl>
                                              <p:pRg st="4" end="4"/>
                                            </p:txEl>
                                          </p:spTgt>
                                        </p:tgtEl>
                                        <p:attrNameLst>
                                          <p:attrName>style.visibility</p:attrName>
                                        </p:attrNameLst>
                                      </p:cBhvr>
                                      <p:to>
                                        <p:strVal val="visible"/>
                                      </p:to>
                                    </p:set>
                                    <p:animEffect transition="in" filter="wipe(left)">
                                      <p:cBhvr>
                                        <p:cTn id="22" dur="500"/>
                                        <p:tgtEl>
                                          <p:spTgt spid="6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832" y="2160893"/>
            <a:ext cx="2824630" cy="4995082"/>
          </a:xfrm>
          <a:prstGeom prst="rect">
            <a:avLst/>
          </a:prstGeom>
        </p:spPr>
      </p:pic>
      <p:pic>
        <p:nvPicPr>
          <p:cNvPr id="5" name="Picture 4"/>
          <p:cNvPicPr>
            <a:picLocks noChangeAspect="1"/>
          </p:cNvPicPr>
          <p:nvPr/>
        </p:nvPicPr>
        <p:blipFill>
          <a:blip r:embed="rId3"/>
          <a:stretch>
            <a:fillRect/>
          </a:stretch>
        </p:blipFill>
        <p:spPr>
          <a:xfrm>
            <a:off x="3649823" y="791569"/>
            <a:ext cx="9110834" cy="7833816"/>
          </a:xfrm>
          <a:prstGeom prst="rect">
            <a:avLst/>
          </a:prstGeom>
        </p:spPr>
      </p:pic>
    </p:spTree>
    <p:extLst>
      <p:ext uri="{BB962C8B-B14F-4D97-AF65-F5344CB8AC3E}">
        <p14:creationId xmlns:p14="http://schemas.microsoft.com/office/powerpoint/2010/main" val="17318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0" y="737242"/>
            <a:ext cx="12828896" cy="2318583"/>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200" i="1">
                <a:effectLst>
                  <a:outerShdw blurRad="76200" dist="63500" dir="2920767" rotWithShape="0">
                    <a:srgbClr val="000000"/>
                  </a:outerShdw>
                </a:effectLst>
                <a:latin typeface="Baskerville"/>
                <a:ea typeface="Baskerville"/>
                <a:cs typeface="Baskerville"/>
                <a:sym typeface="Baskerville"/>
              </a:defRPr>
            </a:lvl1pPr>
          </a:lstStyle>
          <a:p>
            <a:r>
              <a:rPr dirty="0" smtClean="0"/>
              <a:t> </a:t>
            </a:r>
            <a:r>
              <a:rPr dirty="0">
                <a:solidFill>
                  <a:schemeClr val="tx1"/>
                </a:solidFill>
              </a:rPr>
              <a:t>The Church of CHRIST A Biblical Church?</a:t>
            </a:r>
          </a:p>
        </p:txBody>
      </p:sp>
      <p:pic>
        <p:nvPicPr>
          <p:cNvPr id="209" name="pasted-image.pdf"/>
          <p:cNvPicPr>
            <a:picLocks noChangeAspect="1"/>
          </p:cNvPicPr>
          <p:nvPr/>
        </p:nvPicPr>
        <p:blipFill>
          <a:blip r:embed="rId2">
            <a:extLst/>
          </a:blip>
          <a:stretch>
            <a:fillRect/>
          </a:stretch>
        </p:blipFill>
        <p:spPr>
          <a:xfrm>
            <a:off x="1968201" y="3254582"/>
            <a:ext cx="10720548" cy="2855908"/>
          </a:xfrm>
          <a:prstGeom prst="rect">
            <a:avLst/>
          </a:prstGeom>
          <a:ln w="12700">
            <a:miter lim="400000"/>
          </a:ln>
          <a:effectLst>
            <a:outerShdw blurRad="63500" dist="63500" dir="2803505" rotWithShape="0">
              <a:srgbClr val="000000">
                <a:alpha val="99879"/>
              </a:srgbClr>
            </a:outerShdw>
          </a:effectLst>
        </p:spPr>
      </p:pic>
      <p:sp>
        <p:nvSpPr>
          <p:cNvPr id="210" name="Shape 210"/>
          <p:cNvSpPr/>
          <p:nvPr/>
        </p:nvSpPr>
        <p:spPr>
          <a:xfrm>
            <a:off x="464024" y="6309248"/>
            <a:ext cx="12224725" cy="3072636"/>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700" i="1">
                <a:effectLst>
                  <a:outerShdw blurRad="76200" dist="63500" dir="2920767" rotWithShape="0">
                    <a:srgbClr val="000000"/>
                  </a:outerShdw>
                </a:effectLst>
                <a:latin typeface="Baskerville"/>
                <a:ea typeface="Baskerville"/>
                <a:cs typeface="Baskerville"/>
                <a:sym typeface="Baskerville"/>
              </a:defRPr>
            </a:pPr>
            <a:r>
              <a:rPr dirty="0">
                <a:solidFill>
                  <a:schemeClr val="tx1"/>
                </a:solidFill>
              </a:rPr>
              <a:t>“Serving God By Faith” </a:t>
            </a:r>
          </a:p>
          <a:p>
            <a:pPr>
              <a:defRPr sz="7300" i="1">
                <a:effectLst>
                  <a:outerShdw blurRad="76200" dist="63500" dir="2920767" rotWithShape="0">
                    <a:srgbClr val="000000"/>
                  </a:outerShdw>
                </a:effectLst>
                <a:latin typeface="Baskerville"/>
                <a:ea typeface="Baskerville"/>
                <a:cs typeface="Baskerville"/>
                <a:sym typeface="Baskerville"/>
              </a:defRPr>
            </a:pPr>
            <a:r>
              <a:rPr dirty="0">
                <a:solidFill>
                  <a:schemeClr val="tx1"/>
                </a:solidFill>
              </a:rPr>
              <a:t>The NT Pattern For Benevolence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10"/>
                                        </p:tgtEl>
                                        <p:attrNameLst>
                                          <p:attrName>style.visibility</p:attrName>
                                        </p:attrNameLst>
                                      </p:cBhvr>
                                      <p:to>
                                        <p:strVal val="visible"/>
                                      </p:to>
                                    </p:set>
                                    <p:animEffect transition="in" filter="fade">
                                      <p:cBhvr>
                                        <p:cTn id="7" dur="2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0" y="9442849"/>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43" name="Shape 243"/>
          <p:cNvSpPr/>
          <p:nvPr/>
        </p:nvSpPr>
        <p:spPr>
          <a:xfrm>
            <a:off x="955343" y="2844513"/>
            <a:ext cx="11871657" cy="6052939"/>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465138" indent="-465138" algn="l" defTabSz="1295400">
              <a:spcBef>
                <a:spcPts val="100"/>
              </a:spcBef>
              <a:buClr>
                <a:srgbClr val="FF9300"/>
              </a:buClr>
              <a:buSzPct val="100000"/>
              <a:buFont typeface="Zapf Dingbats"/>
              <a:buChar char="✦"/>
              <a:defRPr sz="2800">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latin typeface="Thames Nude Roman"/>
                <a:ea typeface="Thames Nude Roman"/>
                <a:cs typeface="Thames Nude Roman"/>
                <a:sym typeface="Thames Nude Roman"/>
              </a:rPr>
              <a:t>Organization of A Local Church</a:t>
            </a:r>
            <a:r>
              <a:rPr dirty="0">
                <a:solidFill>
                  <a:srgbClr val="963226"/>
                </a:solidFill>
                <a:uFill>
                  <a:solidFill>
                    <a:srgbClr val="963226"/>
                  </a:solidFill>
                </a:uFill>
              </a:rPr>
              <a:t> </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Christ the head</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Elders (bishops, pastors)</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Deacons to serve</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Evangelist, teachers &amp; saints</a:t>
            </a:r>
          </a:p>
          <a:p>
            <a:pPr marL="465138" indent="-465138" algn="l" defTabSz="1295400">
              <a:spcBef>
                <a:spcPts val="100"/>
              </a:spcBef>
              <a:buClr>
                <a:srgbClr val="FF9300"/>
              </a:buClr>
              <a:buSzPct val="100000"/>
              <a:buFont typeface="Zapf Dingbats"/>
              <a:buChar char="✦"/>
              <a:defRPr sz="2800">
                <a:solidFill>
                  <a:srgbClr val="000000"/>
                </a:solidFill>
                <a:effectLst>
                  <a:outerShdw blurRad="152400" dist="76200" dir="2880000" rotWithShape="0">
                    <a:srgbClr val="000000">
                      <a:alpha val="32000"/>
                    </a:srgbClr>
                  </a:outerShdw>
                </a:effectLst>
                <a:uFill>
                  <a:solidFill>
                    <a:srgbClr val="000000"/>
                  </a:solidFill>
                </a:uFill>
                <a:latin typeface="Thames Nude Roman"/>
                <a:ea typeface="Thames Nude Roman"/>
                <a:cs typeface="Thames Nude Roman"/>
                <a:sym typeface="Thames Nude Roman"/>
              </a:defRPr>
            </a:pPr>
            <a:r>
              <a:rPr dirty="0">
                <a:solidFill>
                  <a:srgbClr val="963226"/>
                </a:solidFill>
                <a:uFill>
                  <a:solidFill>
                    <a:srgbClr val="963226"/>
                  </a:solidFill>
                </a:uFill>
              </a:rPr>
              <a:t>Worship of A Local Church</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The Lord’s Supper</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Giving To The Lord’s Work</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Teaching the scriptures</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Praying together</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Music = Singing</a:t>
            </a:r>
          </a:p>
        </p:txBody>
      </p:sp>
      <p:sp>
        <p:nvSpPr>
          <p:cNvPr id="244" name="Shape 24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246" name="Shape 246"/>
          <p:cNvSpPr/>
          <p:nvPr/>
        </p:nvSpPr>
        <p:spPr>
          <a:xfrm>
            <a:off x="3154528" y="1893877"/>
            <a:ext cx="6695743" cy="810478"/>
          </a:xfrm>
          <a:prstGeom prst="rect">
            <a:avLst/>
          </a:prstGeom>
          <a:ln w="12700">
            <a:miter lim="400000"/>
          </a:ln>
          <a:effectLst>
            <a:outerShdw blurRad="88900" dist="88900" dir="2129326" rotWithShape="0">
              <a:srgbClr val="000000"/>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1295400">
              <a:buClr>
                <a:srgbClr val="963226"/>
              </a:buClr>
              <a:buFont typeface="Pythagoras"/>
              <a:defRPr sz="4600">
                <a:solidFill>
                  <a:schemeClr val="accent4"/>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defRPr>
            </a:lvl1pPr>
          </a:lstStyle>
          <a:p>
            <a:pPr>
              <a:defRPr>
                <a:solidFill>
                  <a:srgbClr val="000000"/>
                </a:solidFill>
                <a:effectLst/>
                <a:uFill>
                  <a:solidFill>
                    <a:srgbClr val="000000"/>
                  </a:solidFill>
                </a:uFill>
                <a:latin typeface="Candara"/>
                <a:ea typeface="Candara"/>
                <a:cs typeface="Candara"/>
                <a:sym typeface="Candara"/>
              </a:defRPr>
            </a:pPr>
            <a:r>
              <a:rPr dirty="0">
                <a:solidFill>
                  <a:schemeClr val="tx1"/>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rPr>
              <a:t>The N.T. Pattern For The</a:t>
            </a:r>
          </a:p>
        </p:txBody>
      </p:sp>
      <p:sp>
        <p:nvSpPr>
          <p:cNvPr id="247" name="Shape 247"/>
          <p:cNvSpPr/>
          <p:nvPr/>
        </p:nvSpPr>
        <p:spPr>
          <a:xfrm>
            <a:off x="183980" y="898129"/>
            <a:ext cx="12685039" cy="779701"/>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r>
              <a:rPr sz="4400" dirty="0" smtClean="0"/>
              <a:t> </a:t>
            </a:r>
            <a:r>
              <a:rPr sz="4400" dirty="0"/>
              <a:t>The Church of </a:t>
            </a:r>
            <a:r>
              <a:rPr sz="4400" dirty="0" smtClean="0"/>
              <a:t>CHRIST</a:t>
            </a:r>
            <a:r>
              <a:rPr lang="en-US" sz="4400" dirty="0" smtClean="0"/>
              <a:t> IS</a:t>
            </a:r>
            <a:r>
              <a:rPr sz="4400" dirty="0" smtClean="0"/>
              <a:t> </a:t>
            </a:r>
            <a:r>
              <a:rPr sz="4400" dirty="0"/>
              <a:t>A Biblical Church?</a:t>
            </a:r>
          </a:p>
        </p:txBody>
      </p:sp>
      <p:sp>
        <p:nvSpPr>
          <p:cNvPr id="248" name="Shape 248"/>
          <p:cNvSpPr/>
          <p:nvPr/>
        </p:nvSpPr>
        <p:spPr>
          <a:xfrm>
            <a:off x="270898" y="1287980"/>
            <a:ext cx="12463001" cy="641201"/>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defRPr sz="3500">
                <a:effectLst>
                  <a:outerShdw blurRad="76200" dist="63500" dir="3415760" rotWithShape="0">
                    <a:srgbClr val="000000"/>
                  </a:outerShdw>
                </a:effectLst>
                <a:latin typeface="Abject Failure"/>
                <a:ea typeface="Abject Failure"/>
                <a:cs typeface="Abject Failure"/>
                <a:sym typeface="Abject Failure"/>
              </a:defRPr>
            </a:lvl1p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flipH="1">
            <a:off x="-109182" y="9430435"/>
            <a:ext cx="109182" cy="163941"/>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52" name="Shape 25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253" name="Shape 253"/>
          <p:cNvSpPr/>
          <p:nvPr/>
        </p:nvSpPr>
        <p:spPr>
          <a:xfrm>
            <a:off x="382137" y="3362258"/>
            <a:ext cx="12454587" cy="4370427"/>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Self-Edification</a:t>
            </a:r>
            <a:r>
              <a:rPr dirty="0">
                <a:solidFill>
                  <a:srgbClr val="000000"/>
                </a:solidFill>
                <a:uFill>
                  <a:solidFill>
                    <a:srgbClr val="000000"/>
                  </a:solidFill>
                </a:uFill>
              </a:rPr>
              <a:t>, i.e. to build up and strengthen itself (Acts 20:28, 32; Col 2:6, 7).</a:t>
            </a:r>
          </a:p>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Evangelism</a:t>
            </a:r>
            <a:r>
              <a:rPr dirty="0">
                <a:solidFill>
                  <a:srgbClr val="000000"/>
                </a:solidFill>
                <a:uFill>
                  <a:solidFill>
                    <a:srgbClr val="000000"/>
                  </a:solidFill>
                </a:uFill>
              </a:rPr>
              <a:t> - Preach the gospel to the lost (Mat 28:18-20).</a:t>
            </a:r>
          </a:p>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Benevolence</a:t>
            </a:r>
            <a:r>
              <a:rPr dirty="0">
                <a:solidFill>
                  <a:srgbClr val="000000"/>
                </a:solidFill>
                <a:uFill>
                  <a:solidFill>
                    <a:srgbClr val="000000"/>
                  </a:solidFill>
                </a:uFill>
              </a:rPr>
              <a:t> – Providing the needs of destitute Christians (Acts 6:1-4)</a:t>
            </a:r>
          </a:p>
        </p:txBody>
      </p:sp>
      <p:sp>
        <p:nvSpPr>
          <p:cNvPr id="255" name="Shape 255"/>
          <p:cNvSpPr/>
          <p:nvPr/>
        </p:nvSpPr>
        <p:spPr>
          <a:xfrm>
            <a:off x="1784858" y="619711"/>
            <a:ext cx="9435085" cy="2032001"/>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sz="3300" dirty="0">
                <a:solidFill>
                  <a:schemeClr val="accent4"/>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rPr>
              <a:t>The N.T. Pattern For The</a:t>
            </a:r>
            <a:r>
              <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 </a:t>
            </a:r>
          </a:p>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Work of A Local Church</a:t>
            </a:r>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253">
                                            <p:txEl>
                                              <p:pRg st="1" end="1"/>
                                            </p:txEl>
                                          </p:spTgt>
                                        </p:tgtEl>
                                        <p:attrNameLst>
                                          <p:attrName>style.visibility</p:attrName>
                                        </p:attrNameLst>
                                      </p:cBhvr>
                                      <p:to>
                                        <p:strVal val="visible"/>
                                      </p:to>
                                    </p:set>
                                    <p:animEffect transition="in" filter="dissolve">
                                      <p:cBhvr>
                                        <p:cTn id="7" dur="500"/>
                                        <p:tgtEl>
                                          <p:spTgt spid="2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type="lt">
                                    <p:tmAbs val="0"/>
                                  </p:iterate>
                                  <p:childTnLst>
                                    <p:set>
                                      <p:cBhvr>
                                        <p:cTn id="11" fill="hold"/>
                                        <p:tgtEl>
                                          <p:spTgt spid="253">
                                            <p:txEl>
                                              <p:pRg st="2" end="2"/>
                                            </p:txEl>
                                          </p:spTgt>
                                        </p:tgtEl>
                                        <p:attrNameLst>
                                          <p:attrName>style.visibility</p:attrName>
                                        </p:attrNameLst>
                                      </p:cBhvr>
                                      <p:to>
                                        <p:strVal val="visible"/>
                                      </p:to>
                                    </p:set>
                                    <p:animEffect transition="in" filter="dissolve">
                                      <p:cBhvr>
                                        <p:cTn id="12" dur="500"/>
                                        <p:tgtEl>
                                          <p:spTgt spid="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xfrm>
            <a:off x="12804477" y="397060"/>
            <a:ext cx="200323" cy="285354"/>
          </a:xfrm>
          <a:prstGeom prst="rect">
            <a:avLst/>
          </a:prstGeom>
          <a:extLst>
            <a:ext uri="{C572A759-6A51-4108-AA02-DFA0A04FC94B}">
              <ma14:wrappingTextBoxFlag xmlns:ma14="http://schemas.microsoft.com/office/mac/drawingml/2011/main" xmlns="" val="1"/>
            </a:ext>
          </a:extLst>
        </p:spPr>
        <p:txBody>
          <a:bodyPr/>
          <a:lstStyle>
            <a:lvl1pPr>
              <a:defRPr>
                <a:solidFill>
                  <a:srgbClr val="C6C6C6"/>
                </a:solidFill>
                <a:uFill>
                  <a:solidFill>
                    <a:srgbClr val="C6C6C6"/>
                  </a:solidFill>
                </a:uFill>
              </a:defRPr>
            </a:lvl1pPr>
          </a:lstStyle>
          <a:p>
            <a:fld id="{86CB4B4D-7CA3-9044-876B-883B54F8677D}" type="slidenum">
              <a:t>6</a:t>
            </a:fld>
            <a:endParaRPr/>
          </a:p>
        </p:txBody>
      </p:sp>
      <p:sp>
        <p:nvSpPr>
          <p:cNvPr id="274" name="Shape 274"/>
          <p:cNvSpPr/>
          <p:nvPr/>
        </p:nvSpPr>
        <p:spPr>
          <a:xfrm>
            <a:off x="1199613" y="1948582"/>
            <a:ext cx="10784511" cy="7578998"/>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285750" indent="-285750" algn="l" defTabSz="1295400">
              <a:spcBef>
                <a:spcPts val="900"/>
              </a:spcBef>
              <a:buClr>
                <a:srgbClr val="750B00"/>
              </a:buClr>
              <a:buSzPct val="100000"/>
              <a:buFont typeface="Wingdings 2"/>
              <a:buChar char=""/>
              <a:defRPr sz="3800">
                <a:effectLst>
                  <a:outerShdw blurRad="165100" dist="88900" dir="7680000" rotWithShape="0">
                    <a:srgbClr val="000000">
                      <a:alpha val="50000"/>
                    </a:srgbClr>
                  </a:outerShdw>
                </a:effectLst>
                <a:uFill>
                  <a:solidFill>
                    <a:srgbClr val="FFFFFF"/>
                  </a:solidFill>
                </a:uFill>
                <a:latin typeface="Constantia"/>
                <a:ea typeface="Constantia"/>
                <a:cs typeface="Constantia"/>
                <a:sym typeface="Constantia"/>
              </a:defRPr>
            </a:pPr>
            <a:r>
              <a:rPr sz="4800" dirty="0">
                <a:solidFill>
                  <a:srgbClr val="000000"/>
                </a:solidFill>
                <a:uFill>
                  <a:solidFill>
                    <a:srgbClr val="000000"/>
                  </a:solidFill>
                </a:uFill>
                <a:latin typeface="Berlin Sans FB Demi"/>
                <a:ea typeface="Berlin Sans FB Demi"/>
                <a:cs typeface="Berlin Sans FB Demi"/>
                <a:sym typeface="Berlin Sans FB Demi"/>
              </a:rPr>
              <a:t>Benevolence – </a:t>
            </a:r>
            <a:r>
              <a:rPr sz="4800" dirty="0">
                <a:solidFill>
                  <a:srgbClr val="000000"/>
                </a:solidFill>
                <a:uFill>
                  <a:solidFill>
                    <a:srgbClr val="000000"/>
                  </a:solidFill>
                </a:uFill>
              </a:rPr>
              <a:t>The provision of assistance, help or aide such as food, clothing, shelter &amp; medical care for the relief of material needs for others.</a:t>
            </a:r>
          </a:p>
          <a:p>
            <a:pPr marL="285750" indent="-285750" algn="l" defTabSz="1295400">
              <a:spcBef>
                <a:spcPts val="900"/>
              </a:spcBef>
              <a:buClr>
                <a:srgbClr val="750B00"/>
              </a:buClr>
              <a:buSzPct val="100000"/>
              <a:buFont typeface="Wingdings 2"/>
              <a:buChar char=""/>
              <a:defRPr sz="3800">
                <a:effectLst>
                  <a:outerShdw blurRad="165100" dist="88900" dir="7680000" rotWithShape="0">
                    <a:srgbClr val="000000">
                      <a:alpha val="50000"/>
                    </a:srgbClr>
                  </a:outerShdw>
                </a:effectLst>
                <a:uFill>
                  <a:solidFill>
                    <a:srgbClr val="FFFFFF"/>
                  </a:solidFill>
                </a:uFill>
                <a:latin typeface="Constantia"/>
                <a:ea typeface="Constantia"/>
                <a:cs typeface="Constantia"/>
                <a:sym typeface="Constantia"/>
              </a:defRPr>
            </a:pPr>
            <a:r>
              <a:rPr sz="4800" dirty="0">
                <a:solidFill>
                  <a:srgbClr val="000000"/>
                </a:solidFill>
                <a:uFill>
                  <a:solidFill>
                    <a:srgbClr val="000000"/>
                  </a:solidFill>
                </a:uFill>
                <a:latin typeface="Berlin Sans FB Demi"/>
                <a:ea typeface="Berlin Sans FB Demi"/>
                <a:cs typeface="Berlin Sans FB Demi"/>
                <a:sym typeface="Berlin Sans FB Demi"/>
              </a:rPr>
              <a:t>The English term “benevolence” – </a:t>
            </a:r>
            <a:r>
              <a:rPr sz="4800" dirty="0">
                <a:solidFill>
                  <a:srgbClr val="000000"/>
                </a:solidFill>
                <a:uFill>
                  <a:solidFill>
                    <a:srgbClr val="000000"/>
                  </a:solidFill>
                </a:uFill>
              </a:rPr>
              <a:t>Appears only once in the KJV - 1 </a:t>
            </a:r>
            <a:r>
              <a:rPr sz="4800" dirty="0" err="1">
                <a:solidFill>
                  <a:srgbClr val="000000"/>
                </a:solidFill>
                <a:uFill>
                  <a:solidFill>
                    <a:srgbClr val="000000"/>
                  </a:solidFill>
                </a:uFill>
              </a:rPr>
              <a:t>Cor</a:t>
            </a:r>
            <a:r>
              <a:rPr sz="4800" dirty="0">
                <a:solidFill>
                  <a:srgbClr val="000000"/>
                </a:solidFill>
                <a:uFill>
                  <a:solidFill>
                    <a:srgbClr val="000000"/>
                  </a:solidFill>
                </a:uFill>
              </a:rPr>
              <a:t> 7:3 - The Greek word rendered benevolence in the KJV in 1 </a:t>
            </a:r>
            <a:r>
              <a:rPr sz="4800" dirty="0" err="1">
                <a:solidFill>
                  <a:srgbClr val="000000"/>
                </a:solidFill>
                <a:uFill>
                  <a:solidFill>
                    <a:srgbClr val="000000"/>
                  </a:solidFill>
                </a:uFill>
              </a:rPr>
              <a:t>Cor</a:t>
            </a:r>
            <a:r>
              <a:rPr sz="4800" dirty="0">
                <a:solidFill>
                  <a:srgbClr val="000000"/>
                </a:solidFill>
                <a:uFill>
                  <a:solidFill>
                    <a:srgbClr val="000000"/>
                  </a:solidFill>
                </a:uFill>
              </a:rPr>
              <a:t> 7:3 appears only one other time in Eph. 6:7 - “good will”</a:t>
            </a:r>
          </a:p>
        </p:txBody>
      </p:sp>
      <p:sp>
        <p:nvSpPr>
          <p:cNvPr id="275" name="Shape 275"/>
          <p:cNvSpPr/>
          <p:nvPr/>
        </p:nvSpPr>
        <p:spPr>
          <a:xfrm>
            <a:off x="586854" y="539736"/>
            <a:ext cx="12010030" cy="1092607"/>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lvl1pPr defTabSz="1295400">
              <a:buClr>
                <a:srgbClr val="FFFFFF"/>
              </a:buClr>
              <a:buFont typeface="Dominican"/>
              <a:defRPr sz="4400">
                <a:solidFill>
                  <a:srgbClr val="000000"/>
                </a:solidFill>
                <a:effectLst>
                  <a:outerShdw blurRad="177800" dist="88900" dir="7680000" rotWithShape="0">
                    <a:srgbClr val="000000">
                      <a:alpha val="50000"/>
                    </a:srgbClr>
                  </a:outerShdw>
                </a:effectLst>
                <a:uFill>
                  <a:solidFill>
                    <a:srgbClr val="000000"/>
                  </a:solidFill>
                </a:uFill>
                <a:latin typeface="Dominican"/>
                <a:ea typeface="Dominican"/>
                <a:cs typeface="Dominican"/>
                <a:sym typeface="Dominican"/>
              </a:defRPr>
            </a:lvl1pPr>
          </a:lstStyle>
          <a:p>
            <a:pPr>
              <a:defRPr sz="2200">
                <a:latin typeface="Constantia"/>
                <a:ea typeface="Constantia"/>
                <a:cs typeface="Constantia"/>
                <a:sym typeface="Constantia"/>
              </a:defRPr>
            </a:pPr>
            <a:r>
              <a:rPr sz="6600" dirty="0">
                <a:latin typeface="Dominican"/>
                <a:ea typeface="Dominican"/>
                <a:cs typeface="Dominican"/>
                <a:sym typeface="Dominican"/>
              </a:rPr>
              <a:t>Benevolence – Definitions</a:t>
            </a:r>
          </a:p>
        </p:txBody>
      </p:sp>
      <p:sp>
        <p:nvSpPr>
          <p:cNvPr id="276" name="Shape 276"/>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77" name="Shape 277"/>
          <p:cNvSpPr/>
          <p:nvPr/>
        </p:nvSpPr>
        <p:spPr>
          <a:xfrm>
            <a:off x="6451060" y="1232623"/>
            <a:ext cx="102657"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4">
                                            <p:txEl>
                                              <p:pRg st="1" end="1"/>
                                            </p:txEl>
                                          </p:spTgt>
                                        </p:tgtEl>
                                        <p:attrNameLst>
                                          <p:attrName>style.visibility</p:attrName>
                                        </p:attrNameLst>
                                      </p:cBhvr>
                                      <p:to>
                                        <p:strVal val="visible"/>
                                      </p:to>
                                    </p:set>
                                    <p:animEffect transition="in" filter="wipe(left)">
                                      <p:cBhvr>
                                        <p:cTn id="7" dur="500"/>
                                        <p:tgtEl>
                                          <p:spTgt spid="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0" y="9430435"/>
            <a:ext cx="4572000" cy="323165"/>
          </a:xfrm>
          <a:prstGeom prst="rect">
            <a:avLst/>
          </a:prstGeom>
          <a:ln w="12700"/>
          <a:extLst>
            <a:ext uri="{C572A759-6A51-4108-AA02-DFA0A04FC94B}">
              <ma14:wrappingTextBoxFlag xmlns:ma14="http://schemas.microsoft.com/office/mac/drawingml/2011/main" xmlns=""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84" name="Shape 2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85" name="Shape 285"/>
          <p:cNvSpPr/>
          <p:nvPr/>
        </p:nvSpPr>
        <p:spPr>
          <a:xfrm>
            <a:off x="391119" y="2017406"/>
            <a:ext cx="12342119" cy="6655668"/>
          </a:xfrm>
          <a:prstGeom prst="rect">
            <a:avLst/>
          </a:prstGeom>
          <a:ln w="12700"/>
          <a:extLst>
            <a:ext uri="{C572A759-6A51-4108-AA02-DFA0A04FC94B}">
              <ma14:wrappingTextBoxFlag xmlns:ma14="http://schemas.microsoft.com/office/mac/drawingml/2011/main" xmlns="" val="1"/>
            </a:ext>
          </a:extLst>
        </p:spPr>
        <p:txBody>
          <a:bodyPr wrap="square" lIns="38100" tIns="38100" rIns="38100" bIns="38100">
            <a:spAutoFit/>
          </a:bodyPr>
          <a:lstStyle/>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A local church caring for those of its own number - (Acts 2:44-46; 4:32-37).</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A local church Caring for its own widows – (Acts 6:1-8; 1 Tim 5:3-16).</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The church in Antioch sent to the brethren in Judea – (Acts 11:27-30).</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The churches in Macedonia, Achaia, and Galatia sent to the church at Jerusalem – (1 Cor. 16:1-3; 2 </a:t>
            </a:r>
            <a:r>
              <a:rPr sz="4000" dirty="0" err="1">
                <a:solidFill>
                  <a:srgbClr val="000000"/>
                </a:solidFill>
                <a:uFill>
                  <a:solidFill>
                    <a:srgbClr val="000000"/>
                  </a:solidFill>
                </a:uFill>
              </a:rPr>
              <a:t>Cor</a:t>
            </a:r>
            <a:r>
              <a:rPr sz="4000" dirty="0">
                <a:solidFill>
                  <a:srgbClr val="000000"/>
                </a:solidFill>
                <a:uFill>
                  <a:solidFill>
                    <a:srgbClr val="000000"/>
                  </a:solidFill>
                </a:uFill>
              </a:rPr>
              <a:t> 8:1-5; 9:1,2 ).</a:t>
            </a:r>
          </a:p>
        </p:txBody>
      </p:sp>
      <p:sp>
        <p:nvSpPr>
          <p:cNvPr id="286" name="Shape 286"/>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287" name="Shape 287"/>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89" name="Shape 289"/>
          <p:cNvSpPr/>
          <p:nvPr/>
        </p:nvSpPr>
        <p:spPr>
          <a:xfrm>
            <a:off x="631852" y="822193"/>
            <a:ext cx="11277072" cy="815608"/>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lvl1pPr defTabSz="1295400">
              <a:buClr>
                <a:srgbClr val="FFFFFF"/>
              </a:buClr>
              <a:buFont typeface="Dominican"/>
              <a:defRPr sz="44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sz="2200">
                <a:latin typeface="Constantia"/>
                <a:ea typeface="Constantia"/>
                <a:cs typeface="Constantia"/>
                <a:sym typeface="Constantia"/>
              </a:defRPr>
            </a:pPr>
            <a:r>
              <a:rPr sz="4800" dirty="0">
                <a:latin typeface="Dominican"/>
                <a:ea typeface="Dominican"/>
                <a:cs typeface="Dominican"/>
                <a:sym typeface="Dominican"/>
              </a:rPr>
              <a:t>What We Find In The New Testament</a:t>
            </a:r>
          </a:p>
        </p:txBody>
      </p:sp>
    </p:spTree>
  </p:cSld>
  <p:clrMapOvr>
    <a:masterClrMapping/>
  </p:clrMapOvr>
  <mc:AlternateContent xmlns:mc="http://schemas.openxmlformats.org/markup-compatibility/2006" xmlns:p14="http://schemas.microsoft.com/office/powerpoint/2010/main">
    <mc:Choice Requires="p14">
      <p:transition spd="slow" p14:dur="899">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5">
                                            <p:txEl>
                                              <p:pRg st="1" end="1"/>
                                            </p:txEl>
                                          </p:spTgt>
                                        </p:tgtEl>
                                        <p:attrNameLst>
                                          <p:attrName>style.visibility</p:attrName>
                                        </p:attrNameLst>
                                      </p:cBhvr>
                                      <p:to>
                                        <p:strVal val="visible"/>
                                      </p:to>
                                    </p:set>
                                    <p:animEffect transition="in" filter="wipe(left)">
                                      <p:cBhvr>
                                        <p:cTn id="7" dur="500"/>
                                        <p:tgtEl>
                                          <p:spTgt spid="2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285">
                                            <p:txEl>
                                              <p:pRg st="2" end="2"/>
                                            </p:txEl>
                                          </p:spTgt>
                                        </p:tgtEl>
                                        <p:attrNameLst>
                                          <p:attrName>style.visibility</p:attrName>
                                        </p:attrNameLst>
                                      </p:cBhvr>
                                      <p:to>
                                        <p:strVal val="visible"/>
                                      </p:to>
                                    </p:set>
                                    <p:animEffect transition="in" filter="wipe(left)">
                                      <p:cBhvr>
                                        <p:cTn id="12" dur="500"/>
                                        <p:tgtEl>
                                          <p:spTgt spid="2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285">
                                            <p:txEl>
                                              <p:pRg st="3" end="3"/>
                                            </p:txEl>
                                          </p:spTgt>
                                        </p:tgtEl>
                                        <p:attrNameLst>
                                          <p:attrName>style.visibility</p:attrName>
                                        </p:attrNameLst>
                                      </p:cBhvr>
                                      <p:to>
                                        <p:strVal val="visible"/>
                                      </p:to>
                                    </p:set>
                                    <p:animEffect transition="in" filter="wipe(left)">
                                      <p:cBhvr>
                                        <p:cTn id="17" dur="500"/>
                                        <p:tgtEl>
                                          <p:spTgt spid="2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sldNum" sz="quarter" idx="2"/>
          </p:nvPr>
        </p:nvSpPr>
        <p:spPr>
          <a:xfrm>
            <a:off x="12773818" y="397060"/>
            <a:ext cx="230982"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94" name="Shape 294"/>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295" name="Shape 295"/>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97" name="Shape 297"/>
          <p:cNvSpPr/>
          <p:nvPr/>
        </p:nvSpPr>
        <p:spPr>
          <a:xfrm>
            <a:off x="4545739" y="1993773"/>
            <a:ext cx="8228079" cy="5321301"/>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p>
            <a:pPr defTabSz="1295400">
              <a:spcBef>
                <a:spcPts val="1200"/>
              </a:spcBef>
              <a:defRPr sz="3500">
                <a:effectLst>
                  <a:outerShdw blurRad="177800" dist="88900" dir="7680000" rotWithShape="0">
                    <a:srgbClr val="000000">
                      <a:alpha val="50000"/>
                    </a:srgbClr>
                  </a:outerShdw>
                </a:effectLst>
                <a:uFill>
                  <a:solidFill>
                    <a:srgbClr val="FFFFFF"/>
                  </a:solidFill>
                </a:uFill>
                <a:latin typeface="Denmark"/>
                <a:ea typeface="Denmark"/>
                <a:cs typeface="Denmark"/>
                <a:sym typeface="Denmark"/>
              </a:defRPr>
            </a:pPr>
            <a:r>
              <a:rPr dirty="0">
                <a:solidFill>
                  <a:srgbClr val="000000"/>
                </a:solidFill>
                <a:uFill>
                  <a:solidFill>
                    <a:srgbClr val="000000"/>
                  </a:solidFill>
                </a:uFill>
              </a:rPr>
              <a:t>Acts 4:32-37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Money was laid at the apostles feet – thus a common treasury.</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Distribution was made according to the need among the believers.</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None of them lacked so the effort was successful under the organization provided.</a:t>
            </a:r>
          </a:p>
        </p:txBody>
      </p:sp>
      <p:sp>
        <p:nvSpPr>
          <p:cNvPr id="299" name="Shape 299"/>
          <p:cNvSpPr/>
          <p:nvPr/>
        </p:nvSpPr>
        <p:spPr>
          <a:xfrm>
            <a:off x="363371" y="1833139"/>
            <a:ext cx="3883718" cy="5642570"/>
          </a:xfrm>
          <a:prstGeom prst="rect">
            <a:avLst/>
          </a:prstGeom>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r>
              <a:rPr sz="6000" dirty="0"/>
              <a:t>A local church caring  for those of its own  </a:t>
            </a:r>
            <a:r>
              <a:rPr sz="6000" dirty="0">
                <a:solidFill>
                  <a:schemeClr val="tx1"/>
                </a:solidFill>
              </a:rPr>
              <a:t>NUMBER</a:t>
            </a:r>
            <a:r>
              <a:rPr sz="6000" dirty="0"/>
              <a:t>:</a:t>
            </a:r>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7">
                                            <p:txEl>
                                              <p:pRg st="1" end="1"/>
                                            </p:txEl>
                                          </p:spTgt>
                                        </p:tgtEl>
                                        <p:attrNameLst>
                                          <p:attrName>style.visibility</p:attrName>
                                        </p:attrNameLst>
                                      </p:cBhvr>
                                      <p:to>
                                        <p:strVal val="visible"/>
                                      </p:to>
                                    </p:set>
                                    <p:animEffect transition="in" filter="wipe(left)">
                                      <p:cBhvr>
                                        <p:cTn id="7" dur="500"/>
                                        <p:tgtEl>
                                          <p:spTgt spid="2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297">
                                            <p:txEl>
                                              <p:pRg st="2" end="2"/>
                                            </p:txEl>
                                          </p:spTgt>
                                        </p:tgtEl>
                                        <p:attrNameLst>
                                          <p:attrName>style.visibility</p:attrName>
                                        </p:attrNameLst>
                                      </p:cBhvr>
                                      <p:to>
                                        <p:strVal val="visible"/>
                                      </p:to>
                                    </p:set>
                                    <p:animEffect transition="in" filter="wipe(left)">
                                      <p:cBhvr>
                                        <p:cTn id="12" dur="500"/>
                                        <p:tgtEl>
                                          <p:spTgt spid="2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297">
                                            <p:txEl>
                                              <p:pRg st="3" end="3"/>
                                            </p:txEl>
                                          </p:spTgt>
                                        </p:tgtEl>
                                        <p:attrNameLst>
                                          <p:attrName>style.visibility</p:attrName>
                                        </p:attrNameLst>
                                      </p:cBhvr>
                                      <p:to>
                                        <p:strVal val="visible"/>
                                      </p:to>
                                    </p:set>
                                    <p:animEffect transition="in" filter="wipe(left)">
                                      <p:cBhvr>
                                        <p:cTn id="17" dur="500"/>
                                        <p:tgtEl>
                                          <p:spTgt spid="2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sldNum" sz="quarter" idx="2"/>
          </p:nvPr>
        </p:nvSpPr>
        <p:spPr>
          <a:xfrm>
            <a:off x="12746136" y="397060"/>
            <a:ext cx="258665" cy="2853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312" name="Shape 312"/>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313" name="Shape 313"/>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315" name="Shape 315"/>
          <p:cNvSpPr/>
          <p:nvPr/>
        </p:nvSpPr>
        <p:spPr>
          <a:xfrm>
            <a:off x="4518057" y="365636"/>
            <a:ext cx="8228079" cy="7463582"/>
          </a:xfrm>
          <a:prstGeom prst="rect">
            <a:avLst/>
          </a:prstGeom>
          <a:ln w="12700"/>
          <a:extLst>
            <a:ext uri="{C572A759-6A51-4108-AA02-DFA0A04FC94B}">
              <ma14:wrappingTextBoxFlag xmlns:ma14="http://schemas.microsoft.com/office/mac/drawingml/2011/main" xmlns="" val="1"/>
            </a:ext>
          </a:extLst>
        </p:spPr>
        <p:txBody>
          <a:bodyPr lIns="38100" tIns="38100" rIns="38100" bIns="38100">
            <a:spAutoFit/>
          </a:bodyPr>
          <a:lstStyle/>
          <a:p>
            <a:pPr defTabSz="1295400">
              <a:spcBef>
                <a:spcPts val="1200"/>
              </a:spcBef>
              <a:defRPr sz="3500">
                <a:effectLst>
                  <a:outerShdw blurRad="177800" dist="88900" dir="7680000" rotWithShape="0">
                    <a:srgbClr val="000000">
                      <a:alpha val="50000"/>
                    </a:srgbClr>
                  </a:outerShdw>
                </a:effectLst>
                <a:uFill>
                  <a:solidFill>
                    <a:srgbClr val="FFFFFF"/>
                  </a:solidFill>
                </a:uFill>
                <a:latin typeface="Denmark"/>
                <a:ea typeface="Denmark"/>
                <a:cs typeface="Denmark"/>
                <a:sym typeface="Denmark"/>
              </a:defRPr>
            </a:pPr>
            <a:r>
              <a:rPr sz="4400" u="sng" dirty="0">
                <a:solidFill>
                  <a:srgbClr val="000000"/>
                </a:solidFill>
                <a:uFill>
                  <a:solidFill>
                    <a:srgbClr val="000000"/>
                  </a:solidFill>
                </a:uFill>
              </a:rPr>
              <a:t>Acts 11:27-30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Each gave according to their ability</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For the purpose of relieving BRETHREN in Judea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This THEY did, sending it by Paul and Barnabas,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To the elders – (of each local church) – (Acts 14:23; 1 Peter 5:2) </a:t>
            </a:r>
          </a:p>
        </p:txBody>
      </p:sp>
      <p:sp>
        <p:nvSpPr>
          <p:cNvPr id="317" name="Shape 317"/>
          <p:cNvSpPr/>
          <p:nvPr/>
        </p:nvSpPr>
        <p:spPr>
          <a:xfrm>
            <a:off x="288862" y="1280036"/>
            <a:ext cx="3883718" cy="7212231"/>
          </a:xfrm>
          <a:prstGeom prst="rect">
            <a:avLst/>
          </a:prstGeom>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r>
              <a:rPr sz="6600" dirty="0"/>
              <a:t>The church in  Antioch sent to the  </a:t>
            </a:r>
            <a:r>
              <a:rPr sz="6600" dirty="0">
                <a:solidFill>
                  <a:srgbClr val="FF0000"/>
                </a:solidFill>
              </a:rPr>
              <a:t>brethren in Judea: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15">
                                            <p:txEl>
                                              <p:pRg st="1" end="1"/>
                                            </p:txEl>
                                          </p:spTgt>
                                        </p:tgtEl>
                                        <p:attrNameLst>
                                          <p:attrName>style.visibility</p:attrName>
                                        </p:attrNameLst>
                                      </p:cBhvr>
                                      <p:to>
                                        <p:strVal val="visible"/>
                                      </p:to>
                                    </p:set>
                                    <p:animEffect transition="in" filter="wipe(left)">
                                      <p:cBhvr>
                                        <p:cTn id="7" dur="500"/>
                                        <p:tgtEl>
                                          <p:spTgt spid="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315">
                                            <p:txEl>
                                              <p:pRg st="2" end="2"/>
                                            </p:txEl>
                                          </p:spTgt>
                                        </p:tgtEl>
                                        <p:attrNameLst>
                                          <p:attrName>style.visibility</p:attrName>
                                        </p:attrNameLst>
                                      </p:cBhvr>
                                      <p:to>
                                        <p:strVal val="visible"/>
                                      </p:to>
                                    </p:set>
                                    <p:animEffect transition="in" filter="wipe(left)">
                                      <p:cBhvr>
                                        <p:cTn id="12" dur="500"/>
                                        <p:tgtEl>
                                          <p:spTgt spid="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315">
                                            <p:txEl>
                                              <p:pRg st="3" end="3"/>
                                            </p:txEl>
                                          </p:spTgt>
                                        </p:tgtEl>
                                        <p:attrNameLst>
                                          <p:attrName>style.visibility</p:attrName>
                                        </p:attrNameLst>
                                      </p:cBhvr>
                                      <p:to>
                                        <p:strVal val="visible"/>
                                      </p:to>
                                    </p:set>
                                    <p:animEffect transition="in" filter="wipe(left)">
                                      <p:cBhvr>
                                        <p:cTn id="17" dur="500"/>
                                        <p:tgtEl>
                                          <p:spTgt spid="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315">
                                            <p:txEl>
                                              <p:pRg st="4" end="4"/>
                                            </p:txEl>
                                          </p:spTgt>
                                        </p:tgtEl>
                                        <p:attrNameLst>
                                          <p:attrName>style.visibility</p:attrName>
                                        </p:attrNameLst>
                                      </p:cBhvr>
                                      <p:to>
                                        <p:strVal val="visible"/>
                                      </p:to>
                                    </p:set>
                                    <p:animEffect transition="in" filter="wipe(left)">
                                      <p:cBhvr>
                                        <p:cTn id="22" dur="500"/>
                                        <p:tgtEl>
                                          <p:spTgt spid="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build="p" bldLvl="5"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1745</Words>
  <Application>Microsoft Office PowerPoint</Application>
  <PresentationFormat>Custom</PresentationFormat>
  <Paragraphs>146</Paragraphs>
  <Slides>15</Slides>
  <Notes>2</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15</vt:i4>
      </vt:variant>
    </vt:vector>
  </HeadingPairs>
  <TitlesOfParts>
    <vt:vector size="39" baseType="lpstr">
      <vt:lpstr>Abject Failure</vt:lpstr>
      <vt:lpstr>Adelon</vt:lpstr>
      <vt:lpstr>Arial</vt:lpstr>
      <vt:lpstr>Baskerville</vt:lpstr>
      <vt:lpstr>Berlin Sans FB Demi</vt:lpstr>
      <vt:lpstr>Black Chancery</vt:lpstr>
      <vt:lpstr>Calibri</vt:lpstr>
      <vt:lpstr>Calibri Light</vt:lpstr>
      <vt:lpstr>Candara</vt:lpstr>
      <vt:lpstr>Constantia</vt:lpstr>
      <vt:lpstr>Denmark</vt:lpstr>
      <vt:lpstr>Dominican</vt:lpstr>
      <vt:lpstr>Helvetica Light</vt:lpstr>
      <vt:lpstr>Helvetica Neue</vt:lpstr>
      <vt:lpstr>Humanst521 BT</vt:lpstr>
      <vt:lpstr>Invitation</vt:lpstr>
      <vt:lpstr>Mangage</vt:lpstr>
      <vt:lpstr>Pythagoras</vt:lpstr>
      <vt:lpstr>Rockwell Extra Bold</vt:lpstr>
      <vt:lpstr>Thames Nude Roman</vt:lpstr>
      <vt:lpstr>Times New Roman</vt:lpstr>
      <vt:lpstr>Wingdings 2</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Shifting Responsibility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Fair Park</cp:lastModifiedBy>
  <cp:revision>20</cp:revision>
  <dcterms:modified xsi:type="dcterms:W3CDTF">2018-03-16T19:19:00Z</dcterms:modified>
</cp:coreProperties>
</file>