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7" r:id="rId3"/>
    <p:sldId id="259" r:id="rId4"/>
    <p:sldId id="260" r:id="rId5"/>
    <p:sldId id="265" r:id="rId6"/>
    <p:sldId id="266" r:id="rId7"/>
    <p:sldId id="267" r:id="rId8"/>
    <p:sldId id="269" r:id="rId9"/>
    <p:sldId id="280" r:id="rId10"/>
    <p:sldId id="270" r:id="rId11"/>
    <p:sldId id="272" r:id="rId12"/>
    <p:sldId id="274" r:id="rId13"/>
    <p:sldId id="278" r:id="rId14"/>
    <p:sldId id="273" r:id="rId15"/>
    <p:sldId id="276" r:id="rId16"/>
    <p:sldId id="275"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E0B12C-2C74-430A-8A29-C2930F99144B}" type="datetimeFigureOut">
              <a:rPr lang="en-US" smtClean="0"/>
              <a:pPr/>
              <a:t>6/5/2016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0980A-A91E-4D2E-8F1B-EEAE167378BF}" type="slidenum">
              <a:rPr lang="en-US" smtClean="0"/>
              <a:pPr/>
              <a:t>‹#›</a:t>
            </a:fld>
            <a:endParaRPr lang="en-US"/>
          </a:p>
        </p:txBody>
      </p:sp>
    </p:spTree>
    <p:extLst>
      <p:ext uri="{BB962C8B-B14F-4D97-AF65-F5344CB8AC3E}">
        <p14:creationId xmlns:p14="http://schemas.microsoft.com/office/powerpoint/2010/main" xmlns="" val="471189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DB8499-34FF-4321-BF7D-944DBE7279D6}" type="datetime1">
              <a:rPr lang="en-US" smtClean="0"/>
              <a:pPr/>
              <a:t>6/5/2016</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89B77-651C-4D46-BE26-9FE16B4B4135}" type="datetime1">
              <a:rPr lang="en-US" smtClean="0"/>
              <a:pPr/>
              <a:t>6/5/2016</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15F96-51C4-4140-8176-AB4009BC174E}" type="datetime1">
              <a:rPr lang="en-US" smtClean="0"/>
              <a:pPr/>
              <a:t>6/5/2016</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4753B-F6F2-4617-861C-A2849B971DB1}" type="datetime1">
              <a:rPr lang="en-US" smtClean="0"/>
              <a:pPr/>
              <a:t>6/5/2016</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CD9611-4B34-4733-86C8-F2A1CBCC210A}" type="datetime1">
              <a:rPr lang="en-US" smtClean="0"/>
              <a:pPr/>
              <a:t>6/5/2016</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2233A8-904F-452C-84FC-014E33D01F19}" type="datetime1">
              <a:rPr lang="en-US" smtClean="0"/>
              <a:pPr/>
              <a:t>6/5/2016</a:t>
            </a:fld>
            <a:endParaRPr lang="en-US"/>
          </a:p>
        </p:txBody>
      </p:sp>
      <p:sp>
        <p:nvSpPr>
          <p:cNvPr id="6" name="Footer Placeholder 5"/>
          <p:cNvSpPr>
            <a:spLocks noGrp="1"/>
          </p:cNvSpPr>
          <p:nvPr>
            <p:ph type="ftr" sz="quarter" idx="11"/>
          </p:nvPr>
        </p:nvSpPr>
        <p:spPr/>
        <p:txBody>
          <a:bodyPr/>
          <a:lstStyle/>
          <a:p>
            <a:r>
              <a:rPr lang="en-US" smtClean="0"/>
              <a:t>Are You Sewing The Seed?</a:t>
            </a:r>
            <a:endParaRPr lang="en-US"/>
          </a:p>
        </p:txBody>
      </p:sp>
      <p:sp>
        <p:nvSpPr>
          <p:cNvPr id="7" name="Slide Number Placeholder 6"/>
          <p:cNvSpPr>
            <a:spLocks noGrp="1"/>
          </p:cNvSpPr>
          <p:nvPr>
            <p:ph type="sldNum" sz="quarter" idx="12"/>
          </p:nvPr>
        </p:nvSpPr>
        <p:spPr/>
        <p:txBody>
          <a:bodyPr/>
          <a:lstStyle/>
          <a:p>
            <a:fld id="{41B58EF2-DE7C-45A4-BA79-F5B16CCB37A4}" type="slidenum">
              <a:rPr lang="en-US" smtClean="0"/>
              <a:pPr/>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CE1D9F-5437-4339-A504-245A41745C10}" type="datetime1">
              <a:rPr lang="en-US" smtClean="0"/>
              <a:pPr/>
              <a:t>6/5/2016</a:t>
            </a:fld>
            <a:endParaRPr lang="en-US"/>
          </a:p>
        </p:txBody>
      </p:sp>
      <p:sp>
        <p:nvSpPr>
          <p:cNvPr id="8" name="Footer Placeholder 7"/>
          <p:cNvSpPr>
            <a:spLocks noGrp="1"/>
          </p:cNvSpPr>
          <p:nvPr>
            <p:ph type="ftr" sz="quarter" idx="11"/>
          </p:nvPr>
        </p:nvSpPr>
        <p:spPr/>
        <p:txBody>
          <a:bodyPr/>
          <a:lstStyle/>
          <a:p>
            <a:r>
              <a:rPr lang="en-US" smtClean="0"/>
              <a:t>Are You Sewing The Seed?</a:t>
            </a:r>
            <a:endParaRPr lang="en-US"/>
          </a:p>
        </p:txBody>
      </p:sp>
      <p:sp>
        <p:nvSpPr>
          <p:cNvPr id="9" name="Slide Number Placeholder 8"/>
          <p:cNvSpPr>
            <a:spLocks noGrp="1"/>
          </p:cNvSpPr>
          <p:nvPr>
            <p:ph type="sldNum" sz="quarter" idx="12"/>
          </p:nvPr>
        </p:nvSpPr>
        <p:spPr/>
        <p:txBody>
          <a:bodyPr/>
          <a:lstStyle/>
          <a:p>
            <a:fld id="{41B58EF2-DE7C-45A4-BA79-F5B16CCB37A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DB282F-F75D-4A56-9039-E47F69F0067D}" type="datetime1">
              <a:rPr lang="en-US" smtClean="0"/>
              <a:pPr/>
              <a:t>6/5/2016</a:t>
            </a:fld>
            <a:endParaRPr lang="en-US"/>
          </a:p>
        </p:txBody>
      </p:sp>
      <p:sp>
        <p:nvSpPr>
          <p:cNvPr id="4" name="Footer Placeholder 3"/>
          <p:cNvSpPr>
            <a:spLocks noGrp="1"/>
          </p:cNvSpPr>
          <p:nvPr>
            <p:ph type="ftr" sz="quarter" idx="11"/>
          </p:nvPr>
        </p:nvSpPr>
        <p:spPr/>
        <p:txBody>
          <a:bodyPr/>
          <a:lstStyle/>
          <a:p>
            <a:r>
              <a:rPr lang="en-US" smtClean="0"/>
              <a:t>Are You Sewing The Seed?</a:t>
            </a:r>
            <a:endParaRPr lang="en-US"/>
          </a:p>
        </p:txBody>
      </p:sp>
      <p:sp>
        <p:nvSpPr>
          <p:cNvPr id="5" name="Slide Number Placeholder 4"/>
          <p:cNvSpPr>
            <a:spLocks noGrp="1"/>
          </p:cNvSpPr>
          <p:nvPr>
            <p:ph type="sldNum" sz="quarter" idx="12"/>
          </p:nvPr>
        </p:nvSpPr>
        <p:spPr/>
        <p:txBody>
          <a:bodyPr/>
          <a:lstStyle/>
          <a:p>
            <a:fld id="{41B58EF2-DE7C-45A4-BA79-F5B16CCB37A4}" type="slidenum">
              <a:rPr lang="en-US" smtClean="0"/>
              <a:pPr/>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7B64C-3AA1-42D5-A3FD-13255023FB42}" type="datetime1">
              <a:rPr lang="en-US" smtClean="0"/>
              <a:pPr/>
              <a:t>6/5/2016</a:t>
            </a:fld>
            <a:endParaRPr lang="en-US"/>
          </a:p>
        </p:txBody>
      </p:sp>
      <p:sp>
        <p:nvSpPr>
          <p:cNvPr id="3" name="Footer Placeholder 2"/>
          <p:cNvSpPr>
            <a:spLocks noGrp="1"/>
          </p:cNvSpPr>
          <p:nvPr>
            <p:ph type="ftr" sz="quarter" idx="11"/>
          </p:nvPr>
        </p:nvSpPr>
        <p:spPr/>
        <p:txBody>
          <a:bodyPr/>
          <a:lstStyle/>
          <a:p>
            <a:r>
              <a:rPr lang="en-US" smtClean="0"/>
              <a:t>Are You Sewing The Seed?</a:t>
            </a:r>
            <a:endParaRPr lang="en-US"/>
          </a:p>
        </p:txBody>
      </p:sp>
      <p:sp>
        <p:nvSpPr>
          <p:cNvPr id="4" name="Slide Number Placeholder 3"/>
          <p:cNvSpPr>
            <a:spLocks noGrp="1"/>
          </p:cNvSpPr>
          <p:nvPr>
            <p:ph type="sldNum" sz="quarter" idx="12"/>
          </p:nvPr>
        </p:nvSpPr>
        <p:spPr/>
        <p:txBody>
          <a:bodyPr/>
          <a:lstStyle/>
          <a:p>
            <a:fld id="{41B58EF2-DE7C-45A4-BA79-F5B16CCB37A4}" type="slidenum">
              <a:rPr lang="en-US" smtClean="0"/>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F7ADB6-E81E-4E18-B798-D721178ECB86}" type="datetime1">
              <a:rPr lang="en-US" smtClean="0"/>
              <a:pPr/>
              <a:t>6/5/2016</a:t>
            </a:fld>
            <a:endParaRPr lang="en-US"/>
          </a:p>
        </p:txBody>
      </p:sp>
      <p:sp>
        <p:nvSpPr>
          <p:cNvPr id="6" name="Footer Placeholder 5"/>
          <p:cNvSpPr>
            <a:spLocks noGrp="1"/>
          </p:cNvSpPr>
          <p:nvPr>
            <p:ph type="ftr" sz="quarter" idx="11"/>
          </p:nvPr>
        </p:nvSpPr>
        <p:spPr/>
        <p:txBody>
          <a:bodyPr/>
          <a:lstStyle/>
          <a:p>
            <a:r>
              <a:rPr lang="en-US" smtClean="0"/>
              <a:t>Are You Sewing The Seed?</a:t>
            </a:r>
            <a:endParaRPr lang="en-US"/>
          </a:p>
        </p:txBody>
      </p:sp>
      <p:sp>
        <p:nvSpPr>
          <p:cNvPr id="7" name="Slide Number Placeholder 6"/>
          <p:cNvSpPr>
            <a:spLocks noGrp="1"/>
          </p:cNvSpPr>
          <p:nvPr>
            <p:ph type="sldNum" sz="quarter" idx="12"/>
          </p:nvPr>
        </p:nvSpPr>
        <p:spPr/>
        <p:txBody>
          <a:bodyPr/>
          <a:lstStyle/>
          <a:p>
            <a:fld id="{41B58EF2-DE7C-45A4-BA79-F5B16CCB37A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A232E-09F4-456E-B764-6D08ACF5362C}" type="datetime1">
              <a:rPr lang="en-US" smtClean="0"/>
              <a:pPr/>
              <a:t>6/5/2016</a:t>
            </a:fld>
            <a:endParaRPr lang="en-US"/>
          </a:p>
        </p:txBody>
      </p:sp>
      <p:sp>
        <p:nvSpPr>
          <p:cNvPr id="6" name="Footer Placeholder 5"/>
          <p:cNvSpPr>
            <a:spLocks noGrp="1"/>
          </p:cNvSpPr>
          <p:nvPr>
            <p:ph type="ftr" sz="quarter" idx="11"/>
          </p:nvPr>
        </p:nvSpPr>
        <p:spPr/>
        <p:txBody>
          <a:bodyPr/>
          <a:lstStyle/>
          <a:p>
            <a:r>
              <a:rPr lang="en-US" smtClean="0"/>
              <a:t>Are You Sewing The Seed?</a:t>
            </a:r>
            <a:endParaRPr lang="en-US"/>
          </a:p>
        </p:txBody>
      </p:sp>
      <p:sp>
        <p:nvSpPr>
          <p:cNvPr id="7" name="Slide Number Placeholder 6"/>
          <p:cNvSpPr>
            <a:spLocks noGrp="1"/>
          </p:cNvSpPr>
          <p:nvPr>
            <p:ph type="sldNum" sz="quarter" idx="12"/>
          </p:nvPr>
        </p:nvSpPr>
        <p:spPr/>
        <p:txBody>
          <a:bodyPr/>
          <a:lstStyle/>
          <a:p>
            <a:fld id="{41B58EF2-DE7C-45A4-BA79-F5B16CCB37A4}" type="slidenum">
              <a:rPr lang="en-US" smtClean="0"/>
              <a:pPr/>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D2EB284-5948-4108-A7E9-5EE11CCD37DD}" type="datetime1">
              <a:rPr lang="en-US" smtClean="0"/>
              <a:pPr/>
              <a:t>6/5/2016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Are You Sewing The Seed?</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1B58EF2-DE7C-45A4-BA79-F5B16CCB37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458200" cy="1927225"/>
          </a:xfrm>
        </p:spPr>
        <p:txBody>
          <a:bodyPr/>
          <a:lstStyle/>
          <a:p>
            <a:r>
              <a:rPr lang="en-US" sz="4400" b="1" dirty="0" smtClean="0"/>
              <a:t>Are You </a:t>
            </a:r>
            <a:r>
              <a:rPr lang="en-US" sz="4400" b="1" dirty="0" err="1" smtClean="0"/>
              <a:t>SOWing</a:t>
            </a:r>
            <a:r>
              <a:rPr lang="en-US" sz="4400" b="1" dirty="0" smtClean="0"/>
              <a:t> </a:t>
            </a:r>
            <a:r>
              <a:rPr lang="en-US" sz="4400" b="1" dirty="0" smtClean="0"/>
              <a:t>The Seed?</a:t>
            </a:r>
            <a:endParaRPr lang="en-US" sz="4400" b="1" dirty="0"/>
          </a:p>
        </p:txBody>
      </p:sp>
      <p:sp>
        <p:nvSpPr>
          <p:cNvPr id="3" name="Subtitle 2"/>
          <p:cNvSpPr>
            <a:spLocks noGrp="1"/>
          </p:cNvSpPr>
          <p:nvPr>
            <p:ph type="subTitle" idx="1"/>
          </p:nvPr>
        </p:nvSpPr>
        <p:spPr/>
        <p:txBody>
          <a:bodyPr/>
          <a:lstStyle/>
          <a:p>
            <a:r>
              <a:rPr lang="en-US" dirty="0" smtClean="0"/>
              <a:t>Luke 8:4-15</a:t>
            </a:r>
            <a:endParaRPr lang="en-US" dirty="0"/>
          </a:p>
        </p:txBody>
      </p:sp>
      <p:pic>
        <p:nvPicPr>
          <p:cNvPr id="102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29400" y="4343400"/>
            <a:ext cx="2362200" cy="20787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73598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250"/>
                                        <p:tgtEl>
                                          <p:spTgt spid="3">
                                            <p:txEl>
                                              <p:pRg st="0" end="0"/>
                                            </p:txEl>
                                          </p:spTgt>
                                        </p:tgtEl>
                                      </p:cBhvr>
                                    </p:animEffect>
                                  </p:childTnLst>
                                </p:cTn>
                              </p:par>
                            </p:childTnLst>
                          </p:cTn>
                        </p:par>
                        <p:par>
                          <p:cTn id="12" fill="hold">
                            <p:stCondLst>
                              <p:cond delay="2000"/>
                            </p:stCondLst>
                            <p:childTnLst>
                              <p:par>
                                <p:cTn id="13" presetID="21" presetClass="entr" presetSubtype="1"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heel(1)">
                                      <p:cBhvr>
                                        <p:cTn id="1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Prerequisites </a:t>
            </a:r>
            <a:r>
              <a:rPr lang="en-US" b="1" dirty="0"/>
              <a:t>for Success…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A Practical Knowledge of the Bible is Needed</a:t>
            </a:r>
          </a:p>
          <a:p>
            <a:r>
              <a:rPr lang="en-US" b="1" dirty="0" smtClean="0"/>
              <a:t>Bible (God’ Word) contains </a:t>
            </a:r>
            <a:r>
              <a:rPr lang="en-US" b="1" i="1" dirty="0" smtClean="0"/>
              <a:t>“all truth”</a:t>
            </a:r>
          </a:p>
          <a:p>
            <a:pPr lvl="1"/>
            <a:r>
              <a:rPr lang="en-US" dirty="0" smtClean="0"/>
              <a:t>2 Timothy 3:16, 17; John 16:13</a:t>
            </a:r>
          </a:p>
          <a:p>
            <a:r>
              <a:rPr lang="en-US" b="1" dirty="0" smtClean="0"/>
              <a:t>Produces Faith </a:t>
            </a:r>
          </a:p>
          <a:p>
            <a:pPr lvl="1"/>
            <a:r>
              <a:rPr lang="en-US" dirty="0" smtClean="0"/>
              <a:t>Romans 10:17</a:t>
            </a:r>
          </a:p>
          <a:p>
            <a:r>
              <a:rPr lang="en-US" b="1" dirty="0" smtClean="0"/>
              <a:t>Convicts Men of Sin</a:t>
            </a:r>
          </a:p>
          <a:p>
            <a:pPr lvl="1"/>
            <a:r>
              <a:rPr lang="en-US" dirty="0" smtClean="0"/>
              <a:t>Act 2:37, 38</a:t>
            </a:r>
          </a:p>
          <a:p>
            <a:r>
              <a:rPr lang="en-US" b="1" dirty="0" smtClean="0"/>
              <a:t>Brings About the New Birth</a:t>
            </a:r>
          </a:p>
          <a:p>
            <a:pPr lvl="1"/>
            <a:r>
              <a:rPr lang="en-US" dirty="0" smtClean="0"/>
              <a:t>1 Peter 1:23</a:t>
            </a:r>
          </a:p>
          <a:p>
            <a:r>
              <a:rPr lang="en-US" b="1" dirty="0" smtClean="0"/>
              <a:t>Cleanses</a:t>
            </a:r>
          </a:p>
          <a:p>
            <a:pPr lvl="1"/>
            <a:r>
              <a:rPr lang="en-US" dirty="0" smtClean="0"/>
              <a:t>John 15:3</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6593114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Prerequisites </a:t>
            </a:r>
            <a:r>
              <a:rPr lang="en-US" b="1" dirty="0"/>
              <a:t>for Success…</a:t>
            </a:r>
            <a:endParaRPr lang="en-US" dirty="0"/>
          </a:p>
        </p:txBody>
      </p:sp>
      <p:sp>
        <p:nvSpPr>
          <p:cNvPr id="3" name="Content Placeholder 2"/>
          <p:cNvSpPr>
            <a:spLocks noGrp="1"/>
          </p:cNvSpPr>
          <p:nvPr>
            <p:ph idx="1"/>
          </p:nvPr>
        </p:nvSpPr>
        <p:spPr/>
        <p:txBody>
          <a:bodyPr/>
          <a:lstStyle/>
          <a:p>
            <a:pPr marL="0" indent="0">
              <a:buNone/>
            </a:pPr>
            <a:r>
              <a:rPr lang="en-US" sz="2800" b="1" dirty="0" smtClean="0"/>
              <a:t>We Must Be Willing To Study…</a:t>
            </a:r>
          </a:p>
          <a:p>
            <a:r>
              <a:rPr lang="en-US" b="1" dirty="0" smtClean="0"/>
              <a:t>The Bible </a:t>
            </a:r>
            <a:r>
              <a:rPr lang="en-US" dirty="0" smtClean="0"/>
              <a:t>- 2 Timothy 2:15</a:t>
            </a:r>
          </a:p>
          <a:p>
            <a:pPr lvl="1"/>
            <a:r>
              <a:rPr lang="en-US" dirty="0" smtClean="0"/>
              <a:t>Must know something about what you are teaching</a:t>
            </a:r>
          </a:p>
          <a:p>
            <a:r>
              <a:rPr lang="en-US" b="1" dirty="0" smtClean="0"/>
              <a:t>Different Types of People </a:t>
            </a:r>
            <a:r>
              <a:rPr lang="en-US" dirty="0" smtClean="0"/>
              <a:t>- Jude 1:22, 23</a:t>
            </a:r>
          </a:p>
          <a:p>
            <a:pPr lvl="1"/>
            <a:r>
              <a:rPr lang="en-US" i="1" u="sng" dirty="0" smtClean="0"/>
              <a:t>Dignified</a:t>
            </a:r>
            <a:r>
              <a:rPr lang="en-US" dirty="0" smtClean="0"/>
              <a:t> - approach in a dignified manner</a:t>
            </a:r>
          </a:p>
          <a:p>
            <a:pPr lvl="1"/>
            <a:r>
              <a:rPr lang="en-US" i="1" u="sng" dirty="0" smtClean="0"/>
              <a:t>Jolly</a:t>
            </a:r>
            <a:r>
              <a:rPr lang="en-US" dirty="0" smtClean="0"/>
              <a:t> - approach in a casual manner</a:t>
            </a:r>
          </a:p>
          <a:p>
            <a:pPr lvl="1"/>
            <a:r>
              <a:rPr lang="en-US" i="1" u="sng" dirty="0" smtClean="0"/>
              <a:t>Intellectual</a:t>
            </a:r>
            <a:r>
              <a:rPr lang="en-US" i="1" dirty="0" smtClean="0"/>
              <a:t> </a:t>
            </a:r>
            <a:r>
              <a:rPr lang="en-US" dirty="0" smtClean="0"/>
              <a:t>- approach in logical manner</a:t>
            </a:r>
          </a:p>
          <a:p>
            <a:pPr lvl="1"/>
            <a:r>
              <a:rPr lang="en-US" i="1" u="sng" dirty="0" smtClean="0"/>
              <a:t>Emotional</a:t>
            </a:r>
            <a:r>
              <a:rPr lang="en-US" dirty="0" smtClean="0"/>
              <a:t> - Appeal to certain emotional trends in their life</a:t>
            </a:r>
          </a:p>
          <a:p>
            <a:r>
              <a:rPr lang="en-US" b="1" dirty="0" smtClean="0"/>
              <a:t>Other Material &amp; Books</a:t>
            </a:r>
          </a:p>
          <a:p>
            <a:pPr lvl="1"/>
            <a:r>
              <a:rPr lang="en-US" dirty="0" smtClean="0"/>
              <a:t>Commentaries, Bible </a:t>
            </a:r>
            <a:r>
              <a:rPr lang="en-US" dirty="0"/>
              <a:t>s</a:t>
            </a:r>
            <a:r>
              <a:rPr lang="en-US" dirty="0" smtClean="0"/>
              <a:t>tudy aids, dictionaries, maps</a:t>
            </a:r>
          </a:p>
          <a:p>
            <a:pPr lvl="1"/>
            <a:r>
              <a:rPr lang="en-US" dirty="0" smtClean="0"/>
              <a:t>Books on church history, denominational doctrine</a:t>
            </a:r>
          </a:p>
          <a:p>
            <a:pPr lvl="1"/>
            <a:r>
              <a:rPr lang="en-US" dirty="0" smtClean="0"/>
              <a:t>Books on doctrinal issues, debate books, etc.</a:t>
            </a:r>
          </a:p>
          <a:p>
            <a:pPr marL="274320" lvl="1" indent="0">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41B58EF2-DE7C-45A4-BA79-F5B16CCB37A4}"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9548843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b="1" dirty="0" smtClean="0"/>
              <a:t>Difficulties You May Experience</a:t>
            </a:r>
            <a:endParaRPr lang="en-US" b="1" dirty="0"/>
          </a:p>
        </p:txBody>
      </p:sp>
      <p:sp>
        <p:nvSpPr>
          <p:cNvPr id="3" name="Content Placeholder 2"/>
          <p:cNvSpPr>
            <a:spLocks noGrp="1"/>
          </p:cNvSpPr>
          <p:nvPr>
            <p:ph idx="1"/>
          </p:nvPr>
        </p:nvSpPr>
        <p:spPr>
          <a:xfrm>
            <a:off x="457200" y="1600200"/>
            <a:ext cx="8458200" cy="4876800"/>
          </a:xfrm>
        </p:spPr>
        <p:txBody>
          <a:bodyPr>
            <a:normAutofit fontScale="92500" lnSpcReduction="10000"/>
          </a:bodyPr>
          <a:lstStyle/>
          <a:p>
            <a:r>
              <a:rPr lang="en-US" sz="2600" b="1" i="1" dirty="0" smtClean="0"/>
              <a:t>“I’m such a sinner the Lord wouldn’t have me.”</a:t>
            </a:r>
          </a:p>
          <a:p>
            <a:pPr lvl="1"/>
            <a:r>
              <a:rPr lang="en-US" sz="2200" dirty="0" smtClean="0"/>
              <a:t>Reply - Saul persecuted Christians and was saved - Acts 22:16</a:t>
            </a:r>
          </a:p>
          <a:p>
            <a:r>
              <a:rPr lang="en-US" sz="2600" dirty="0" smtClean="0"/>
              <a:t> </a:t>
            </a:r>
            <a:r>
              <a:rPr lang="en-US" sz="2600" b="1" i="1" dirty="0" smtClean="0"/>
              <a:t>“I’m a good moral person.”</a:t>
            </a:r>
          </a:p>
          <a:p>
            <a:pPr lvl="1"/>
            <a:r>
              <a:rPr lang="en-US" sz="2200" dirty="0" smtClean="0"/>
              <a:t>Reply - So was Cornelius - Acts 10:1, 2, 48</a:t>
            </a:r>
            <a:endParaRPr lang="en-US" dirty="0" smtClean="0"/>
          </a:p>
          <a:p>
            <a:r>
              <a:rPr lang="en-US" sz="2600" b="1" i="1" dirty="0" smtClean="0"/>
              <a:t>“I’m satisfied with my religion.”</a:t>
            </a:r>
          </a:p>
          <a:p>
            <a:pPr lvl="1"/>
            <a:r>
              <a:rPr lang="en-US" sz="2200" dirty="0" smtClean="0"/>
              <a:t>Reply - It is God we must please, not man - Acts 5:29</a:t>
            </a:r>
          </a:p>
          <a:p>
            <a:pPr lvl="2"/>
            <a:r>
              <a:rPr lang="en-US" dirty="0" smtClean="0"/>
              <a:t>Matthew 7:21-23; 15:7-9</a:t>
            </a:r>
          </a:p>
          <a:p>
            <a:r>
              <a:rPr lang="en-US" sz="2600" b="1" i="1" dirty="0" smtClean="0"/>
              <a:t>“There too many hypocrites in the church.”</a:t>
            </a:r>
          </a:p>
          <a:p>
            <a:pPr lvl="1"/>
            <a:r>
              <a:rPr lang="en-US" dirty="0" smtClean="0"/>
              <a:t>Reply - Yes, one is too many! If you go to hell, you will be with all the hypocrites of all time - eternally!</a:t>
            </a:r>
          </a:p>
          <a:p>
            <a:r>
              <a:rPr lang="en-US" sz="2600" b="1" u="sng" dirty="0" smtClean="0"/>
              <a:t>Don’t take rejection personally</a:t>
            </a:r>
            <a:r>
              <a:rPr lang="en-US" sz="2600" b="1" dirty="0" smtClean="0"/>
              <a:t>!</a:t>
            </a:r>
          </a:p>
          <a:p>
            <a:pPr lvl="1"/>
            <a:r>
              <a:rPr lang="en-US" dirty="0" smtClean="0"/>
              <a:t>Jesus said it would happen - John 12:48</a:t>
            </a:r>
          </a:p>
          <a:p>
            <a:pPr lvl="1"/>
            <a:r>
              <a:rPr lang="en-US" dirty="0" smtClean="0"/>
              <a:t>Don’t </a:t>
            </a:r>
            <a:r>
              <a:rPr lang="en-US" b="1" i="1" dirty="0" smtClean="0"/>
              <a:t>you</a:t>
            </a:r>
            <a:r>
              <a:rPr lang="en-US" dirty="0" smtClean="0"/>
              <a:t> reject Him! Go to another - Matthew 7:6; Acts 13:45, 46</a:t>
            </a:r>
          </a:p>
        </p:txBody>
      </p:sp>
      <p:sp>
        <p:nvSpPr>
          <p:cNvPr id="4" name="Slide Number Placeholder 3"/>
          <p:cNvSpPr>
            <a:spLocks noGrp="1"/>
          </p:cNvSpPr>
          <p:nvPr>
            <p:ph type="sldNum" sz="quarter" idx="12"/>
          </p:nvPr>
        </p:nvSpPr>
        <p:spPr/>
        <p:txBody>
          <a:bodyPr/>
          <a:lstStyle/>
          <a:p>
            <a:fld id="{41B58EF2-DE7C-45A4-BA79-F5B16CCB37A4}"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xmlns="" val="376647013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of Evangelis</a:t>
            </a:r>
            <a:r>
              <a:rPr lang="en-US" b="1" dirty="0"/>
              <a:t>m</a:t>
            </a:r>
          </a:p>
        </p:txBody>
      </p:sp>
      <p:sp>
        <p:nvSpPr>
          <p:cNvPr id="3" name="Content Placeholder 2"/>
          <p:cNvSpPr>
            <a:spLocks noGrp="1"/>
          </p:cNvSpPr>
          <p:nvPr>
            <p:ph idx="1"/>
          </p:nvPr>
        </p:nvSpPr>
        <p:spPr>
          <a:xfrm>
            <a:off x="457200" y="1600200"/>
            <a:ext cx="8382000" cy="4876800"/>
          </a:xfrm>
        </p:spPr>
        <p:txBody>
          <a:bodyPr/>
          <a:lstStyle/>
          <a:p>
            <a:r>
              <a:rPr lang="en-US" sz="2800" b="1" dirty="0"/>
              <a:t>Finding prospects for study</a:t>
            </a:r>
          </a:p>
          <a:p>
            <a:r>
              <a:rPr lang="en-US" sz="2800" b="1" dirty="0" smtClean="0"/>
              <a:t>Setting </a:t>
            </a:r>
            <a:r>
              <a:rPr lang="en-US" sz="2800" b="1" dirty="0"/>
              <a:t>up the study</a:t>
            </a:r>
          </a:p>
          <a:p>
            <a:r>
              <a:rPr lang="en-US" sz="2800" b="1" dirty="0" smtClean="0"/>
              <a:t>Teaching </a:t>
            </a:r>
            <a:r>
              <a:rPr lang="en-US" sz="2800" b="1" dirty="0"/>
              <a:t>the material</a:t>
            </a:r>
          </a:p>
          <a:p>
            <a:r>
              <a:rPr lang="en-US" sz="2800" b="1" dirty="0" smtClean="0"/>
              <a:t>Answering </a:t>
            </a:r>
            <a:r>
              <a:rPr lang="en-US" sz="2800" b="1" dirty="0"/>
              <a:t>questions</a:t>
            </a:r>
          </a:p>
          <a:p>
            <a:r>
              <a:rPr lang="en-US" sz="2800" b="1" dirty="0" smtClean="0"/>
              <a:t>Asking </a:t>
            </a:r>
            <a:r>
              <a:rPr lang="en-US" sz="2800" b="1" dirty="0"/>
              <a:t>for a decision</a:t>
            </a:r>
          </a:p>
          <a:p>
            <a:pPr marL="0" indent="0">
              <a:buNone/>
            </a:pPr>
            <a:endParaRPr lang="en-US" sz="800" b="1" dirty="0" smtClean="0"/>
          </a:p>
          <a:p>
            <a:pPr marL="0" indent="0">
              <a:buNone/>
            </a:pPr>
            <a:r>
              <a:rPr lang="en-US" sz="2800" dirty="0" smtClean="0"/>
              <a:t>These challenges </a:t>
            </a:r>
            <a:r>
              <a:rPr lang="en-US" sz="2800" dirty="0"/>
              <a:t>have hindered </a:t>
            </a:r>
            <a:r>
              <a:rPr lang="en-US" sz="2800" dirty="0" smtClean="0"/>
              <a:t>some from </a:t>
            </a:r>
            <a:r>
              <a:rPr lang="en-US" sz="2800" dirty="0"/>
              <a:t>getting </a:t>
            </a:r>
            <a:r>
              <a:rPr lang="en-US" sz="2800" dirty="0" smtClean="0"/>
              <a:t>involved.</a:t>
            </a:r>
            <a:endParaRPr lang="en-US" sz="2800" dirty="0"/>
          </a:p>
        </p:txBody>
      </p:sp>
      <p:sp>
        <p:nvSpPr>
          <p:cNvPr id="4" name="Footer Placeholder 3"/>
          <p:cNvSpPr>
            <a:spLocks noGrp="1"/>
          </p:cNvSpPr>
          <p:nvPr>
            <p:ph type="ftr" sz="quarter" idx="11"/>
          </p:nvPr>
        </p:nvSpPr>
        <p:spPr/>
        <p:txBody>
          <a:bodyPr/>
          <a:lstStyle/>
          <a:p>
            <a:r>
              <a:rPr lang="en-US" smtClean="0"/>
              <a:t>Are You Sewing The Seed?</a:t>
            </a:r>
            <a:endParaRPr lang="en-US"/>
          </a:p>
        </p:txBody>
      </p:sp>
      <p:sp>
        <p:nvSpPr>
          <p:cNvPr id="5" name="Slide Number Placeholder 4"/>
          <p:cNvSpPr>
            <a:spLocks noGrp="1"/>
          </p:cNvSpPr>
          <p:nvPr>
            <p:ph type="sldNum" sz="quarter" idx="12"/>
          </p:nvPr>
        </p:nvSpPr>
        <p:spPr/>
        <p:txBody>
          <a:bodyPr/>
          <a:lstStyle/>
          <a:p>
            <a:fld id="{41B58EF2-DE7C-45A4-BA79-F5B16CCB37A4}" type="slidenum">
              <a:rPr lang="en-US" smtClean="0"/>
              <a:pPr/>
              <a:t>13</a:t>
            </a:fld>
            <a:endParaRPr lang="en-US"/>
          </a:p>
        </p:txBody>
      </p:sp>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6107163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Making Contacts</a:t>
            </a:r>
            <a:endParaRPr lang="en-US" b="1"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sz="2800" b="1" dirty="0" smtClean="0"/>
              <a:t>Make a list of people you want to contact</a:t>
            </a:r>
          </a:p>
          <a:p>
            <a:r>
              <a:rPr lang="en-US" sz="2800" b="1" dirty="0" smtClean="0"/>
              <a:t>Invite those you know to our services</a:t>
            </a:r>
          </a:p>
          <a:p>
            <a:r>
              <a:rPr lang="en-US" sz="2800" b="1" dirty="0" smtClean="0"/>
              <a:t>Hand out study tracts</a:t>
            </a:r>
          </a:p>
          <a:p>
            <a:r>
              <a:rPr lang="en-US" sz="2800" b="1" dirty="0" smtClean="0"/>
              <a:t>Tell people about our website</a:t>
            </a:r>
          </a:p>
          <a:p>
            <a:pPr lvl="1"/>
            <a:r>
              <a:rPr lang="en-US" sz="2400" dirty="0" smtClean="0"/>
              <a:t>www.fairparkchurchofchrist.com</a:t>
            </a:r>
          </a:p>
          <a:p>
            <a:r>
              <a:rPr lang="en-US" sz="2800" b="1" dirty="0" smtClean="0"/>
              <a:t>Offer them a copy of a bulletin </a:t>
            </a:r>
          </a:p>
          <a:p>
            <a:r>
              <a:rPr lang="en-US" sz="2800" b="1" dirty="0" smtClean="0"/>
              <a:t>Sometimes a general conversation will open a door of opportunity</a:t>
            </a:r>
          </a:p>
          <a:p>
            <a:r>
              <a:rPr lang="en-US" sz="2800" b="1" dirty="0"/>
              <a:t>Offer a Bible Correspondence </a:t>
            </a:r>
            <a:r>
              <a:rPr lang="en-US" sz="2800" b="1" dirty="0" smtClean="0"/>
              <a:t>Course</a:t>
            </a:r>
          </a:p>
          <a:p>
            <a:pPr marL="0" indent="0">
              <a:buNone/>
            </a:pPr>
            <a:endParaRPr lang="en-US" sz="2800" b="1" dirty="0" smtClean="0"/>
          </a:p>
        </p:txBody>
      </p:sp>
      <p:sp>
        <p:nvSpPr>
          <p:cNvPr id="4" name="Slide Number Placeholder 3"/>
          <p:cNvSpPr>
            <a:spLocks noGrp="1"/>
          </p:cNvSpPr>
          <p:nvPr>
            <p:ph type="sldNum" sz="quarter" idx="12"/>
          </p:nvPr>
        </p:nvSpPr>
        <p:spPr/>
        <p:txBody>
          <a:bodyPr/>
          <a:lstStyle/>
          <a:p>
            <a:fld id="{41B58EF2-DE7C-45A4-BA79-F5B16CCB37A4}"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7642130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TextBox 11"/>
          <p:cNvSpPr txBox="1"/>
          <p:nvPr/>
        </p:nvSpPr>
        <p:spPr>
          <a:xfrm>
            <a:off x="3200400" y="3638550"/>
            <a:ext cx="4191000" cy="381000"/>
          </a:xfrm>
          <a:prstGeom prst="rect">
            <a:avLst/>
          </a:prstGeom>
          <a:solidFill>
            <a:schemeClr val="tx2">
              <a:lumMod val="20000"/>
              <a:lumOff val="80000"/>
            </a:schemeClr>
          </a:solidFill>
        </p:spPr>
        <p:txBody>
          <a:bodyPr wrap="square" rtlCol="0">
            <a:spAutoFit/>
          </a:bodyPr>
          <a:lstStyle/>
          <a:p>
            <a:endParaRPr lang="en-US" dirty="0"/>
          </a:p>
        </p:txBody>
      </p:sp>
      <p:sp>
        <p:nvSpPr>
          <p:cNvPr id="11" name="TextBox 10"/>
          <p:cNvSpPr txBox="1"/>
          <p:nvPr/>
        </p:nvSpPr>
        <p:spPr>
          <a:xfrm>
            <a:off x="5305425" y="2819400"/>
            <a:ext cx="3324225" cy="381000"/>
          </a:xfrm>
          <a:prstGeom prst="rect">
            <a:avLst/>
          </a:prstGeom>
          <a:solidFill>
            <a:schemeClr val="tx2">
              <a:lumMod val="20000"/>
              <a:lumOff val="80000"/>
            </a:schemeClr>
          </a:solidFill>
        </p:spPr>
        <p:txBody>
          <a:bodyPr wrap="square" rtlCol="0">
            <a:spAutoFit/>
          </a:bodyPr>
          <a:lstStyle/>
          <a:p>
            <a:endParaRPr lang="en-US" dirty="0"/>
          </a:p>
        </p:txBody>
      </p:sp>
      <p:sp>
        <p:nvSpPr>
          <p:cNvPr id="2" name="Title 1"/>
          <p:cNvSpPr>
            <a:spLocks noGrp="1"/>
          </p:cNvSpPr>
          <p:nvPr>
            <p:ph type="title"/>
          </p:nvPr>
        </p:nvSpPr>
        <p:spPr/>
        <p:txBody>
          <a:bodyPr>
            <a:normAutofit fontScale="90000"/>
          </a:bodyPr>
          <a:lstStyle/>
          <a:p>
            <a:r>
              <a:rPr lang="en-US" b="1" i="1" dirty="0" smtClean="0"/>
              <a:t>“…but God that giveth the increase”</a:t>
            </a:r>
            <a:endParaRPr lang="en-US" b="1" i="1" dirty="0"/>
          </a:p>
        </p:txBody>
      </p:sp>
      <p:sp>
        <p:nvSpPr>
          <p:cNvPr id="3" name="Content Placeholder 2"/>
          <p:cNvSpPr>
            <a:spLocks noGrp="1"/>
          </p:cNvSpPr>
          <p:nvPr>
            <p:ph idx="1"/>
          </p:nvPr>
        </p:nvSpPr>
        <p:spPr>
          <a:xfrm>
            <a:off x="457199" y="1600200"/>
            <a:ext cx="8524875" cy="4876800"/>
          </a:xfrm>
        </p:spPr>
        <p:txBody>
          <a:bodyPr/>
          <a:lstStyle/>
          <a:p>
            <a:pPr marL="0" indent="0">
              <a:buNone/>
            </a:pPr>
            <a:r>
              <a:rPr lang="en-US" b="1" i="1" dirty="0" smtClean="0">
                <a:solidFill>
                  <a:schemeClr val="tx2">
                    <a:lumMod val="60000"/>
                    <a:lumOff val="40000"/>
                  </a:schemeClr>
                </a:solidFill>
              </a:rPr>
              <a:t>5</a:t>
            </a:r>
            <a:r>
              <a:rPr lang="en-US" b="1" i="1" dirty="0" smtClean="0"/>
              <a:t> </a:t>
            </a:r>
            <a:r>
              <a:rPr lang="en-US" b="1" i="1" dirty="0"/>
              <a:t>What then is Apollos? and what is Paul? Ministers through whom ye believed; and each as the Lord gave to him.</a:t>
            </a:r>
          </a:p>
          <a:p>
            <a:pPr marL="0" indent="0">
              <a:buNone/>
            </a:pPr>
            <a:r>
              <a:rPr lang="en-US" b="1" i="1" dirty="0" smtClean="0">
                <a:solidFill>
                  <a:schemeClr val="tx2">
                    <a:lumMod val="60000"/>
                    <a:lumOff val="40000"/>
                  </a:schemeClr>
                </a:solidFill>
              </a:rPr>
              <a:t>6</a:t>
            </a:r>
            <a:r>
              <a:rPr lang="en-US" b="1" i="1" dirty="0" smtClean="0"/>
              <a:t> </a:t>
            </a:r>
            <a:r>
              <a:rPr lang="en-US" b="1" i="1" dirty="0"/>
              <a:t>I planted, Apollos watered; but God gave the increase.</a:t>
            </a:r>
          </a:p>
          <a:p>
            <a:pPr marL="0" indent="0">
              <a:buNone/>
            </a:pPr>
            <a:r>
              <a:rPr lang="en-US" b="1" i="1" dirty="0" smtClean="0">
                <a:solidFill>
                  <a:schemeClr val="tx2">
                    <a:lumMod val="60000"/>
                    <a:lumOff val="40000"/>
                  </a:schemeClr>
                </a:solidFill>
              </a:rPr>
              <a:t>7</a:t>
            </a:r>
            <a:r>
              <a:rPr lang="en-US" b="1" i="1" dirty="0" smtClean="0"/>
              <a:t> </a:t>
            </a:r>
            <a:r>
              <a:rPr lang="en-US" b="1" i="1" dirty="0"/>
              <a:t>So then neither is he that </a:t>
            </a:r>
            <a:r>
              <a:rPr lang="en-US" b="1" i="1" dirty="0" err="1"/>
              <a:t>planteth</a:t>
            </a:r>
            <a:r>
              <a:rPr lang="en-US" b="1" i="1" dirty="0"/>
              <a:t> anything, neither he that </a:t>
            </a:r>
            <a:r>
              <a:rPr lang="en-US" b="1" i="1" dirty="0" err="1"/>
              <a:t>watereth</a:t>
            </a:r>
            <a:r>
              <a:rPr lang="en-US" b="1" i="1" dirty="0"/>
              <a:t>; but God that giveth the increase.</a:t>
            </a:r>
          </a:p>
          <a:p>
            <a:pPr marL="0" indent="0">
              <a:buNone/>
            </a:pPr>
            <a:r>
              <a:rPr lang="en-US" b="1" i="1" dirty="0" smtClean="0">
                <a:solidFill>
                  <a:schemeClr val="tx2">
                    <a:lumMod val="60000"/>
                    <a:lumOff val="40000"/>
                  </a:schemeClr>
                </a:solidFill>
              </a:rPr>
              <a:t>8</a:t>
            </a:r>
            <a:r>
              <a:rPr lang="en-US" b="1" i="1" dirty="0" smtClean="0"/>
              <a:t> </a:t>
            </a:r>
            <a:r>
              <a:rPr lang="en-US" b="1" i="1" dirty="0"/>
              <a:t>Now he that </a:t>
            </a:r>
            <a:r>
              <a:rPr lang="en-US" b="1" i="1" dirty="0" err="1"/>
              <a:t>planteth</a:t>
            </a:r>
            <a:r>
              <a:rPr lang="en-US" b="1" i="1" dirty="0"/>
              <a:t> and he that </a:t>
            </a:r>
            <a:r>
              <a:rPr lang="en-US" b="1" i="1" dirty="0" err="1"/>
              <a:t>watereth</a:t>
            </a:r>
            <a:r>
              <a:rPr lang="en-US" b="1" i="1" dirty="0"/>
              <a:t> are one: but each shall receive his own reward according to his own labor.</a:t>
            </a:r>
          </a:p>
          <a:p>
            <a:pPr marL="0" indent="0">
              <a:buNone/>
            </a:pPr>
            <a:r>
              <a:rPr lang="en-US" b="1" i="1" dirty="0" smtClean="0">
                <a:solidFill>
                  <a:schemeClr val="tx2">
                    <a:lumMod val="60000"/>
                    <a:lumOff val="40000"/>
                  </a:schemeClr>
                </a:solidFill>
              </a:rPr>
              <a:t>9 </a:t>
            </a:r>
            <a:r>
              <a:rPr lang="en-US" b="1" i="1" dirty="0"/>
              <a:t>For we are </a:t>
            </a:r>
            <a:r>
              <a:rPr lang="en-US" b="1" i="1" dirty="0" smtClean="0"/>
              <a:t>God’s </a:t>
            </a:r>
            <a:r>
              <a:rPr lang="en-US" b="1" i="1" dirty="0"/>
              <a:t>fellow-workers: ye are </a:t>
            </a:r>
            <a:r>
              <a:rPr lang="en-US" b="1" i="1" dirty="0" smtClean="0"/>
              <a:t>God’s </a:t>
            </a:r>
            <a:r>
              <a:rPr lang="en-US" b="1" i="1" dirty="0"/>
              <a:t>husbandry, </a:t>
            </a:r>
            <a:r>
              <a:rPr lang="en-US" b="1" i="1" dirty="0" smtClean="0"/>
              <a:t>God’s building - </a:t>
            </a:r>
            <a:r>
              <a:rPr lang="en-US" dirty="0"/>
              <a:t>1 Corinthians 3:5-9 - ASV</a:t>
            </a:r>
            <a:endParaRPr lang="en-US" i="1" dirty="0"/>
          </a:p>
        </p:txBody>
      </p:sp>
      <p:sp>
        <p:nvSpPr>
          <p:cNvPr id="4" name="Footer Placeholder 3"/>
          <p:cNvSpPr>
            <a:spLocks noGrp="1"/>
          </p:cNvSpPr>
          <p:nvPr>
            <p:ph type="ftr" sz="quarter" idx="11"/>
          </p:nvPr>
        </p:nvSpPr>
        <p:spPr/>
        <p:txBody>
          <a:bodyPr/>
          <a:lstStyle/>
          <a:p>
            <a:r>
              <a:rPr lang="en-US" smtClean="0"/>
              <a:t>Are You Sewing The Seed?</a:t>
            </a:r>
            <a:endParaRPr lang="en-US"/>
          </a:p>
        </p:txBody>
      </p:sp>
      <p:sp>
        <p:nvSpPr>
          <p:cNvPr id="5" name="Slide Number Placeholder 4"/>
          <p:cNvSpPr>
            <a:spLocks noGrp="1"/>
          </p:cNvSpPr>
          <p:nvPr>
            <p:ph type="sldNum" sz="quarter" idx="12"/>
          </p:nvPr>
        </p:nvSpPr>
        <p:spPr/>
        <p:txBody>
          <a:bodyPr/>
          <a:lstStyle/>
          <a:p>
            <a:fld id="{41B58EF2-DE7C-45A4-BA79-F5B16CCB37A4}" type="slidenum">
              <a:rPr lang="en-US" smtClean="0"/>
              <a:pPr/>
              <a:t>15</a:t>
            </a:fld>
            <a:endParaRPr lang="en-US"/>
          </a:p>
        </p:txBody>
      </p:sp>
    </p:spTree>
    <p:extLst>
      <p:ext uri="{BB962C8B-B14F-4D97-AF65-F5344CB8AC3E}">
        <p14:creationId xmlns:p14="http://schemas.microsoft.com/office/powerpoint/2010/main" xmlns="" val="326294723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199" y="1600200"/>
            <a:ext cx="8524875" cy="1676400"/>
          </a:xfrm>
        </p:spPr>
        <p:txBody>
          <a:bodyPr>
            <a:normAutofit/>
          </a:bodyPr>
          <a:lstStyle/>
          <a:p>
            <a:r>
              <a:rPr lang="en-US" sz="2800" b="1" i="1" dirty="0" smtClean="0"/>
              <a:t>“The seed is the word of God” </a:t>
            </a:r>
            <a:r>
              <a:rPr lang="en-US" sz="2800" dirty="0" smtClean="0"/>
              <a:t>- Luke 8:11</a:t>
            </a:r>
          </a:p>
          <a:p>
            <a:r>
              <a:rPr lang="en-US" sz="2800" dirty="0" smtClean="0"/>
              <a:t>This seed will produce </a:t>
            </a:r>
            <a:r>
              <a:rPr lang="en-US" sz="2800" b="1" i="1" dirty="0" smtClean="0"/>
              <a:t>“after his kind” </a:t>
            </a:r>
            <a:r>
              <a:rPr lang="en-US" sz="2800" dirty="0" smtClean="0"/>
              <a:t>- Gen. 1:12</a:t>
            </a:r>
          </a:p>
          <a:p>
            <a:r>
              <a:rPr lang="en-US" sz="2800" dirty="0" smtClean="0"/>
              <a:t>It </a:t>
            </a:r>
            <a:r>
              <a:rPr lang="en-US" sz="2800" b="1" dirty="0" smtClean="0"/>
              <a:t>MUST</a:t>
            </a:r>
            <a:r>
              <a:rPr lang="en-US" sz="2800" dirty="0" smtClean="0"/>
              <a:t> be sown - Matt. 28:19, 20; Mark 16:15, 16	</a:t>
            </a:r>
          </a:p>
          <a:p>
            <a:pPr marL="0" indent="0">
              <a:buNone/>
            </a:pPr>
            <a:endParaRPr lang="en-US" sz="2800" dirty="0" smtClean="0"/>
          </a:p>
        </p:txBody>
      </p:sp>
      <p:sp>
        <p:nvSpPr>
          <p:cNvPr id="4" name="Slide Number Placeholder 3"/>
          <p:cNvSpPr>
            <a:spLocks noGrp="1"/>
          </p:cNvSpPr>
          <p:nvPr>
            <p:ph type="sldNum" sz="quarter" idx="12"/>
          </p:nvPr>
        </p:nvSpPr>
        <p:spPr/>
        <p:txBody>
          <a:bodyPr/>
          <a:lstStyle/>
          <a:p>
            <a:fld id="{41B58EF2-DE7C-45A4-BA79-F5B16CCB37A4}"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1133475" y="3775591"/>
            <a:ext cx="6934200" cy="1200329"/>
          </a:xfrm>
          <a:prstGeom prst="rect">
            <a:avLst/>
          </a:prstGeom>
          <a:solidFill>
            <a:schemeClr val="tx2">
              <a:lumMod val="20000"/>
              <a:lumOff val="80000"/>
            </a:schemeClr>
          </a:solidFill>
        </p:spPr>
        <p:txBody>
          <a:bodyPr wrap="square" rtlCol="0">
            <a:spAutoFit/>
          </a:bodyPr>
          <a:lstStyle/>
          <a:p>
            <a:pPr algn="ctr"/>
            <a:r>
              <a:rPr lang="en-US" sz="3600" b="1" i="1" dirty="0" smtClean="0"/>
              <a:t>“Are You Sewing The Seed Of The Kingdom, Brother?”</a:t>
            </a:r>
            <a:endParaRPr lang="en-US" sz="3600" b="1" i="1" dirty="0"/>
          </a:p>
        </p:txBody>
      </p:sp>
    </p:spTree>
    <p:extLst>
      <p:ext uri="{BB962C8B-B14F-4D97-AF65-F5344CB8AC3E}">
        <p14:creationId xmlns:p14="http://schemas.microsoft.com/office/powerpoint/2010/main" xmlns="" val="105144055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ctr"/>
            <a:r>
              <a:rPr lang="en-US" dirty="0" smtClean="0"/>
              <a:t>“What Must I Do To Be Saved?”</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US" b="1" u="sng" dirty="0"/>
              <a:t>Hear The Gospel – Romans 10: 17</a:t>
            </a:r>
            <a:r>
              <a:rPr lang="en-US" dirty="0"/>
              <a:t>                                                                                                              “Faith Comes by hearing and hearing by the word of God.”</a:t>
            </a:r>
          </a:p>
          <a:p>
            <a:pPr marL="0" indent="0">
              <a:buNone/>
            </a:pPr>
            <a:r>
              <a:rPr lang="en-US" b="1" u="sng" dirty="0"/>
              <a:t>Believe The Gospel – Mark 16: 16                                                                               </a:t>
            </a:r>
          </a:p>
          <a:p>
            <a:pPr marL="0" indent="0">
              <a:buNone/>
            </a:pPr>
            <a:r>
              <a:rPr lang="en-US" dirty="0"/>
              <a:t> “   He that believeth and is baptized shall be saved, and he that believeth not shall be damned.”</a:t>
            </a:r>
          </a:p>
          <a:p>
            <a:pPr marL="0" indent="0">
              <a:buNone/>
            </a:pPr>
            <a:r>
              <a:rPr lang="en-US" b="1" u="sng" dirty="0"/>
              <a:t>Repent of Sins – Luke 13: 3</a:t>
            </a:r>
            <a:r>
              <a:rPr lang="en-US" dirty="0"/>
              <a:t>                                                                                                                      “Repent or You will Perish”</a:t>
            </a:r>
          </a:p>
          <a:p>
            <a:pPr marL="0" indent="0">
              <a:buNone/>
            </a:pPr>
            <a:r>
              <a:rPr lang="en-US" b="1" u="sng" dirty="0"/>
              <a:t>Confess Christ – Romans 10: 9-10 </a:t>
            </a:r>
            <a:r>
              <a:rPr lang="en-US" dirty="0"/>
              <a:t>                                                                                                              “That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 Acts 2: 38                                                                                          </a:t>
            </a:r>
          </a:p>
          <a:p>
            <a:pPr marL="0" indent="0">
              <a:buNone/>
            </a:pPr>
            <a:r>
              <a:rPr lang="en-US" dirty="0"/>
              <a:t> “Repent and be baptized everyone of you in the name of Jesus Christ for the remission of sins, and you shall receive the gift of the Holy Spirit.”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Are You Sewing The Seed?</a:t>
            </a:r>
            <a:endParaRPr lang="en-US"/>
          </a:p>
        </p:txBody>
      </p:sp>
      <p:sp>
        <p:nvSpPr>
          <p:cNvPr id="5" name="Slide Number Placeholder 4"/>
          <p:cNvSpPr>
            <a:spLocks noGrp="1"/>
          </p:cNvSpPr>
          <p:nvPr>
            <p:ph type="sldNum" sz="quarter" idx="12"/>
          </p:nvPr>
        </p:nvSpPr>
        <p:spPr/>
        <p:txBody>
          <a:bodyPr/>
          <a:lstStyle/>
          <a:p>
            <a:fld id="{41B58EF2-DE7C-45A4-BA79-F5B16CCB37A4}" type="slidenum">
              <a:rPr lang="en-US" smtClean="0"/>
              <a:pPr/>
              <a:t>17</a:t>
            </a:fld>
            <a:endParaRPr lang="en-US"/>
          </a:p>
        </p:txBody>
      </p:sp>
    </p:spTree>
    <p:extLst>
      <p:ext uri="{BB962C8B-B14F-4D97-AF65-F5344CB8AC3E}">
        <p14:creationId xmlns:p14="http://schemas.microsoft.com/office/powerpoint/2010/main" xmlns="" val="3989303301"/>
      </p:ext>
    </p:extLst>
  </p:cSld>
  <p:clrMapOvr>
    <a:masterClrMapping/>
  </p:clrMapOvr>
  <p:transition spd="slow">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228600" y="533400"/>
            <a:ext cx="8458200" cy="990600"/>
          </a:xfrm>
        </p:spPr>
        <p:txBody>
          <a:bodyPr/>
          <a:lstStyle/>
          <a:p>
            <a:r>
              <a:rPr lang="en-US" b="1" dirty="0" smtClean="0"/>
              <a:t>The Parable Stated - Luke 8:5-8</a:t>
            </a:r>
            <a:endParaRPr lang="en-US" b="1" dirty="0"/>
          </a:p>
        </p:txBody>
      </p:sp>
      <p:sp>
        <p:nvSpPr>
          <p:cNvPr id="3" name="Content Placeholder 2"/>
          <p:cNvSpPr>
            <a:spLocks noGrp="1"/>
          </p:cNvSpPr>
          <p:nvPr>
            <p:ph idx="1"/>
          </p:nvPr>
        </p:nvSpPr>
        <p:spPr/>
        <p:txBody>
          <a:bodyPr>
            <a:normAutofit/>
          </a:bodyPr>
          <a:lstStyle/>
          <a:p>
            <a:pPr marL="0" indent="0">
              <a:buNone/>
            </a:pPr>
            <a:r>
              <a:rPr lang="en-US" b="1" i="1" dirty="0" smtClean="0">
                <a:solidFill>
                  <a:schemeClr val="tx2">
                    <a:lumMod val="60000"/>
                    <a:lumOff val="40000"/>
                  </a:schemeClr>
                </a:solidFill>
              </a:rPr>
              <a:t>5</a:t>
            </a:r>
            <a:r>
              <a:rPr lang="en-US" b="1" i="1" dirty="0" smtClean="0"/>
              <a:t> </a:t>
            </a:r>
            <a:r>
              <a:rPr lang="en-US" b="1" i="1" dirty="0"/>
              <a:t>A sower went out to sow his seed: and as he sowed, some fell by the way side; and it was trodden down, and the fowls of the air devoured it.</a:t>
            </a:r>
          </a:p>
          <a:p>
            <a:pPr marL="0" indent="0">
              <a:buNone/>
            </a:pPr>
            <a:r>
              <a:rPr lang="en-US" b="1" i="1" dirty="0" smtClean="0">
                <a:solidFill>
                  <a:schemeClr val="tx2">
                    <a:lumMod val="60000"/>
                    <a:lumOff val="40000"/>
                  </a:schemeClr>
                </a:solidFill>
              </a:rPr>
              <a:t>6</a:t>
            </a:r>
            <a:r>
              <a:rPr lang="en-US" b="1" i="1" dirty="0" smtClean="0"/>
              <a:t> </a:t>
            </a:r>
            <a:r>
              <a:rPr lang="en-US" b="1" i="1" dirty="0"/>
              <a:t>And some fell upon a rock; and as soon as it was sprung up, it withered away, because it lacked moisture.</a:t>
            </a:r>
          </a:p>
          <a:p>
            <a:pPr marL="0" indent="0">
              <a:buNone/>
            </a:pPr>
            <a:r>
              <a:rPr lang="en-US" b="1" i="1" dirty="0" smtClean="0">
                <a:solidFill>
                  <a:schemeClr val="tx2">
                    <a:lumMod val="60000"/>
                    <a:lumOff val="40000"/>
                  </a:schemeClr>
                </a:solidFill>
              </a:rPr>
              <a:t>7</a:t>
            </a:r>
            <a:r>
              <a:rPr lang="en-US" b="1" i="1" dirty="0" smtClean="0"/>
              <a:t> </a:t>
            </a:r>
            <a:r>
              <a:rPr lang="en-US" b="1" i="1" dirty="0"/>
              <a:t>And some fell among thorns; and the thorns sprang up with it, and choked it.</a:t>
            </a:r>
          </a:p>
          <a:p>
            <a:pPr marL="0" indent="0">
              <a:buNone/>
            </a:pPr>
            <a:r>
              <a:rPr lang="en-US" b="1" i="1" dirty="0" smtClean="0">
                <a:solidFill>
                  <a:schemeClr val="tx2">
                    <a:lumMod val="60000"/>
                    <a:lumOff val="40000"/>
                  </a:schemeClr>
                </a:solidFill>
              </a:rPr>
              <a:t>8</a:t>
            </a:r>
            <a:r>
              <a:rPr lang="en-US" b="1" i="1" dirty="0" smtClean="0"/>
              <a:t> </a:t>
            </a:r>
            <a:r>
              <a:rPr lang="en-US" b="1" i="1" dirty="0"/>
              <a:t>And other fell on good ground, and sprang up, and bare fruit an hundredfold. And when he had said these things, he cried, He that hath ears to hear, let him </a:t>
            </a:r>
            <a:r>
              <a:rPr lang="en-US" b="1" i="1" dirty="0" smtClean="0"/>
              <a:t>hear</a:t>
            </a:r>
          </a:p>
          <a:p>
            <a:pPr marL="0" indent="0">
              <a:buNone/>
            </a:pPr>
            <a:endParaRPr lang="en-US" b="1" i="1" dirty="0" smtClean="0"/>
          </a:p>
        </p:txBody>
      </p:sp>
      <p:sp>
        <p:nvSpPr>
          <p:cNvPr id="4" name="Slide Number Placeholder 3"/>
          <p:cNvSpPr>
            <a:spLocks noGrp="1"/>
          </p:cNvSpPr>
          <p:nvPr>
            <p:ph type="sldNum" sz="quarter" idx="12"/>
          </p:nvPr>
        </p:nvSpPr>
        <p:spPr/>
        <p:txBody>
          <a:bodyPr/>
          <a:lstStyle/>
          <a:p>
            <a:fld id="{41B58EF2-DE7C-45A4-BA79-F5B16CCB37A4}"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xmlns="" val="2550408848"/>
      </p:ext>
    </p:extLst>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3" name="Straight Connector 12"/>
          <p:cNvCxnSpPr/>
          <p:nvPr/>
        </p:nvCxnSpPr>
        <p:spPr>
          <a:xfrm>
            <a:off x="542278" y="6122634"/>
            <a:ext cx="3124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11390" y="5826712"/>
            <a:ext cx="550045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935972" y="5241692"/>
            <a:ext cx="1840266" cy="3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473506" y="3962400"/>
            <a:ext cx="900545"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17434" y="2989556"/>
            <a:ext cx="685801"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29146" y="2033489"/>
            <a:ext cx="1219200"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4120" y="1644590"/>
            <a:ext cx="3280245"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533400"/>
            <a:ext cx="8991600" cy="990600"/>
          </a:xfrm>
        </p:spPr>
        <p:txBody>
          <a:bodyPr>
            <a:normAutofit/>
          </a:bodyPr>
          <a:lstStyle/>
          <a:p>
            <a:r>
              <a:rPr lang="en-US" b="1" dirty="0" smtClean="0"/>
              <a:t>The Parable Explained - Luke 8:11-15</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solidFill>
                  <a:schemeClr val="tx2">
                    <a:lumMod val="60000"/>
                    <a:lumOff val="40000"/>
                  </a:schemeClr>
                </a:solidFill>
              </a:rPr>
              <a:t>11</a:t>
            </a:r>
            <a:r>
              <a:rPr lang="en-US" b="1" i="1" dirty="0"/>
              <a:t> Now the parable is this: The seed is the word of God.</a:t>
            </a:r>
          </a:p>
          <a:p>
            <a:pPr marL="0" indent="0">
              <a:buNone/>
            </a:pPr>
            <a:r>
              <a:rPr lang="en-US" b="1" i="1" dirty="0" smtClean="0">
                <a:solidFill>
                  <a:schemeClr val="tx2">
                    <a:lumMod val="60000"/>
                    <a:lumOff val="40000"/>
                  </a:schemeClr>
                </a:solidFill>
              </a:rPr>
              <a:t>12</a:t>
            </a:r>
            <a:r>
              <a:rPr lang="en-US" b="1" i="1" dirty="0" smtClean="0"/>
              <a:t> </a:t>
            </a:r>
            <a:r>
              <a:rPr lang="en-US" b="1" i="1" dirty="0"/>
              <a:t>Those by the way side are they that hear; then cometh the devil, and taketh away the word out of their hearts, lest they should believe and be saved.</a:t>
            </a:r>
          </a:p>
          <a:p>
            <a:pPr marL="0" indent="0">
              <a:buNone/>
            </a:pPr>
            <a:r>
              <a:rPr lang="en-US" b="1" i="1" dirty="0" smtClean="0">
                <a:solidFill>
                  <a:schemeClr val="tx2">
                    <a:lumMod val="60000"/>
                    <a:lumOff val="40000"/>
                  </a:schemeClr>
                </a:solidFill>
              </a:rPr>
              <a:t>13</a:t>
            </a:r>
            <a:r>
              <a:rPr lang="en-US" b="1" i="1" dirty="0" smtClean="0"/>
              <a:t>  </a:t>
            </a:r>
            <a:r>
              <a:rPr lang="en-US" b="1" i="1" dirty="0"/>
              <a:t>They on the rock are they, which, when they hear, receive the word with joy; and these have no root, which for a while believe, and in time of temptation fall away.</a:t>
            </a:r>
          </a:p>
          <a:p>
            <a:pPr marL="0" indent="0">
              <a:buNone/>
            </a:pPr>
            <a:r>
              <a:rPr lang="en-US" b="1" i="1" dirty="0" smtClean="0">
                <a:solidFill>
                  <a:schemeClr val="tx2">
                    <a:lumMod val="60000"/>
                    <a:lumOff val="40000"/>
                  </a:schemeClr>
                </a:solidFill>
              </a:rPr>
              <a:t>14</a:t>
            </a:r>
            <a:r>
              <a:rPr lang="en-US" b="1" i="1" dirty="0" smtClean="0"/>
              <a:t> </a:t>
            </a:r>
            <a:r>
              <a:rPr lang="en-US" b="1" i="1" dirty="0"/>
              <a:t>And that which fell among thorns are they, which, when they have heard, go forth, and are choked with cares and riches and pleasures of this life, and bring no fruit to perfection.</a:t>
            </a:r>
          </a:p>
          <a:p>
            <a:pPr marL="0" indent="0">
              <a:buNone/>
            </a:pPr>
            <a:r>
              <a:rPr lang="en-US" b="1" i="1" dirty="0" smtClean="0">
                <a:solidFill>
                  <a:schemeClr val="tx2">
                    <a:lumMod val="60000"/>
                    <a:lumOff val="40000"/>
                  </a:schemeClr>
                </a:solidFill>
              </a:rPr>
              <a:t>15</a:t>
            </a:r>
            <a:r>
              <a:rPr lang="en-US" b="1" i="1" dirty="0" smtClean="0"/>
              <a:t> </a:t>
            </a:r>
            <a:r>
              <a:rPr lang="en-US" b="1" i="1" dirty="0"/>
              <a:t>But that on the good ground are they, which in an honest and good heart, having heard the word, keep it, and bring forth fruit with </a:t>
            </a:r>
            <a:r>
              <a:rPr lang="en-US" b="1" i="1" dirty="0" smtClean="0"/>
              <a:t>patience.</a:t>
            </a:r>
          </a:p>
          <a:p>
            <a:pPr marL="0" indent="0">
              <a:buNone/>
            </a:pPr>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xmlns="" val="1526675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75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1000"/>
                                        <p:tgtEl>
                                          <p:spTgt spid="11"/>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5"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990600"/>
          </a:xfrm>
        </p:spPr>
        <p:txBody>
          <a:bodyPr/>
          <a:lstStyle/>
          <a:p>
            <a:r>
              <a:rPr lang="en-US" b="1" dirty="0" smtClean="0"/>
              <a:t>What is Personal Evangelism?</a:t>
            </a:r>
            <a:endParaRPr lang="en-US" b="1" dirty="0"/>
          </a:p>
        </p:txBody>
      </p:sp>
      <p:sp>
        <p:nvSpPr>
          <p:cNvPr id="3" name="Content Placeholder 2"/>
          <p:cNvSpPr>
            <a:spLocks noGrp="1"/>
          </p:cNvSpPr>
          <p:nvPr>
            <p:ph idx="1"/>
          </p:nvPr>
        </p:nvSpPr>
        <p:spPr>
          <a:xfrm>
            <a:off x="457200" y="1600200"/>
            <a:ext cx="8458200" cy="4876800"/>
          </a:xfrm>
        </p:spPr>
        <p:txBody>
          <a:bodyPr>
            <a:normAutofit/>
          </a:bodyPr>
          <a:lstStyle/>
          <a:p>
            <a:pPr marL="0" indent="0">
              <a:buNone/>
            </a:pPr>
            <a:r>
              <a:rPr lang="en-US" b="1" i="1" dirty="0" smtClean="0"/>
              <a:t>“Evangelism </a:t>
            </a:r>
            <a:r>
              <a:rPr lang="en-US" b="1" i="1" dirty="0"/>
              <a:t>is the personal responsibil­ity of every Christian. We have been saved to save (1 Timothy 4:16), taught to teach (2 Timothy 2:2), and won to win (Proverbs 11:30). Per­sonal evangelism is described different ways in the </a:t>
            </a:r>
            <a:r>
              <a:rPr lang="en-US" b="1" i="1" dirty="0" smtClean="0"/>
              <a:t>Scriptures…</a:t>
            </a:r>
          </a:p>
          <a:p>
            <a:pPr marL="0" indent="0">
              <a:buNone/>
            </a:pPr>
            <a:endParaRPr lang="en-US" sz="1000" b="1" i="1" dirty="0" smtClean="0"/>
          </a:p>
          <a:p>
            <a:r>
              <a:rPr lang="en-US" b="1" i="1" dirty="0" smtClean="0"/>
              <a:t> Personal </a:t>
            </a:r>
            <a:r>
              <a:rPr lang="en-US" b="1" i="1" dirty="0"/>
              <a:t>Evangelism Is Sowing </a:t>
            </a:r>
            <a:r>
              <a:rPr lang="en-US" b="1" i="1" dirty="0" smtClean="0"/>
              <a:t>Seed </a:t>
            </a:r>
            <a:r>
              <a:rPr lang="en-US" dirty="0" smtClean="0"/>
              <a:t>- Luke 8:5-15</a:t>
            </a:r>
          </a:p>
          <a:p>
            <a:r>
              <a:rPr lang="en-US" b="1" i="1" dirty="0" smtClean="0"/>
              <a:t> Personal </a:t>
            </a:r>
            <a:r>
              <a:rPr lang="en-US" b="1" i="1" dirty="0"/>
              <a:t>Evangelism Is Fishing for </a:t>
            </a:r>
            <a:r>
              <a:rPr lang="en-US" b="1" i="1" dirty="0" smtClean="0"/>
              <a:t>Men </a:t>
            </a:r>
            <a:r>
              <a:rPr lang="en-US" dirty="0" smtClean="0"/>
              <a:t>- </a:t>
            </a:r>
            <a:r>
              <a:rPr lang="en-US" dirty="0"/>
              <a:t>Matt. 4:18-19</a:t>
            </a:r>
            <a:endParaRPr lang="en-US" dirty="0" smtClean="0"/>
          </a:p>
          <a:p>
            <a:r>
              <a:rPr lang="en-US" b="1" i="1" dirty="0"/>
              <a:t> </a:t>
            </a:r>
            <a:r>
              <a:rPr lang="en-US" b="1" i="1" dirty="0" smtClean="0"/>
              <a:t>Personal </a:t>
            </a:r>
            <a:r>
              <a:rPr lang="en-US" b="1" i="1" dirty="0"/>
              <a:t>Evangelism Is Winning </a:t>
            </a:r>
            <a:r>
              <a:rPr lang="en-US" b="1" i="1" dirty="0" smtClean="0"/>
              <a:t>Souls” </a:t>
            </a:r>
            <a:r>
              <a:rPr lang="en-US" dirty="0" smtClean="0"/>
              <a:t>- Prov. 11:30</a:t>
            </a:r>
          </a:p>
          <a:p>
            <a:pPr marL="0" indent="0">
              <a:buNone/>
            </a:pPr>
            <a:endParaRPr lang="en-US" b="1" i="1" dirty="0" smtClean="0"/>
          </a:p>
        </p:txBody>
      </p:sp>
      <p:sp>
        <p:nvSpPr>
          <p:cNvPr id="4" name="Slide Number Placeholder 3"/>
          <p:cNvSpPr>
            <a:spLocks noGrp="1"/>
          </p:cNvSpPr>
          <p:nvPr>
            <p:ph type="sldNum" sz="quarter" idx="12"/>
          </p:nvPr>
        </p:nvSpPr>
        <p:spPr/>
        <p:txBody>
          <a:bodyPr/>
          <a:lstStyle/>
          <a:p>
            <a:fld id="{41B58EF2-DE7C-45A4-BA79-F5B16CCB37A4}"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3963413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Study - Why Some Became Interested*</a:t>
            </a:r>
            <a:endParaRPr lang="en-US" b="1"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200" dirty="0" smtClean="0"/>
              <a:t>    </a:t>
            </a:r>
            <a:r>
              <a:rPr lang="en-US" sz="3200" u="sng" dirty="0" smtClean="0"/>
              <a:t>People attended </a:t>
            </a:r>
            <a:r>
              <a:rPr lang="en-US" sz="3200" u="sng" dirty="0"/>
              <a:t>for the following reasons</a:t>
            </a:r>
            <a:r>
              <a:rPr lang="en-US" sz="3200" u="sng" dirty="0" smtClean="0"/>
              <a:t>:</a:t>
            </a:r>
          </a:p>
          <a:p>
            <a:pPr lvl="1"/>
            <a:r>
              <a:rPr lang="en-US" sz="3200" dirty="0"/>
              <a:t>2.0% </a:t>
            </a:r>
            <a:r>
              <a:rPr lang="en-US" sz="3200" dirty="0" smtClean="0"/>
              <a:t>- Due </a:t>
            </a:r>
            <a:r>
              <a:rPr lang="en-US" sz="3200" dirty="0"/>
              <a:t>to a special Need</a:t>
            </a:r>
          </a:p>
          <a:p>
            <a:pPr lvl="1"/>
            <a:r>
              <a:rPr lang="en-US" sz="3200" dirty="0" smtClean="0"/>
              <a:t>3.0% - Just </a:t>
            </a:r>
            <a:r>
              <a:rPr lang="en-US" sz="3200" dirty="0"/>
              <a:t>walked in</a:t>
            </a:r>
          </a:p>
          <a:p>
            <a:pPr lvl="1"/>
            <a:r>
              <a:rPr lang="en-US" sz="3200" dirty="0" smtClean="0"/>
              <a:t>1.0% - In </a:t>
            </a:r>
            <a:r>
              <a:rPr lang="en-US" sz="3200" dirty="0"/>
              <a:t>response to visitation from the church</a:t>
            </a:r>
          </a:p>
          <a:p>
            <a:pPr lvl="1"/>
            <a:r>
              <a:rPr lang="en-US" sz="3200" b="1" dirty="0" smtClean="0">
                <a:solidFill>
                  <a:srgbClr val="FF0000"/>
                </a:solidFill>
              </a:rPr>
              <a:t>79.0% - From </a:t>
            </a:r>
            <a:r>
              <a:rPr lang="en-US" sz="3200" b="1" dirty="0">
                <a:solidFill>
                  <a:srgbClr val="FF0000"/>
                </a:solidFill>
              </a:rPr>
              <a:t>the influence of a friend or </a:t>
            </a:r>
            <a:r>
              <a:rPr lang="en-US" sz="3200" b="1" dirty="0" smtClean="0">
                <a:solidFill>
                  <a:srgbClr val="FF0000"/>
                </a:solidFill>
              </a:rPr>
              <a:t>relative</a:t>
            </a:r>
          </a:p>
        </p:txBody>
      </p:sp>
      <p:sp>
        <p:nvSpPr>
          <p:cNvPr id="4" name="Slide Number Placeholder 3"/>
          <p:cNvSpPr>
            <a:spLocks noGrp="1"/>
          </p:cNvSpPr>
          <p:nvPr>
            <p:ph type="sldNum" sz="quarter" idx="12"/>
          </p:nvPr>
        </p:nvSpPr>
        <p:spPr/>
        <p:txBody>
          <a:bodyPr/>
          <a:lstStyle/>
          <a:p>
            <a:fld id="{41B58EF2-DE7C-45A4-BA79-F5B16CCB37A4}"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4184298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Evangelism</a:t>
            </a:r>
            <a:endParaRPr lang="en-US" b="1" dirty="0"/>
          </a:p>
        </p:txBody>
      </p:sp>
      <p:sp>
        <p:nvSpPr>
          <p:cNvPr id="3" name="Content Placeholder 2"/>
          <p:cNvSpPr>
            <a:spLocks noGrp="1"/>
          </p:cNvSpPr>
          <p:nvPr>
            <p:ph idx="1"/>
          </p:nvPr>
        </p:nvSpPr>
        <p:spPr>
          <a:xfrm>
            <a:off x="457200" y="1600200"/>
            <a:ext cx="8686800" cy="4876800"/>
          </a:xfrm>
        </p:spPr>
        <p:style>
          <a:lnRef idx="2">
            <a:schemeClr val="dk1"/>
          </a:lnRef>
          <a:fillRef idx="1">
            <a:schemeClr val="lt1"/>
          </a:fillRef>
          <a:effectRef idx="0">
            <a:schemeClr val="dk1"/>
          </a:effectRef>
          <a:fontRef idx="minor">
            <a:schemeClr val="dk1"/>
          </a:fontRef>
        </p:style>
        <p:txBody>
          <a:bodyPr/>
          <a:lstStyle/>
          <a:p>
            <a:r>
              <a:rPr lang="en-US" b="1" dirty="0" smtClean="0"/>
              <a:t>Responsibility of all Christians - Charge given &amp; Obeyed!</a:t>
            </a:r>
          </a:p>
          <a:p>
            <a:pPr lvl="1"/>
            <a:r>
              <a:rPr lang="en-US" sz="2400" dirty="0" smtClean="0"/>
              <a:t>Matthew 28:18-19; Mark 16:15, 16</a:t>
            </a:r>
          </a:p>
          <a:p>
            <a:pPr lvl="1"/>
            <a:r>
              <a:rPr lang="en-US" sz="2400" dirty="0" smtClean="0"/>
              <a:t>Are you involved in personal evangelism?</a:t>
            </a:r>
          </a:p>
          <a:p>
            <a:pPr marL="274320" lvl="1" indent="0">
              <a:buNone/>
            </a:pPr>
            <a:endParaRPr lang="en-US" sz="2400" dirty="0" smtClean="0"/>
          </a:p>
          <a:p>
            <a:r>
              <a:rPr lang="en-US" b="1" dirty="0"/>
              <a:t>W</a:t>
            </a:r>
            <a:r>
              <a:rPr lang="en-US" b="1" dirty="0" smtClean="0"/>
              <a:t>as Carried </a:t>
            </a:r>
            <a:r>
              <a:rPr lang="en-US" b="1" dirty="0"/>
              <a:t>O</a:t>
            </a:r>
            <a:r>
              <a:rPr lang="en-US" b="1" dirty="0" smtClean="0"/>
              <a:t>ut in the 1</a:t>
            </a:r>
            <a:r>
              <a:rPr lang="en-US" b="1" baseline="30000" dirty="0" smtClean="0"/>
              <a:t>st</a:t>
            </a:r>
            <a:r>
              <a:rPr lang="en-US" b="1" dirty="0" smtClean="0"/>
              <a:t> Century &amp; the 21</a:t>
            </a:r>
            <a:r>
              <a:rPr lang="en-US" b="1" baseline="30000" dirty="0" smtClean="0"/>
              <a:t>st</a:t>
            </a:r>
            <a:r>
              <a:rPr lang="en-US" b="1" dirty="0" smtClean="0"/>
              <a:t> Century! </a:t>
            </a:r>
            <a:endParaRPr lang="en-US" b="1" dirty="0"/>
          </a:p>
          <a:p>
            <a:pPr lvl="1"/>
            <a:r>
              <a:rPr lang="en-US" sz="2400" dirty="0" smtClean="0"/>
              <a:t>Acts 8:4, 5; 1 Thessalonians 1:1-8</a:t>
            </a:r>
          </a:p>
          <a:p>
            <a:r>
              <a:rPr lang="en-US" b="1" dirty="0" smtClean="0"/>
              <a:t>The Gospel </a:t>
            </a:r>
            <a:r>
              <a:rPr lang="en-US" b="1" dirty="0"/>
              <a:t>S</a:t>
            </a:r>
            <a:r>
              <a:rPr lang="en-US" b="1" dirty="0" smtClean="0"/>
              <a:t>pread </a:t>
            </a:r>
            <a:r>
              <a:rPr lang="en-US" b="1" dirty="0"/>
              <a:t>T</a:t>
            </a:r>
            <a:r>
              <a:rPr lang="en-US" b="1" dirty="0" smtClean="0"/>
              <a:t>hen &amp; Spreads </a:t>
            </a:r>
            <a:r>
              <a:rPr lang="en-US" b="1" dirty="0"/>
              <a:t>T</a:t>
            </a:r>
            <a:r>
              <a:rPr lang="en-US" b="1" dirty="0" smtClean="0"/>
              <a:t>oday!</a:t>
            </a:r>
          </a:p>
          <a:p>
            <a:pPr lvl="1"/>
            <a:r>
              <a:rPr lang="en-US" sz="2400" dirty="0" smtClean="0"/>
              <a:t>Colossian 1:28, 29; Romans 10:17-18</a:t>
            </a:r>
          </a:p>
          <a:p>
            <a:pPr lvl="1"/>
            <a:r>
              <a:rPr lang="en-US" sz="2400" dirty="0" smtClean="0"/>
              <a:t>Gospel is being preach to all the world </a:t>
            </a:r>
          </a:p>
          <a:p>
            <a:pPr marL="548640" lvl="2" indent="0">
              <a:buNone/>
            </a:pPr>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2268836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Prerequisite for Success…</a:t>
            </a:r>
            <a:endParaRPr lang="en-US" b="1" dirty="0"/>
          </a:p>
        </p:txBody>
      </p:sp>
      <p:sp>
        <p:nvSpPr>
          <p:cNvPr id="3" name="Content Placeholder 2"/>
          <p:cNvSpPr>
            <a:spLocks noGrp="1"/>
          </p:cNvSpPr>
          <p:nvPr>
            <p:ph idx="1"/>
          </p:nvPr>
        </p:nvSpPr>
        <p:spPr/>
        <p:txBody>
          <a:bodyPr/>
          <a:lstStyle/>
          <a:p>
            <a:pPr marL="0" indent="0">
              <a:buNone/>
            </a:pPr>
            <a:r>
              <a:rPr lang="en-US" sz="2800" b="1" dirty="0" smtClean="0"/>
              <a:t>Must Be A </a:t>
            </a:r>
            <a:r>
              <a:rPr lang="en-US" sz="2800" b="1" dirty="0"/>
              <a:t>M</a:t>
            </a:r>
            <a:r>
              <a:rPr lang="en-US" sz="2800" b="1" dirty="0" smtClean="0"/>
              <a:t>ember of the Lord’s Church</a:t>
            </a:r>
          </a:p>
          <a:p>
            <a:pPr lvl="1"/>
            <a:r>
              <a:rPr lang="en-US" sz="2800" dirty="0" smtClean="0"/>
              <a:t>Acts 11:26; Act 8:3</a:t>
            </a:r>
          </a:p>
          <a:p>
            <a:r>
              <a:rPr lang="en-US" sz="2800" b="1" dirty="0" smtClean="0"/>
              <a:t>Being Saved</a:t>
            </a:r>
          </a:p>
          <a:p>
            <a:pPr lvl="1"/>
            <a:r>
              <a:rPr lang="en-US" sz="2800" dirty="0" smtClean="0"/>
              <a:t>The saved are added to the church by the Lord - Acts 2:47</a:t>
            </a:r>
          </a:p>
          <a:p>
            <a:r>
              <a:rPr lang="en-US" sz="2800" b="1" dirty="0" smtClean="0"/>
              <a:t>Adhering to the teaching of Jesus</a:t>
            </a:r>
          </a:p>
          <a:p>
            <a:pPr lvl="1"/>
            <a:r>
              <a:rPr lang="en-US" sz="2800" dirty="0" smtClean="0"/>
              <a:t>Abstain from all sin - Hebrews 4:15; 1 Peter 1:22</a:t>
            </a:r>
          </a:p>
          <a:p>
            <a:pPr lvl="1"/>
            <a:r>
              <a:rPr lang="en-US" sz="2800" dirty="0" smtClean="0"/>
              <a:t>If you talk the talk, you must walk the walk</a:t>
            </a:r>
          </a:p>
          <a:p>
            <a:pPr marL="548640" lvl="2" indent="0">
              <a:buNone/>
            </a:pPr>
            <a:endParaRPr lang="en-US" sz="800" dirty="0" smtClean="0"/>
          </a:p>
          <a:p>
            <a:endParaRPr lang="en-US" dirty="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3813606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Prerequisite </a:t>
            </a:r>
            <a:r>
              <a:rPr lang="en-US" b="1" dirty="0"/>
              <a:t>for Success…</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3200" b="1" dirty="0" smtClean="0"/>
              <a:t>Must Realize All </a:t>
            </a:r>
            <a:r>
              <a:rPr lang="en-US" sz="3200" b="1" dirty="0"/>
              <a:t>Outside of Christ are Lost…</a:t>
            </a:r>
          </a:p>
          <a:p>
            <a:r>
              <a:rPr lang="en-US" sz="3200" b="1" dirty="0"/>
              <a:t>As Jesus </a:t>
            </a:r>
            <a:r>
              <a:rPr lang="en-US" sz="3200" b="1" dirty="0" smtClean="0"/>
              <a:t>did</a:t>
            </a:r>
          </a:p>
          <a:p>
            <a:pPr lvl="1"/>
            <a:r>
              <a:rPr lang="en-US" sz="3200" dirty="0" smtClean="0"/>
              <a:t>Matthew 9:36-38</a:t>
            </a:r>
            <a:endParaRPr lang="en-US" sz="3200" dirty="0"/>
          </a:p>
          <a:p>
            <a:r>
              <a:rPr lang="en-US" sz="3200" b="1" dirty="0"/>
              <a:t>As Paul </a:t>
            </a:r>
            <a:r>
              <a:rPr lang="en-US" sz="3200" b="1" dirty="0" smtClean="0"/>
              <a:t>did</a:t>
            </a:r>
          </a:p>
          <a:p>
            <a:pPr lvl="1"/>
            <a:r>
              <a:rPr lang="en-US" sz="3200" dirty="0" smtClean="0"/>
              <a:t> </a:t>
            </a:r>
            <a:r>
              <a:rPr lang="en-US" sz="3200" dirty="0"/>
              <a:t>Ephesians 2:1, 11, 12</a:t>
            </a:r>
          </a:p>
          <a:p>
            <a:r>
              <a:rPr lang="en-US" sz="3200" b="1" dirty="0"/>
              <a:t>As early disciples </a:t>
            </a:r>
            <a:r>
              <a:rPr lang="en-US" sz="3200" b="1" dirty="0" smtClean="0"/>
              <a:t>did</a:t>
            </a:r>
          </a:p>
          <a:p>
            <a:pPr lvl="1"/>
            <a:r>
              <a:rPr lang="en-US" sz="3200" dirty="0" smtClean="0"/>
              <a:t>Acts </a:t>
            </a:r>
            <a:r>
              <a:rPr lang="en-US" sz="3200" dirty="0"/>
              <a:t>8:4</a:t>
            </a:r>
          </a:p>
        </p:txBody>
      </p:sp>
      <p:sp>
        <p:nvSpPr>
          <p:cNvPr id="4" name="Slide Number Placeholder 3"/>
          <p:cNvSpPr>
            <a:spLocks noGrp="1"/>
          </p:cNvSpPr>
          <p:nvPr>
            <p:ph type="sldNum" sz="quarter" idx="12"/>
          </p:nvPr>
        </p:nvSpPr>
        <p:spPr/>
        <p:txBody>
          <a:bodyPr/>
          <a:lstStyle/>
          <a:p>
            <a:fld id="{41B58EF2-DE7C-45A4-BA79-F5B16CCB37A4}"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2850444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Prerequisites </a:t>
            </a:r>
            <a:r>
              <a:rPr lang="en-US" b="1" dirty="0"/>
              <a:t>for Success…</a:t>
            </a:r>
            <a:endParaRPr lang="en-US" dirty="0"/>
          </a:p>
        </p:txBody>
      </p:sp>
      <p:sp>
        <p:nvSpPr>
          <p:cNvPr id="3" name="Content Placeholder 2"/>
          <p:cNvSpPr>
            <a:spLocks noGrp="1"/>
          </p:cNvSpPr>
          <p:nvPr>
            <p:ph idx="1"/>
          </p:nvPr>
        </p:nvSpPr>
        <p:spPr>
          <a:xfrm>
            <a:off x="457199" y="1600200"/>
            <a:ext cx="8524875" cy="4876800"/>
          </a:xfrm>
        </p:spPr>
        <p:txBody>
          <a:bodyPr>
            <a:normAutofit/>
          </a:bodyPr>
          <a:lstStyle/>
          <a:p>
            <a:pPr marL="0" indent="0">
              <a:buNone/>
            </a:pPr>
            <a:r>
              <a:rPr lang="en-US" sz="2800" b="1" dirty="0" smtClean="0"/>
              <a:t>Pray </a:t>
            </a:r>
            <a:r>
              <a:rPr lang="en-US" sz="2800" b="1" dirty="0"/>
              <a:t>for </a:t>
            </a:r>
            <a:r>
              <a:rPr lang="en-US" sz="2800" b="1" dirty="0" smtClean="0"/>
              <a:t>Efforts </a:t>
            </a:r>
            <a:r>
              <a:rPr lang="en-US" sz="2800" b="1" dirty="0"/>
              <a:t>to Seek &amp; Save the Lost &amp; Erring</a:t>
            </a:r>
          </a:p>
          <a:p>
            <a:pPr lvl="1"/>
            <a:r>
              <a:rPr lang="en-US" sz="2400" dirty="0"/>
              <a:t>Romans </a:t>
            </a:r>
            <a:r>
              <a:rPr lang="en-US" sz="2400" dirty="0" smtClean="0"/>
              <a:t>10:1-4</a:t>
            </a:r>
          </a:p>
          <a:p>
            <a:pPr lvl="1"/>
            <a:r>
              <a:rPr lang="en-US" sz="2400" smtClean="0"/>
              <a:t>Ephesians 6:18-20</a:t>
            </a:r>
            <a:endParaRPr lang="en-US" sz="2400" dirty="0" smtClean="0"/>
          </a:p>
          <a:p>
            <a:pPr lvl="1"/>
            <a:r>
              <a:rPr lang="en-US" sz="2400" dirty="0" smtClean="0"/>
              <a:t>1 </a:t>
            </a:r>
            <a:r>
              <a:rPr lang="en-US" sz="2400" dirty="0"/>
              <a:t>Thessalonians 5:17</a:t>
            </a:r>
          </a:p>
          <a:p>
            <a:pPr lvl="1"/>
            <a:r>
              <a:rPr lang="en-US" sz="2400" dirty="0"/>
              <a:t>James </a:t>
            </a:r>
            <a:r>
              <a:rPr lang="en-US" sz="2400" dirty="0" smtClean="0"/>
              <a:t>5:13-20</a:t>
            </a:r>
          </a:p>
          <a:p>
            <a:pPr lvl="1"/>
            <a:r>
              <a:rPr lang="en-US" sz="2400" dirty="0" smtClean="0"/>
              <a:t>John </a:t>
            </a:r>
            <a:r>
              <a:rPr lang="en-US" sz="2400" dirty="0"/>
              <a:t>17:14-23</a:t>
            </a:r>
          </a:p>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4714292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886</TotalTime>
  <Words>1438</Words>
  <Application>Microsoft Office PowerPoint</Application>
  <PresentationFormat>On-screen Show (4:3)</PresentationFormat>
  <Paragraphs>166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Are You SOWing The Seed?</vt:lpstr>
      <vt:lpstr>The Parable Stated - Luke 8:5-8</vt:lpstr>
      <vt:lpstr>The Parable Explained - Luke 8:11-15</vt:lpstr>
      <vt:lpstr>What is Personal Evangelism?</vt:lpstr>
      <vt:lpstr>Study - Why Some Became Interested*</vt:lpstr>
      <vt:lpstr>Evangelism</vt:lpstr>
      <vt:lpstr>Prerequisite for Success…</vt:lpstr>
      <vt:lpstr>Prerequisite for Success…</vt:lpstr>
      <vt:lpstr>Prerequisites for Success…</vt:lpstr>
      <vt:lpstr>Prerequisites for Success…</vt:lpstr>
      <vt:lpstr>Prerequisites for Success…</vt:lpstr>
      <vt:lpstr>Difficulties You May Experience</vt:lpstr>
      <vt:lpstr>Challenges of Evangelism</vt:lpstr>
      <vt:lpstr>Making Contacts</vt:lpstr>
      <vt:lpstr>“…but God that giveth the increase”</vt:lpstr>
      <vt:lpstr>Conclusion</vt:lpstr>
      <vt:lpstr>“What Must I Do To Be Saved?”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Sewing The Seed?</dc:title>
  <dc:creator>Tommy G. McClure</dc:creator>
  <cp:lastModifiedBy>John Tigner</cp:lastModifiedBy>
  <cp:revision>126</cp:revision>
  <dcterms:created xsi:type="dcterms:W3CDTF">2015-06-22T21:21:06Z</dcterms:created>
  <dcterms:modified xsi:type="dcterms:W3CDTF">2016-06-05T21:29:26Z</dcterms:modified>
</cp:coreProperties>
</file>