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114"/>
      </p:cViewPr>
      <p:guideLst>
        <p:guide orient="horz" pos="2160"/>
        <p:guide pos="3840"/>
      </p:guideLst>
    </p:cSldViewPr>
  </p:slideViewPr>
  <p:notesTextViewPr>
    <p:cViewPr>
      <p:scale>
        <a:sx n="3" d="2"/>
        <a:sy n="3" d="2"/>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8581E1-B06F-4716-A5BB-C6FDA02E16A9}" type="datetimeFigureOut">
              <a:rPr lang="en-US" smtClean="0"/>
              <a:pPr/>
              <a:t>7/18/2016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30C7D-BF0A-439F-AF7D-448D0E7607C5}" type="slidenum">
              <a:rPr lang="en-US" smtClean="0"/>
              <a:pPr/>
              <a:t>‹#›</a:t>
            </a:fld>
            <a:endParaRPr lang="en-US"/>
          </a:p>
        </p:txBody>
      </p:sp>
    </p:spTree>
    <p:extLst>
      <p:ext uri="{BB962C8B-B14F-4D97-AF65-F5344CB8AC3E}">
        <p14:creationId xmlns:p14="http://schemas.microsoft.com/office/powerpoint/2010/main" xmlns="" val="3942267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8581E1-B06F-4716-A5BB-C6FDA02E16A9}" type="datetimeFigureOut">
              <a:rPr lang="en-US" smtClean="0"/>
              <a:pPr/>
              <a:t>7/18/2016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30C7D-BF0A-439F-AF7D-448D0E7607C5}" type="slidenum">
              <a:rPr lang="en-US" smtClean="0"/>
              <a:pPr/>
              <a:t>‹#›</a:t>
            </a:fld>
            <a:endParaRPr lang="en-US"/>
          </a:p>
        </p:txBody>
      </p:sp>
    </p:spTree>
    <p:extLst>
      <p:ext uri="{BB962C8B-B14F-4D97-AF65-F5344CB8AC3E}">
        <p14:creationId xmlns:p14="http://schemas.microsoft.com/office/powerpoint/2010/main" xmlns="" val="4134750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8581E1-B06F-4716-A5BB-C6FDA02E16A9}" type="datetimeFigureOut">
              <a:rPr lang="en-US" smtClean="0"/>
              <a:pPr/>
              <a:t>7/18/2016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30C7D-BF0A-439F-AF7D-448D0E7607C5}" type="slidenum">
              <a:rPr lang="en-US" smtClean="0"/>
              <a:pPr/>
              <a:t>‹#›</a:t>
            </a:fld>
            <a:endParaRPr lang="en-US"/>
          </a:p>
        </p:txBody>
      </p:sp>
    </p:spTree>
    <p:extLst>
      <p:ext uri="{BB962C8B-B14F-4D97-AF65-F5344CB8AC3E}">
        <p14:creationId xmlns:p14="http://schemas.microsoft.com/office/powerpoint/2010/main" xmlns="" val="1600712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8581E1-B06F-4716-A5BB-C6FDA02E16A9}" type="datetimeFigureOut">
              <a:rPr lang="en-US" smtClean="0"/>
              <a:pPr/>
              <a:t>7/18/2016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30C7D-BF0A-439F-AF7D-448D0E7607C5}" type="slidenum">
              <a:rPr lang="en-US" smtClean="0"/>
              <a:pPr/>
              <a:t>‹#›</a:t>
            </a:fld>
            <a:endParaRPr lang="en-US"/>
          </a:p>
        </p:txBody>
      </p:sp>
    </p:spTree>
    <p:extLst>
      <p:ext uri="{BB962C8B-B14F-4D97-AF65-F5344CB8AC3E}">
        <p14:creationId xmlns:p14="http://schemas.microsoft.com/office/powerpoint/2010/main" xmlns="" val="1963326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8581E1-B06F-4716-A5BB-C6FDA02E16A9}" type="datetimeFigureOut">
              <a:rPr lang="en-US" smtClean="0"/>
              <a:pPr/>
              <a:t>7/18/2016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30C7D-BF0A-439F-AF7D-448D0E7607C5}" type="slidenum">
              <a:rPr lang="en-US" smtClean="0"/>
              <a:pPr/>
              <a:t>‹#›</a:t>
            </a:fld>
            <a:endParaRPr lang="en-US"/>
          </a:p>
        </p:txBody>
      </p:sp>
    </p:spTree>
    <p:extLst>
      <p:ext uri="{BB962C8B-B14F-4D97-AF65-F5344CB8AC3E}">
        <p14:creationId xmlns:p14="http://schemas.microsoft.com/office/powerpoint/2010/main" xmlns="" val="1842042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8581E1-B06F-4716-A5BB-C6FDA02E16A9}" type="datetimeFigureOut">
              <a:rPr lang="en-US" smtClean="0"/>
              <a:pPr/>
              <a:t>7/18/2016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130C7D-BF0A-439F-AF7D-448D0E7607C5}" type="slidenum">
              <a:rPr lang="en-US" smtClean="0"/>
              <a:pPr/>
              <a:t>‹#›</a:t>
            </a:fld>
            <a:endParaRPr lang="en-US"/>
          </a:p>
        </p:txBody>
      </p:sp>
    </p:spTree>
    <p:extLst>
      <p:ext uri="{BB962C8B-B14F-4D97-AF65-F5344CB8AC3E}">
        <p14:creationId xmlns:p14="http://schemas.microsoft.com/office/powerpoint/2010/main" xmlns="" val="3535665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8581E1-B06F-4716-A5BB-C6FDA02E16A9}" type="datetimeFigureOut">
              <a:rPr lang="en-US" smtClean="0"/>
              <a:pPr/>
              <a:t>7/18/2016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130C7D-BF0A-439F-AF7D-448D0E7607C5}" type="slidenum">
              <a:rPr lang="en-US" smtClean="0"/>
              <a:pPr/>
              <a:t>‹#›</a:t>
            </a:fld>
            <a:endParaRPr lang="en-US"/>
          </a:p>
        </p:txBody>
      </p:sp>
    </p:spTree>
    <p:extLst>
      <p:ext uri="{BB962C8B-B14F-4D97-AF65-F5344CB8AC3E}">
        <p14:creationId xmlns:p14="http://schemas.microsoft.com/office/powerpoint/2010/main" xmlns="" val="235222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8581E1-B06F-4716-A5BB-C6FDA02E16A9}" type="datetimeFigureOut">
              <a:rPr lang="en-US" smtClean="0"/>
              <a:pPr/>
              <a:t>7/18/2016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130C7D-BF0A-439F-AF7D-448D0E7607C5}" type="slidenum">
              <a:rPr lang="en-US" smtClean="0"/>
              <a:pPr/>
              <a:t>‹#›</a:t>
            </a:fld>
            <a:endParaRPr lang="en-US"/>
          </a:p>
        </p:txBody>
      </p:sp>
    </p:spTree>
    <p:extLst>
      <p:ext uri="{BB962C8B-B14F-4D97-AF65-F5344CB8AC3E}">
        <p14:creationId xmlns:p14="http://schemas.microsoft.com/office/powerpoint/2010/main" xmlns="" val="664520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8581E1-B06F-4716-A5BB-C6FDA02E16A9}" type="datetimeFigureOut">
              <a:rPr lang="en-US" smtClean="0"/>
              <a:pPr/>
              <a:t>7/18/2016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130C7D-BF0A-439F-AF7D-448D0E7607C5}" type="slidenum">
              <a:rPr lang="en-US" smtClean="0"/>
              <a:pPr/>
              <a:t>‹#›</a:t>
            </a:fld>
            <a:endParaRPr lang="en-US"/>
          </a:p>
        </p:txBody>
      </p:sp>
    </p:spTree>
    <p:extLst>
      <p:ext uri="{BB962C8B-B14F-4D97-AF65-F5344CB8AC3E}">
        <p14:creationId xmlns:p14="http://schemas.microsoft.com/office/powerpoint/2010/main" xmlns="" val="1242006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8581E1-B06F-4716-A5BB-C6FDA02E16A9}" type="datetimeFigureOut">
              <a:rPr lang="en-US" smtClean="0"/>
              <a:pPr/>
              <a:t>7/18/2016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130C7D-BF0A-439F-AF7D-448D0E7607C5}" type="slidenum">
              <a:rPr lang="en-US" smtClean="0"/>
              <a:pPr/>
              <a:t>‹#›</a:t>
            </a:fld>
            <a:endParaRPr lang="en-US"/>
          </a:p>
        </p:txBody>
      </p:sp>
    </p:spTree>
    <p:extLst>
      <p:ext uri="{BB962C8B-B14F-4D97-AF65-F5344CB8AC3E}">
        <p14:creationId xmlns:p14="http://schemas.microsoft.com/office/powerpoint/2010/main" xmlns="" val="453048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8581E1-B06F-4716-A5BB-C6FDA02E16A9}" type="datetimeFigureOut">
              <a:rPr lang="en-US" smtClean="0"/>
              <a:pPr/>
              <a:t>7/18/2016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130C7D-BF0A-439F-AF7D-448D0E7607C5}" type="slidenum">
              <a:rPr lang="en-US" smtClean="0"/>
              <a:pPr/>
              <a:t>‹#›</a:t>
            </a:fld>
            <a:endParaRPr lang="en-US"/>
          </a:p>
        </p:txBody>
      </p:sp>
    </p:spTree>
    <p:extLst>
      <p:ext uri="{BB962C8B-B14F-4D97-AF65-F5344CB8AC3E}">
        <p14:creationId xmlns:p14="http://schemas.microsoft.com/office/powerpoint/2010/main" xmlns="" val="2669611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8581E1-B06F-4716-A5BB-C6FDA02E16A9}" type="datetimeFigureOut">
              <a:rPr lang="en-US" smtClean="0"/>
              <a:pPr/>
              <a:t>7/18/2016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130C7D-BF0A-439F-AF7D-448D0E7607C5}" type="slidenum">
              <a:rPr lang="en-US" smtClean="0"/>
              <a:pPr/>
              <a:t>‹#›</a:t>
            </a:fld>
            <a:endParaRPr lang="en-US"/>
          </a:p>
        </p:txBody>
      </p:sp>
    </p:spTree>
    <p:extLst>
      <p:ext uri="{BB962C8B-B14F-4D97-AF65-F5344CB8AC3E}">
        <p14:creationId xmlns:p14="http://schemas.microsoft.com/office/powerpoint/2010/main" xmlns="" val="1990339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575035"/>
            <a:ext cx="9144000" cy="4682765"/>
          </a:xfrm>
        </p:spPr>
        <p:style>
          <a:lnRef idx="2">
            <a:schemeClr val="dk1"/>
          </a:lnRef>
          <a:fillRef idx="1">
            <a:schemeClr val="lt1"/>
          </a:fillRef>
          <a:effectRef idx="0">
            <a:schemeClr val="dk1"/>
          </a:effectRef>
          <a:fontRef idx="minor">
            <a:schemeClr val="dk1"/>
          </a:fontRef>
        </p:style>
        <p:txBody>
          <a:bodyPr>
            <a:normAutofit/>
          </a:bodyPr>
          <a:lstStyle/>
          <a:p>
            <a:endParaRPr lang="en-US" sz="6000" b="1" u="sng" dirty="0" smtClean="0"/>
          </a:p>
          <a:p>
            <a:endParaRPr lang="en-US" sz="6000" dirty="0"/>
          </a:p>
          <a:p>
            <a:r>
              <a:rPr lang="en-US" sz="6000" dirty="0" smtClean="0"/>
              <a:t>Moral Issues Confronting Christians</a:t>
            </a:r>
          </a:p>
          <a:p>
            <a:endParaRPr lang="en-US" sz="6000" b="1" u="sng" dirty="0"/>
          </a:p>
        </p:txBody>
      </p:sp>
    </p:spTree>
    <p:extLst>
      <p:ext uri="{BB962C8B-B14F-4D97-AF65-F5344CB8AC3E}">
        <p14:creationId xmlns:p14="http://schemas.microsoft.com/office/powerpoint/2010/main" xmlns="" val="37282769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7811"/>
          </a:xfrm>
        </p:spPr>
        <p:style>
          <a:lnRef idx="2">
            <a:schemeClr val="dk1"/>
          </a:lnRef>
          <a:fillRef idx="1">
            <a:schemeClr val="lt1"/>
          </a:fillRef>
          <a:effectRef idx="0">
            <a:schemeClr val="dk1"/>
          </a:effectRef>
          <a:fontRef idx="minor">
            <a:schemeClr val="dk1"/>
          </a:fontRef>
        </p:style>
        <p:txBody>
          <a:bodyPr/>
          <a:lstStyle/>
          <a:p>
            <a:pPr algn="ctr"/>
            <a:r>
              <a:rPr lang="en-US" b="1" dirty="0" smtClean="0"/>
              <a:t>What Is Abortion</a:t>
            </a:r>
            <a:endParaRPr lang="en-US" b="1" dirty="0"/>
          </a:p>
        </p:txBody>
      </p:sp>
      <p:sp>
        <p:nvSpPr>
          <p:cNvPr id="3" name="Content Placeholder 2"/>
          <p:cNvSpPr>
            <a:spLocks noGrp="1"/>
          </p:cNvSpPr>
          <p:nvPr>
            <p:ph idx="1"/>
          </p:nvPr>
        </p:nvSpPr>
        <p:spPr>
          <a:xfrm>
            <a:off x="838200" y="1272619"/>
            <a:ext cx="10515600" cy="4904344"/>
          </a:xfrm>
        </p:spPr>
        <p:style>
          <a:lnRef idx="2">
            <a:schemeClr val="dk1"/>
          </a:lnRef>
          <a:fillRef idx="1">
            <a:schemeClr val="lt1"/>
          </a:fillRef>
          <a:effectRef idx="0">
            <a:schemeClr val="dk1"/>
          </a:effectRef>
          <a:fontRef idx="minor">
            <a:schemeClr val="dk1"/>
          </a:fontRef>
        </p:style>
        <p:txBody>
          <a:bodyPr/>
          <a:lstStyle/>
          <a:p>
            <a:r>
              <a:rPr lang="en-US" dirty="0" smtClean="0"/>
              <a:t>Abortion is the termination of a pregnancy before birth, resulting in the death of the fetus (child).</a:t>
            </a:r>
          </a:p>
          <a:p>
            <a:r>
              <a:rPr lang="en-US" dirty="0" smtClean="0"/>
              <a:t>Spontaneous abortions due to injury or disorders is called a miscarriage.</a:t>
            </a:r>
          </a:p>
          <a:p>
            <a:r>
              <a:rPr lang="en-US" dirty="0" smtClean="0"/>
              <a:t>Induced abortions are </a:t>
            </a:r>
            <a:r>
              <a:rPr lang="en-US" b="1" u="sng" dirty="0" smtClean="0"/>
              <a:t>intentionally</a:t>
            </a:r>
            <a:r>
              <a:rPr lang="en-US" dirty="0" smtClean="0"/>
              <a:t> brought on when a pregnancy:</a:t>
            </a:r>
          </a:p>
          <a:p>
            <a:pPr marL="514350" indent="-514350">
              <a:buAutoNum type="alphaLcPeriod"/>
            </a:pPr>
            <a:r>
              <a:rPr lang="en-US" dirty="0" smtClean="0"/>
              <a:t>Is unwanted for various reasons.</a:t>
            </a:r>
          </a:p>
          <a:p>
            <a:pPr marL="514350" indent="-514350">
              <a:buAutoNum type="alphaLcPeriod"/>
            </a:pPr>
            <a:r>
              <a:rPr lang="en-US" dirty="0" smtClean="0"/>
              <a:t>A risk to the mothers health.</a:t>
            </a:r>
          </a:p>
          <a:p>
            <a:pPr marL="514350" indent="-514350">
              <a:buAutoNum type="alphaLcPeriod"/>
            </a:pPr>
            <a:r>
              <a:rPr lang="en-US" dirty="0" smtClean="0"/>
              <a:t>The fetus (child) is likely to have serious physical or mental health problems</a:t>
            </a:r>
          </a:p>
          <a:p>
            <a:pPr marL="0" indent="0">
              <a:buNone/>
            </a:pPr>
            <a:r>
              <a:rPr lang="en-US" dirty="0" smtClean="0"/>
              <a:t>Abortion is the termination of a pregnancy before birth.</a:t>
            </a:r>
            <a:endParaRPr lang="en-US" dirty="0"/>
          </a:p>
        </p:txBody>
      </p:sp>
    </p:spTree>
    <p:extLst>
      <p:ext uri="{BB962C8B-B14F-4D97-AF65-F5344CB8AC3E}">
        <p14:creationId xmlns:p14="http://schemas.microsoft.com/office/powerpoint/2010/main" xmlns="" val="1004572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16816"/>
            <a:ext cx="10515600" cy="5960147"/>
          </a:xfrm>
        </p:spPr>
        <p:style>
          <a:lnRef idx="2">
            <a:schemeClr val="dk1"/>
          </a:lnRef>
          <a:fillRef idx="1">
            <a:schemeClr val="lt1"/>
          </a:fillRef>
          <a:effectRef idx="0">
            <a:schemeClr val="dk1"/>
          </a:effectRef>
          <a:fontRef idx="minor">
            <a:schemeClr val="dk1"/>
          </a:fontRef>
        </p:style>
        <p:txBody>
          <a:bodyPr/>
          <a:lstStyle/>
          <a:p>
            <a:pPr marL="0" indent="0" algn="ctr">
              <a:buNone/>
            </a:pPr>
            <a:r>
              <a:rPr lang="en-US" sz="4800" b="1" u="sng" dirty="0" smtClean="0"/>
              <a:t>Marriage Was Instituted by God…..</a:t>
            </a:r>
          </a:p>
          <a:p>
            <a:pPr marL="514350" indent="-514350">
              <a:buAutoNum type="arabicPeriod"/>
            </a:pPr>
            <a:r>
              <a:rPr lang="en-US" sz="3600" dirty="0" smtClean="0"/>
              <a:t>From the very beginning, following Creation – </a:t>
            </a:r>
            <a:r>
              <a:rPr lang="en-US" sz="3600" dirty="0" smtClean="0">
                <a:solidFill>
                  <a:srgbClr val="FF0000"/>
                </a:solidFill>
              </a:rPr>
              <a:t>Matthew 19: 3-4 or Genesis 2: 18: 24.</a:t>
            </a:r>
          </a:p>
          <a:p>
            <a:pPr marL="514350" indent="-514350">
              <a:buAutoNum type="arabicPeriod"/>
            </a:pPr>
            <a:r>
              <a:rPr lang="en-US" sz="3600" dirty="0" smtClean="0"/>
              <a:t>Designed for those created (Male and Female) – </a:t>
            </a:r>
            <a:r>
              <a:rPr lang="en-US" sz="3600" dirty="0" smtClean="0">
                <a:solidFill>
                  <a:srgbClr val="FF0000"/>
                </a:solidFill>
              </a:rPr>
              <a:t>Matthew 19:4.</a:t>
            </a:r>
          </a:p>
          <a:p>
            <a:pPr marL="514350" indent="-514350">
              <a:buAutoNum type="arabicPeriod"/>
            </a:pPr>
            <a:r>
              <a:rPr lang="en-US" sz="3600" dirty="0" smtClean="0"/>
              <a:t>Whose Union becomes “one Flesh” (produce offspring) – </a:t>
            </a:r>
            <a:r>
              <a:rPr lang="en-US" sz="3600" dirty="0" smtClean="0">
                <a:solidFill>
                  <a:srgbClr val="FF0000"/>
                </a:solidFill>
              </a:rPr>
              <a:t>Matthew 19-5</a:t>
            </a:r>
            <a:r>
              <a:rPr lang="en-US" sz="3600" dirty="0" smtClean="0"/>
              <a:t>)</a:t>
            </a:r>
          </a:p>
          <a:p>
            <a:pPr marL="0" indent="0">
              <a:buNone/>
            </a:pPr>
            <a:r>
              <a:rPr lang="en-US" sz="3600" dirty="0" smtClean="0"/>
              <a:t>Marriage </a:t>
            </a:r>
            <a:r>
              <a:rPr lang="en-US" sz="3600" smtClean="0"/>
              <a:t>is </a:t>
            </a:r>
            <a:r>
              <a:rPr lang="en-US" sz="3600" smtClean="0"/>
              <a:t>the creation not </a:t>
            </a:r>
            <a:r>
              <a:rPr lang="en-US" sz="3600" dirty="0" smtClean="0"/>
              <a:t>of “Man”, but of God Himself!!!!!</a:t>
            </a:r>
          </a:p>
          <a:p>
            <a:pPr marL="0" indent="0">
              <a:buNone/>
            </a:pPr>
            <a:endParaRPr lang="en-US" dirty="0"/>
          </a:p>
        </p:txBody>
      </p:sp>
    </p:spTree>
    <p:extLst>
      <p:ext uri="{BB962C8B-B14F-4D97-AF65-F5344CB8AC3E}">
        <p14:creationId xmlns:p14="http://schemas.microsoft.com/office/powerpoint/2010/main" xmlns="" val="9772999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4301"/>
            <a:ext cx="10515600" cy="714374"/>
          </a:xfrm>
        </p:spPr>
        <p:style>
          <a:lnRef idx="2">
            <a:schemeClr val="dk1"/>
          </a:lnRef>
          <a:fillRef idx="1">
            <a:schemeClr val="lt1"/>
          </a:fillRef>
          <a:effectRef idx="0">
            <a:schemeClr val="dk1"/>
          </a:effectRef>
          <a:fontRef idx="minor">
            <a:schemeClr val="dk1"/>
          </a:fontRef>
        </p:style>
        <p:txBody>
          <a:bodyPr/>
          <a:lstStyle/>
          <a:p>
            <a:pPr algn="ctr"/>
            <a:r>
              <a:rPr lang="en-US" b="1" dirty="0" smtClean="0"/>
              <a:t>Is Abortion Sinful?</a:t>
            </a:r>
            <a:endParaRPr lang="en-US" b="1" dirty="0"/>
          </a:p>
        </p:txBody>
      </p:sp>
      <p:sp>
        <p:nvSpPr>
          <p:cNvPr id="3" name="Content Placeholder 2"/>
          <p:cNvSpPr>
            <a:spLocks noGrp="1"/>
          </p:cNvSpPr>
          <p:nvPr>
            <p:ph idx="1"/>
          </p:nvPr>
        </p:nvSpPr>
        <p:spPr>
          <a:xfrm>
            <a:off x="838200" y="990600"/>
            <a:ext cx="10515600" cy="5186363"/>
          </a:xfrm>
        </p:spPr>
        <p:style>
          <a:lnRef idx="2">
            <a:schemeClr val="dk1"/>
          </a:lnRef>
          <a:fillRef idx="1">
            <a:schemeClr val="lt1"/>
          </a:fillRef>
          <a:effectRef idx="0">
            <a:schemeClr val="dk1"/>
          </a:effectRef>
          <a:fontRef idx="minor">
            <a:schemeClr val="dk1"/>
          </a:fontRef>
        </p:style>
        <p:txBody>
          <a:bodyPr>
            <a:normAutofit lnSpcReduction="10000"/>
          </a:bodyPr>
          <a:lstStyle/>
          <a:p>
            <a:pPr algn="ctr"/>
            <a:r>
              <a:rPr lang="en-US" b="1" dirty="0" smtClean="0"/>
              <a:t>What The Bible Says…….About the unborn in the womb.</a:t>
            </a:r>
          </a:p>
          <a:p>
            <a:pPr marL="514350" indent="-514350">
              <a:buAutoNum type="alphaLcPeriod"/>
            </a:pPr>
            <a:r>
              <a:rPr lang="en-US" b="1" u="sng" dirty="0" smtClean="0"/>
              <a:t>They are formed by God </a:t>
            </a:r>
            <a:r>
              <a:rPr lang="en-US" dirty="0" smtClean="0"/>
              <a:t>-  	</a:t>
            </a:r>
            <a:r>
              <a:rPr lang="en-US" u="sng" dirty="0" smtClean="0"/>
              <a:t>Psalm 139: 13-14; Isa. 44: 2                                                                              </a:t>
            </a:r>
            <a:r>
              <a:rPr lang="en-US" b="1" u="sng" dirty="0" smtClean="0"/>
              <a:t>Jeremiah 1: 5 </a:t>
            </a:r>
            <a:r>
              <a:rPr lang="en-US" dirty="0" smtClean="0"/>
              <a:t>– “Before I formed thee in the belly I knew thee, and before thou came forth out of the womb I sanctified thee and I ordained thee a prophet unto the nations.</a:t>
            </a:r>
          </a:p>
          <a:p>
            <a:pPr marL="514350" indent="-514350">
              <a:buAutoNum type="alphaLcPeriod"/>
            </a:pPr>
            <a:r>
              <a:rPr lang="en-US" dirty="0" smtClean="0"/>
              <a:t>They are called </a:t>
            </a:r>
            <a:r>
              <a:rPr lang="en-US" b="1" u="sng" dirty="0" smtClean="0">
                <a:solidFill>
                  <a:srgbClr val="FF0000"/>
                </a:solidFill>
              </a:rPr>
              <a:t>children</a:t>
            </a:r>
            <a:r>
              <a:rPr lang="en-US" dirty="0" smtClean="0"/>
              <a:t> – “….and the children struggled together within her…” </a:t>
            </a:r>
            <a:r>
              <a:rPr lang="en-US" b="1" dirty="0" smtClean="0">
                <a:solidFill>
                  <a:srgbClr val="FF0000"/>
                </a:solidFill>
              </a:rPr>
              <a:t>Genesis 25: 21-22; 2 Kings 19:3</a:t>
            </a:r>
            <a:r>
              <a:rPr lang="en-US" dirty="0" smtClean="0"/>
              <a:t>.  The Hebrew word is called “</a:t>
            </a:r>
            <a:r>
              <a:rPr lang="en-US" b="1" dirty="0" smtClean="0">
                <a:solidFill>
                  <a:srgbClr val="FF0000"/>
                </a:solidFill>
              </a:rPr>
              <a:t>ben” </a:t>
            </a:r>
            <a:r>
              <a:rPr lang="en-US" dirty="0" smtClean="0"/>
              <a:t>and the same word for son in </a:t>
            </a:r>
            <a:r>
              <a:rPr lang="en-US" b="1" dirty="0" smtClean="0">
                <a:solidFill>
                  <a:srgbClr val="FF0000"/>
                </a:solidFill>
              </a:rPr>
              <a:t>Genesis 4: 25</a:t>
            </a:r>
            <a:r>
              <a:rPr lang="en-US" dirty="0" smtClean="0"/>
              <a:t>.</a:t>
            </a:r>
          </a:p>
          <a:p>
            <a:pPr marL="514350" indent="-514350">
              <a:buAutoNum type="alphaLcPeriod"/>
            </a:pPr>
            <a:r>
              <a:rPr lang="en-US" dirty="0" smtClean="0"/>
              <a:t>They are called babies – Luke 1: 41-44 – The Greek word is</a:t>
            </a:r>
            <a:r>
              <a:rPr lang="en-US" dirty="0" smtClean="0">
                <a:solidFill>
                  <a:srgbClr val="FF0000"/>
                </a:solidFill>
              </a:rPr>
              <a:t> </a:t>
            </a:r>
            <a:r>
              <a:rPr lang="en-US" dirty="0" err="1" smtClean="0">
                <a:solidFill>
                  <a:srgbClr val="FF0000"/>
                </a:solidFill>
              </a:rPr>
              <a:t>brephos</a:t>
            </a:r>
            <a:r>
              <a:rPr lang="en-US" dirty="0" smtClean="0"/>
              <a:t>, the same word for newborns, </a:t>
            </a:r>
            <a:r>
              <a:rPr lang="en-US" dirty="0" smtClean="0">
                <a:solidFill>
                  <a:srgbClr val="FF0000"/>
                </a:solidFill>
              </a:rPr>
              <a:t>Luke 2: 12, 16; 18:16.</a:t>
            </a:r>
          </a:p>
          <a:p>
            <a:pPr marL="0" indent="0" algn="ctr">
              <a:buNone/>
            </a:pPr>
            <a:r>
              <a:rPr lang="en-US" sz="3200" b="1" dirty="0" smtClean="0">
                <a:solidFill>
                  <a:srgbClr val="FF0000"/>
                </a:solidFill>
              </a:rPr>
              <a:t>“Thou Shall Not Kill” – Exodus 20:13 </a:t>
            </a:r>
          </a:p>
          <a:p>
            <a:pPr marL="0" indent="0">
              <a:buNone/>
            </a:pPr>
            <a:r>
              <a:rPr lang="en-US" dirty="0"/>
              <a:t> </a:t>
            </a:r>
            <a:r>
              <a:rPr lang="en-US" dirty="0" smtClean="0"/>
              <a:t>  </a:t>
            </a:r>
            <a:endParaRPr lang="en-US" dirty="0"/>
          </a:p>
        </p:txBody>
      </p:sp>
    </p:spTree>
    <p:extLst>
      <p:ext uri="{BB962C8B-B14F-4D97-AF65-F5344CB8AC3E}">
        <p14:creationId xmlns:p14="http://schemas.microsoft.com/office/powerpoint/2010/main" xmlns="" val="14346495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6450"/>
          </a:xfrm>
        </p:spPr>
        <p:style>
          <a:lnRef idx="2">
            <a:schemeClr val="dk1"/>
          </a:lnRef>
          <a:fillRef idx="1">
            <a:schemeClr val="lt1"/>
          </a:fillRef>
          <a:effectRef idx="0">
            <a:schemeClr val="dk1"/>
          </a:effectRef>
          <a:fontRef idx="minor">
            <a:schemeClr val="dk1"/>
          </a:fontRef>
        </p:style>
        <p:txBody>
          <a:bodyPr/>
          <a:lstStyle/>
          <a:p>
            <a:pPr algn="ctr"/>
            <a:r>
              <a:rPr lang="en-US" b="1" dirty="0" smtClean="0"/>
              <a:t>Example about the death of an unborn child</a:t>
            </a:r>
            <a:endParaRPr lang="en-US" b="1" dirty="0"/>
          </a:p>
        </p:txBody>
      </p:sp>
      <p:sp>
        <p:nvSpPr>
          <p:cNvPr id="3" name="Content Placeholder 2"/>
          <p:cNvSpPr>
            <a:spLocks noGrp="1"/>
          </p:cNvSpPr>
          <p:nvPr>
            <p:ph idx="1"/>
          </p:nvPr>
        </p:nvSpPr>
        <p:spPr>
          <a:xfrm>
            <a:off x="838200" y="1276350"/>
            <a:ext cx="10515600" cy="4900613"/>
          </a:xfrm>
        </p:spPr>
        <p:style>
          <a:lnRef idx="2">
            <a:schemeClr val="dk1"/>
          </a:lnRef>
          <a:fillRef idx="1">
            <a:schemeClr val="lt1"/>
          </a:fillRef>
          <a:effectRef idx="0">
            <a:schemeClr val="dk1"/>
          </a:effectRef>
          <a:fontRef idx="minor">
            <a:schemeClr val="dk1"/>
          </a:fontRef>
        </p:style>
        <p:txBody>
          <a:bodyPr>
            <a:normAutofit lnSpcReduction="10000"/>
          </a:bodyPr>
          <a:lstStyle/>
          <a:p>
            <a:pPr marL="514350" indent="-514350">
              <a:buAutoNum type="alphaLcPeriod"/>
            </a:pPr>
            <a:r>
              <a:rPr lang="en-US" dirty="0" smtClean="0"/>
              <a:t>Moses describes a case where a man strikes a pregnant women, causing a premature birth – </a:t>
            </a:r>
            <a:r>
              <a:rPr lang="en-US" dirty="0" smtClean="0">
                <a:solidFill>
                  <a:srgbClr val="FF0000"/>
                </a:solidFill>
              </a:rPr>
              <a:t>Exodus 21:22</a:t>
            </a:r>
          </a:p>
          <a:p>
            <a:pPr marL="514350" indent="-514350">
              <a:buAutoNum type="alphaLcPeriod"/>
            </a:pPr>
            <a:r>
              <a:rPr lang="en-US" dirty="0" smtClean="0"/>
              <a:t>If there was no harm to the child, the man is only fined – </a:t>
            </a:r>
            <a:r>
              <a:rPr lang="en-US" dirty="0" smtClean="0">
                <a:solidFill>
                  <a:srgbClr val="FF0000"/>
                </a:solidFill>
              </a:rPr>
              <a:t>Exodus 21: 22.</a:t>
            </a:r>
          </a:p>
          <a:p>
            <a:pPr marL="514350" indent="-514350">
              <a:buAutoNum type="alphaLcPeriod"/>
            </a:pPr>
            <a:r>
              <a:rPr lang="en-US" dirty="0" smtClean="0"/>
              <a:t>If harm ensues, punishment is to be meted proportionally – life for life…..” </a:t>
            </a:r>
            <a:r>
              <a:rPr lang="en-US" dirty="0" smtClean="0">
                <a:solidFill>
                  <a:srgbClr val="FF0000"/>
                </a:solidFill>
              </a:rPr>
              <a:t>Exodus 21: 23-25.</a:t>
            </a:r>
          </a:p>
          <a:p>
            <a:pPr marL="514350" indent="-514350">
              <a:buAutoNum type="alphaLcPeriod"/>
            </a:pPr>
            <a:r>
              <a:rPr lang="en-US" dirty="0" smtClean="0"/>
              <a:t>Note:  The unborn fetus is just as much a human being as the mother in the passage.  </a:t>
            </a:r>
          </a:p>
          <a:p>
            <a:pPr marL="0" indent="0">
              <a:buNone/>
            </a:pPr>
            <a:r>
              <a:rPr lang="en-US" dirty="0" smtClean="0"/>
              <a:t>About the death of the innocent</a:t>
            </a:r>
          </a:p>
          <a:p>
            <a:pPr marL="0" indent="0">
              <a:buNone/>
            </a:pPr>
            <a:r>
              <a:rPr lang="en-US" dirty="0" smtClean="0"/>
              <a:t>a.  </a:t>
            </a:r>
            <a:r>
              <a:rPr lang="en-US" b="1" u="sng" dirty="0" smtClean="0">
                <a:solidFill>
                  <a:srgbClr val="FF0000"/>
                </a:solidFill>
              </a:rPr>
              <a:t>An abomination to God </a:t>
            </a:r>
            <a:r>
              <a:rPr lang="en-US" dirty="0" smtClean="0"/>
              <a:t>– “…..hands that shed innocent blood” – Proverb 6: 17.</a:t>
            </a:r>
            <a:endParaRPr lang="en-US" dirty="0"/>
          </a:p>
        </p:txBody>
      </p:sp>
    </p:spTree>
    <p:extLst>
      <p:ext uri="{BB962C8B-B14F-4D97-AF65-F5344CB8AC3E}">
        <p14:creationId xmlns:p14="http://schemas.microsoft.com/office/powerpoint/2010/main" xmlns="" val="36845414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41506"/>
          </a:xfrm>
        </p:spPr>
        <p:style>
          <a:lnRef idx="2">
            <a:schemeClr val="dk1"/>
          </a:lnRef>
          <a:fillRef idx="1">
            <a:schemeClr val="lt1"/>
          </a:fillRef>
          <a:effectRef idx="0">
            <a:schemeClr val="dk1"/>
          </a:effectRef>
          <a:fontRef idx="minor">
            <a:schemeClr val="dk1"/>
          </a:fontRef>
        </p:style>
        <p:txBody>
          <a:bodyPr/>
          <a:lstStyle/>
          <a:p>
            <a:pPr algn="ctr"/>
            <a:r>
              <a:rPr lang="en-US" b="1" dirty="0" smtClean="0"/>
              <a:t>What Is The Christian Response?</a:t>
            </a:r>
            <a:endParaRPr lang="en-US" b="1" dirty="0"/>
          </a:p>
        </p:txBody>
      </p:sp>
      <p:sp>
        <p:nvSpPr>
          <p:cNvPr id="3" name="Content Placeholder 2"/>
          <p:cNvSpPr>
            <a:spLocks noGrp="1"/>
          </p:cNvSpPr>
          <p:nvPr>
            <p:ph idx="1"/>
          </p:nvPr>
        </p:nvSpPr>
        <p:spPr>
          <a:xfrm>
            <a:off x="838200" y="1480008"/>
            <a:ext cx="10515600" cy="4696955"/>
          </a:xfrm>
        </p:spPr>
        <p:style>
          <a:lnRef idx="2">
            <a:schemeClr val="dk1"/>
          </a:lnRef>
          <a:fillRef idx="1">
            <a:schemeClr val="lt1"/>
          </a:fillRef>
          <a:effectRef idx="0">
            <a:schemeClr val="dk1"/>
          </a:effectRef>
          <a:fontRef idx="minor">
            <a:schemeClr val="dk1"/>
          </a:fontRef>
        </p:style>
        <p:txBody>
          <a:bodyPr>
            <a:normAutofit lnSpcReduction="10000"/>
          </a:bodyPr>
          <a:lstStyle/>
          <a:p>
            <a:r>
              <a:rPr lang="en-US" b="1" u="sng" dirty="0" smtClean="0"/>
              <a:t>To Defend The Helpless……  </a:t>
            </a:r>
            <a:r>
              <a:rPr lang="en-US" dirty="0" smtClean="0"/>
              <a:t>Who is more weak than the innocent unborn child.  Who is more helpless than unborn babes unable to defend themselves – </a:t>
            </a:r>
            <a:r>
              <a:rPr lang="en-US" dirty="0" smtClean="0">
                <a:solidFill>
                  <a:srgbClr val="FF0000"/>
                </a:solidFill>
              </a:rPr>
              <a:t>Acts 20: 35; 1 Thess. 5: 14</a:t>
            </a:r>
          </a:p>
          <a:p>
            <a:r>
              <a:rPr lang="en-US" dirty="0" smtClean="0"/>
              <a:t>As Christians we cannot take the law into our own hands, but we do have a “mighty weapon” </a:t>
            </a:r>
            <a:r>
              <a:rPr lang="en-US" dirty="0" smtClean="0">
                <a:solidFill>
                  <a:srgbClr val="FF0000"/>
                </a:solidFill>
              </a:rPr>
              <a:t>(Eph. 6: 10-11).  </a:t>
            </a:r>
            <a:r>
              <a:rPr lang="en-US" dirty="0" smtClean="0"/>
              <a:t>It is our Christian Responsibility to seek to lead others to a proper understanding of what is right versus wrong.</a:t>
            </a:r>
          </a:p>
          <a:p>
            <a:r>
              <a:rPr lang="en-US" dirty="0" smtClean="0"/>
              <a:t>Pray for our leaders that they would respect the “Word” that we may live peaceable, godly lives.</a:t>
            </a:r>
          </a:p>
          <a:p>
            <a:r>
              <a:rPr lang="en-US" dirty="0" smtClean="0"/>
              <a:t>Elect and vote for those who respect God’s Word on Biblical Issues for it promote the general welfare of our country.</a:t>
            </a:r>
          </a:p>
          <a:p>
            <a:r>
              <a:rPr lang="en-US" dirty="0" smtClean="0"/>
              <a:t>Remember that “SIN” is a reproach to any nation. </a:t>
            </a:r>
            <a:r>
              <a:rPr lang="en-US" dirty="0" smtClean="0">
                <a:solidFill>
                  <a:srgbClr val="FF0000"/>
                </a:solidFill>
              </a:rPr>
              <a:t>Proverb 14:34.</a:t>
            </a:r>
            <a:endParaRPr lang="en-US" dirty="0">
              <a:solidFill>
                <a:srgbClr val="FF0000"/>
              </a:solidFill>
            </a:endParaRPr>
          </a:p>
        </p:txBody>
      </p:sp>
    </p:spTree>
    <p:extLst>
      <p:ext uri="{BB962C8B-B14F-4D97-AF65-F5344CB8AC3E}">
        <p14:creationId xmlns:p14="http://schemas.microsoft.com/office/powerpoint/2010/main" xmlns="" val="38166937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98067"/>
          </a:xfrm>
        </p:spPr>
        <p:style>
          <a:lnRef idx="2">
            <a:schemeClr val="dk1"/>
          </a:lnRef>
          <a:fillRef idx="1">
            <a:schemeClr val="lt1"/>
          </a:fillRef>
          <a:effectRef idx="0">
            <a:schemeClr val="dk1"/>
          </a:effectRef>
          <a:fontRef idx="minor">
            <a:schemeClr val="dk1"/>
          </a:fontRef>
        </p:style>
        <p:txBody>
          <a:bodyPr/>
          <a:lstStyle/>
          <a:p>
            <a:pPr algn="ctr"/>
            <a:r>
              <a:rPr lang="en-US" b="1" dirty="0" smtClean="0"/>
              <a:t>What Must I Do To Be Saved?</a:t>
            </a:r>
            <a:endParaRPr lang="en-US" b="1" dirty="0"/>
          </a:p>
        </p:txBody>
      </p:sp>
      <p:sp>
        <p:nvSpPr>
          <p:cNvPr id="3" name="Content Placeholder 2"/>
          <p:cNvSpPr>
            <a:spLocks noGrp="1"/>
          </p:cNvSpPr>
          <p:nvPr>
            <p:ph idx="1"/>
          </p:nvPr>
        </p:nvSpPr>
        <p:spPr>
          <a:xfrm>
            <a:off x="838200" y="1395167"/>
            <a:ext cx="10515600" cy="4781796"/>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pPr marL="0" indent="0">
              <a:buNone/>
            </a:pPr>
            <a:r>
              <a:rPr lang="en-US" b="1" u="sng" dirty="0"/>
              <a:t>Hear The Gospel – Romans 10: 17                                                                                                              </a:t>
            </a:r>
            <a:r>
              <a:rPr lang="en-US" dirty="0"/>
              <a:t>“Faith Comes by hearing and hearing by the word of God.”</a:t>
            </a:r>
          </a:p>
          <a:p>
            <a:pPr marL="0" indent="0">
              <a:buNone/>
            </a:pPr>
            <a:r>
              <a:rPr lang="en-US" b="1" u="sng" dirty="0"/>
              <a:t>Believe The Gospel – Mark 16: 16                                                                               </a:t>
            </a:r>
          </a:p>
          <a:p>
            <a:pPr marL="0" indent="0">
              <a:buNone/>
            </a:pPr>
            <a:r>
              <a:rPr lang="en-US" dirty="0"/>
              <a:t> “   He that believeth and is baptized shall be saved, and he that believeth not shall be damned.”</a:t>
            </a:r>
          </a:p>
          <a:p>
            <a:pPr marL="0" indent="0">
              <a:buNone/>
            </a:pPr>
            <a:r>
              <a:rPr lang="en-US" b="1" u="sng" dirty="0"/>
              <a:t>Repent of Sins – Luke 13: 3                                                                                                                      </a:t>
            </a:r>
            <a:r>
              <a:rPr lang="en-US" dirty="0"/>
              <a:t>“Repent or You will Perish”</a:t>
            </a:r>
          </a:p>
          <a:p>
            <a:pPr marL="0" indent="0">
              <a:buNone/>
            </a:pPr>
            <a:r>
              <a:rPr lang="en-US" b="1" u="sng" dirty="0"/>
              <a:t>Confess Christ – Romans 10: 9-10                                                                                                               </a:t>
            </a:r>
            <a:r>
              <a:rPr lang="en-US" dirty="0"/>
              <a:t>“That if thou shalt confess with thy mouth the Lord Jesus, and shalt believe in thine heart that God raised him from the dead, thou shall be saved.  For with the heart man believeth unto righteous; and with the mouth confession is made unto salvation.”</a:t>
            </a:r>
          </a:p>
          <a:p>
            <a:pPr marL="0" indent="0">
              <a:buNone/>
            </a:pPr>
            <a:r>
              <a:rPr lang="en-US" b="1" u="sng" dirty="0"/>
              <a:t>Be Baptized – Acts 2: 38                                                                                          </a:t>
            </a:r>
          </a:p>
          <a:p>
            <a:pPr marL="0" indent="0">
              <a:buNone/>
            </a:pPr>
            <a:r>
              <a:rPr lang="en-US" dirty="0"/>
              <a:t> “Repent and be baptized everyone of you in the name of Jesus Christ for the remission of sins, and you shall receive the gift of the Holy Spirit.”</a:t>
            </a:r>
          </a:p>
        </p:txBody>
      </p:sp>
    </p:spTree>
    <p:extLst>
      <p:ext uri="{BB962C8B-B14F-4D97-AF65-F5344CB8AC3E}">
        <p14:creationId xmlns:p14="http://schemas.microsoft.com/office/powerpoint/2010/main" xmlns="" val="12724566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208</TotalTime>
  <Words>610</Words>
  <Application>Microsoft Office PowerPoint</Application>
  <PresentationFormat>Custom</PresentationFormat>
  <Paragraphs>44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What Is Abortion</vt:lpstr>
      <vt:lpstr>Slide 3</vt:lpstr>
      <vt:lpstr>Is Abortion Sinful?</vt:lpstr>
      <vt:lpstr>Example about the death of an unborn child</vt:lpstr>
      <vt:lpstr>What Is The Christian Response?</vt:lpstr>
      <vt:lpstr>What Must I Do To Be Saved?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Fair Park</dc:creator>
  <cp:lastModifiedBy>John Tigner</cp:lastModifiedBy>
  <cp:revision>17</cp:revision>
  <dcterms:created xsi:type="dcterms:W3CDTF">2016-07-16T18:25:03Z</dcterms:created>
  <dcterms:modified xsi:type="dcterms:W3CDTF">2016-07-18T05:31:48Z</dcterms:modified>
</cp:coreProperties>
</file>